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entation.xml" ContentType="application/vnd.openxmlformats-officedocument.presentationml.presentation.main+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941" r:id="rId2"/>
  </p:sldMasterIdLst>
  <p:notesMasterIdLst>
    <p:notesMasterId r:id="rId81"/>
  </p:notesMasterIdLst>
  <p:sldIdLst>
    <p:sldId id="2043" r:id="rId3"/>
    <p:sldId id="4845" r:id="rId4"/>
    <p:sldId id="4846" r:id="rId5"/>
    <p:sldId id="2076136321" r:id="rId6"/>
    <p:sldId id="2076136810" r:id="rId7"/>
    <p:sldId id="2076136811" r:id="rId8"/>
    <p:sldId id="2076136304" r:id="rId9"/>
    <p:sldId id="2076136792" r:id="rId10"/>
    <p:sldId id="2076136308" r:id="rId11"/>
    <p:sldId id="2076136301" r:id="rId12"/>
    <p:sldId id="9019" r:id="rId13"/>
    <p:sldId id="2076136793" r:id="rId14"/>
    <p:sldId id="2076136794" r:id="rId15"/>
    <p:sldId id="2076136803" r:id="rId16"/>
    <p:sldId id="2076136328" r:id="rId17"/>
    <p:sldId id="2076136312" r:id="rId18"/>
    <p:sldId id="10534" r:id="rId19"/>
    <p:sldId id="2076136795" r:id="rId20"/>
    <p:sldId id="10526" r:id="rId21"/>
    <p:sldId id="2076136309" r:id="rId22"/>
    <p:sldId id="2076136310" r:id="rId23"/>
    <p:sldId id="2076136311" r:id="rId24"/>
    <p:sldId id="2076136798" r:id="rId25"/>
    <p:sldId id="2076136804" r:id="rId26"/>
    <p:sldId id="2076136797" r:id="rId27"/>
    <p:sldId id="2076136927" r:id="rId28"/>
    <p:sldId id="10528" r:id="rId29"/>
    <p:sldId id="2076136313" r:id="rId30"/>
    <p:sldId id="2076136314" r:id="rId31"/>
    <p:sldId id="2076136315" r:id="rId32"/>
    <p:sldId id="2076136799" r:id="rId33"/>
    <p:sldId id="2076136800" r:id="rId34"/>
    <p:sldId id="2076136806" r:id="rId35"/>
    <p:sldId id="10530" r:id="rId36"/>
    <p:sldId id="2076136316" r:id="rId37"/>
    <p:sldId id="2076136317" r:id="rId38"/>
    <p:sldId id="2076136801" r:id="rId39"/>
    <p:sldId id="10539" r:id="rId40"/>
    <p:sldId id="2076136931" r:id="rId41"/>
    <p:sldId id="2076136932" r:id="rId42"/>
    <p:sldId id="2076136933" r:id="rId43"/>
    <p:sldId id="2076136934" r:id="rId44"/>
    <p:sldId id="2076136935" r:id="rId45"/>
    <p:sldId id="2076136936" r:id="rId46"/>
    <p:sldId id="2076136937" r:id="rId47"/>
    <p:sldId id="2076136938" r:id="rId48"/>
    <p:sldId id="2076136939" r:id="rId49"/>
    <p:sldId id="2076136940" r:id="rId50"/>
    <p:sldId id="2076136941" r:id="rId51"/>
    <p:sldId id="2076136942" r:id="rId52"/>
    <p:sldId id="2076136943" r:id="rId53"/>
    <p:sldId id="2076136944" r:id="rId54"/>
    <p:sldId id="2076136945" r:id="rId55"/>
    <p:sldId id="2076136946" r:id="rId56"/>
    <p:sldId id="2076136947" r:id="rId57"/>
    <p:sldId id="2076136948" r:id="rId58"/>
    <p:sldId id="2076136949" r:id="rId59"/>
    <p:sldId id="2076136950" r:id="rId60"/>
    <p:sldId id="2076136951" r:id="rId61"/>
    <p:sldId id="2076136952" r:id="rId62"/>
    <p:sldId id="2076136953" r:id="rId63"/>
    <p:sldId id="2076136954" r:id="rId64"/>
    <p:sldId id="2076136955" r:id="rId65"/>
    <p:sldId id="2076136956" r:id="rId66"/>
    <p:sldId id="2076136957" r:id="rId67"/>
    <p:sldId id="2076136958" r:id="rId68"/>
    <p:sldId id="2076136959" r:id="rId69"/>
    <p:sldId id="2076136960" r:id="rId70"/>
    <p:sldId id="2076136961" r:id="rId71"/>
    <p:sldId id="2076136962" r:id="rId72"/>
    <p:sldId id="2076136963" r:id="rId73"/>
    <p:sldId id="2076136964" r:id="rId74"/>
    <p:sldId id="2076136965" r:id="rId75"/>
    <p:sldId id="2076136966" r:id="rId76"/>
    <p:sldId id="2076136967" r:id="rId77"/>
    <p:sldId id="2076136968" r:id="rId78"/>
    <p:sldId id="2076136969" r:id="rId79"/>
    <p:sldId id="207613697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91CCF-6450-4AA0-BBEF-5BE14C64D21B}"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8D767-24F5-4686-8338-B8A45D75E655}" type="slidenum">
              <a:rPr lang="en-US" smtClean="0"/>
              <a:t>‹#›</a:t>
            </a:fld>
            <a:endParaRPr lang="en-US"/>
          </a:p>
        </p:txBody>
      </p:sp>
    </p:spTree>
    <p:extLst>
      <p:ext uri="{BB962C8B-B14F-4D97-AF65-F5344CB8AC3E}">
        <p14:creationId xmlns:p14="http://schemas.microsoft.com/office/powerpoint/2010/main" val="189972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soonline.com/article/3258994/data-protection/cybersecurity-skills-shortag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soonline.com/article/3258994/data-protection/cybersecurity-skills-shortage.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In today’s landscape, it is more important than ever that higher education institutions reimagine the campus experience. Technology has a critical role in driving this transformation. Microsoft can help drive innovative student engagement, transform operations, and ensure a secure, connected campus to empower you to reimagine education.</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10/20/2020 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340127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3232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Pop Quiz</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187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250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11A1F719-BA37-46B6-A595-3AC0A1CED413}"/>
              </a:ext>
            </a:extLst>
          </p:cNvPr>
          <p:cNvSpPr>
            <a:spLocks noGrp="1"/>
          </p:cNvSpPr>
          <p:nvPr>
            <p:ph type="body" idx="1"/>
          </p:nvPr>
        </p:nvSpPr>
        <p:spPr/>
        <p:txBody>
          <a:bodyPr/>
          <a:lstStyle/>
          <a:p>
            <a:r>
              <a:rPr lang="en-US"/>
              <a:t>After you connect data sources to Azure Sentinel, the next step is to identify suspicious activities and threats. Azure Sentinel provides built-in templates to enable you to do this and get notified of such threats. These templates were designed by Microsoft’s team of security experts and analysts based on known threats, common attack vectors, and suspicious activity escalation chains. After you enable these templates, they will automatically search for suspicious activity across your environment. Many of them can be customized to search for, or filter out, activities according to your needs. </a:t>
            </a:r>
          </a:p>
          <a:p>
            <a:endParaRPr lang="en-US"/>
          </a:p>
          <a:p>
            <a:pPr marL="171450" indent="-171450">
              <a:spcAft>
                <a:spcPts val="2400"/>
              </a:spcAft>
              <a:buFont typeface="Arial" panose="020B0604020202020204" pitchFamily="34" charset="0"/>
              <a:buChar char="•"/>
              <a:defRPr/>
            </a:pPr>
            <a:r>
              <a:rPr lang="en-US" sz="900"/>
              <a:t>More than </a:t>
            </a:r>
            <a:r>
              <a:rPr lang="en-US" sz="900" kern="1200">
                <a:solidFill>
                  <a:schemeClr val="accent1"/>
                </a:solidFill>
                <a:latin typeface="Segoe UI" panose="020B0502040204020203" pitchFamily="34" charset="0"/>
                <a:ea typeface="+mn-ea"/>
                <a:cs typeface="+mn-cs"/>
              </a:rPr>
              <a:t>100 built-in alert rules</a:t>
            </a:r>
            <a:r>
              <a:rPr lang="en-US" sz="900"/>
              <a:t> were developed by Microsoft and community security experts</a:t>
            </a:r>
          </a:p>
          <a:p>
            <a:pPr marL="171450" indent="-171450">
              <a:spcAft>
                <a:spcPts val="2400"/>
              </a:spcAft>
              <a:buFont typeface="Arial" panose="020B0604020202020204" pitchFamily="34" charset="0"/>
              <a:buChar char="•"/>
              <a:defRPr/>
            </a:pPr>
            <a:r>
              <a:rPr lang="en-US" sz="900"/>
              <a:t>A wizard enables you to </a:t>
            </a:r>
            <a:r>
              <a:rPr lang="en-US" sz="900" kern="1200">
                <a:solidFill>
                  <a:schemeClr val="accent1"/>
                </a:solidFill>
                <a:latin typeface="Segoe UI" panose="020B0502040204020203" pitchFamily="34" charset="0"/>
                <a:ea typeface="+mn-ea"/>
                <a:cs typeface="+mn-cs"/>
              </a:rPr>
              <a:t>create your own analytics rules using KQL queries</a:t>
            </a:r>
            <a:r>
              <a:rPr lang="en-US" sz="900"/>
              <a:t> </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Thresholds</a:t>
            </a:r>
            <a:r>
              <a:rPr lang="en-US" sz="900"/>
              <a:t> can be set to alert when activity levels exceed normal patterns</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Correlation events with your threat intelligence and now with Microsoft intel about malicious URLs.</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Microsoft has unparalleled view of evolving threat landscape</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Customers can now match Microsoft URL TI with network logs</a:t>
            </a:r>
          </a:p>
          <a:p>
            <a:pPr marL="384432" marR="0" lvl="1"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900" kern="1200">
                <a:solidFill>
                  <a:schemeClr val="accent1"/>
                </a:solidFill>
                <a:latin typeface="Segoe UI" panose="020B0502040204020203" pitchFamily="34" charset="0"/>
                <a:ea typeface="+mn-ea"/>
                <a:cs typeface="+mn-cs"/>
              </a:rPr>
              <a:t>Matched MS indicators are added to the TI table for use like any other indicator</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Retrospective lookbacks that match TI against historical event data and more TI types will be coming soon.</a:t>
            </a:r>
          </a:p>
          <a:p>
            <a:pPr marL="171450" indent="-171450">
              <a:spcAft>
                <a:spcPts val="2400"/>
              </a:spcAft>
              <a:buFont typeface="Arial" panose="020B0604020202020204" pitchFamily="34" charset="0"/>
              <a:buChar char="•"/>
              <a:defRPr/>
            </a:pPr>
            <a:r>
              <a:rPr lang="en-US" sz="900"/>
              <a:t>Alerts can be used to </a:t>
            </a:r>
            <a:r>
              <a:rPr lang="en-US" sz="900" kern="1200">
                <a:solidFill>
                  <a:schemeClr val="accent1"/>
                </a:solidFill>
                <a:latin typeface="Segoe UI" panose="020B0502040204020203" pitchFamily="34" charset="0"/>
                <a:ea typeface="+mn-ea"/>
                <a:cs typeface="+mn-cs"/>
              </a:rPr>
              <a:t>trigger automated playbooks</a:t>
            </a:r>
          </a:p>
          <a:p>
            <a:endParaRPr lang="en-US"/>
          </a:p>
        </p:txBody>
      </p:sp>
    </p:spTree>
    <p:extLst>
      <p:ext uri="{BB962C8B-B14F-4D97-AF65-F5344CB8AC3E}">
        <p14:creationId xmlns:p14="http://schemas.microsoft.com/office/powerpoint/2010/main" val="223514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CC5978CD-05BA-4DFB-8357-3D5449C2E771}"/>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882" b="0" i="0" u="none" strike="noStrike" kern="1200">
                <a:solidFill>
                  <a:schemeClr val="tx1"/>
                </a:solidFill>
                <a:effectLst/>
                <a:latin typeface="Segoe UI" panose="020B0502040204020203" pitchFamily="34" charset="0"/>
                <a:ea typeface="+mn-ea"/>
                <a:cs typeface="+mn-cs"/>
              </a:rPr>
              <a:t>Security analysts face a huge burden from triaging as they sift through a sea of alerts, and correlate alerts from different products manually or using a traditional correlation engine. That’s why Azure Sentinel uses state of the art, scalable machine learning algorithms to correlate millions of low fidelity anomalies to present a few high fidelity security incidents to the analyst. </a:t>
            </a:r>
          </a:p>
          <a:p>
            <a:pPr marL="0" indent="0">
              <a:spcAft>
                <a:spcPts val="2400"/>
              </a:spcAft>
              <a:buFont typeface="Arial" panose="020B0604020202020204" pitchFamily="34" charset="0"/>
              <a:buNone/>
              <a:defRPr/>
            </a:pPr>
            <a:endParaRPr lang="en-US" sz="900" kern="1200">
              <a:solidFill>
                <a:schemeClr val="accent1"/>
              </a:solidFill>
              <a:latin typeface="Segoe UI" panose="020B0502040204020203" pitchFamily="34" charset="0"/>
              <a:ea typeface="+mn-ea"/>
              <a:cs typeface="+mn-cs"/>
            </a:endParaRPr>
          </a:p>
          <a:p>
            <a:pPr marL="0" indent="0">
              <a:spcAft>
                <a:spcPts val="2400"/>
              </a:spcAft>
              <a:buFont typeface="Arial" panose="020B0604020202020204" pitchFamily="34" charset="0"/>
              <a:buNone/>
              <a:defRPr/>
            </a:pPr>
            <a:r>
              <a:rPr lang="en-US" sz="900" kern="1200">
                <a:solidFill>
                  <a:schemeClr val="accent1"/>
                </a:solidFill>
                <a:latin typeface="Segoe UI" panose="020B0502040204020203" pitchFamily="34" charset="0"/>
                <a:ea typeface="+mn-ea"/>
                <a:cs typeface="+mn-cs"/>
              </a:rPr>
              <a:t>Look at the example on this slide, Azure Sentinel using ML models that go from processing billions of signals and correlating the entire kill chain across many products to identify few high priority threats for you.</a:t>
            </a:r>
          </a:p>
          <a:p>
            <a:pPr marL="0" indent="0">
              <a:spcAft>
                <a:spcPts val="2400"/>
              </a:spcAft>
              <a:buFont typeface="Arial" panose="020B0604020202020204" pitchFamily="34" charset="0"/>
              <a:buNone/>
              <a:defRPr/>
            </a:pPr>
            <a:endParaRPr lang="en-US" sz="9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Built–in models </a:t>
            </a:r>
            <a:r>
              <a:rPr lang="en-US" sz="900"/>
              <a:t>offer the benefits of ML without the complexity </a:t>
            </a:r>
          </a:p>
          <a:p>
            <a:pPr marL="384432" lvl="1" indent="-171450">
              <a:spcAft>
                <a:spcPts val="2400"/>
              </a:spcAft>
              <a:buFont typeface="Arial" panose="020B0604020202020204" pitchFamily="34" charset="0"/>
              <a:buChar char="•"/>
              <a:defRPr/>
            </a:pPr>
            <a:r>
              <a:rPr lang="en-US" sz="900" b="0" i="0" u="none" strike="noStrike" kern="1200">
                <a:solidFill>
                  <a:schemeClr val="tx1"/>
                </a:solidFill>
                <a:effectLst/>
                <a:latin typeface="Segoe UI" panose="020B0502040204020203" pitchFamily="34" charset="0"/>
                <a:ea typeface="+mn-ea"/>
                <a:cs typeface="+mn-cs"/>
              </a:rPr>
              <a:t>We apply proven off-the-shelf Machine Learning models for identifying suspicious logins across Microsoft identity services to discover malicious SSH accesses. By using transferred learning from existing Machine Learning models, Azure Sentinel can detect anomalies from a single dataset with accuracy. </a:t>
            </a:r>
            <a:endParaRPr lang="en-US" sz="900"/>
          </a:p>
          <a:p>
            <a:pPr marL="384432" marR="0" lvl="1"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900" b="0" i="0" u="none" strike="noStrike" kern="1200">
                <a:solidFill>
                  <a:schemeClr val="tx1"/>
                </a:solidFill>
                <a:effectLst/>
                <a:latin typeface="Segoe UI" panose="020B0502040204020203" pitchFamily="34" charset="0"/>
                <a:ea typeface="+mn-ea"/>
                <a:cs typeface="+mn-cs"/>
              </a:rPr>
              <a:t>In addition, we use a Machine Learning technique called fusion to connect data from multiple sources, like Azure AD anomalous logins and suspicious Office 365 activities, to detect 35 different threats that span different points on the kill chain.</a:t>
            </a:r>
            <a:endParaRPr lang="en-US" sz="900" b="1"/>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Simply connect your data and learning begins </a:t>
            </a:r>
          </a:p>
          <a:p>
            <a:endParaRPr lang="en-US"/>
          </a:p>
        </p:txBody>
      </p:sp>
    </p:spTree>
    <p:extLst>
      <p:ext uri="{BB962C8B-B14F-4D97-AF65-F5344CB8AC3E}">
        <p14:creationId xmlns:p14="http://schemas.microsoft.com/office/powerpoint/2010/main" val="122297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7079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6100C96-3D8A-4F8B-9A93-C08BB3B75B58}"/>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Analysts need to proactively look for threats that may not have been discovered by security apps. Azure Sentinel includes built-in hunting queries that guide you to ask the right questions to find previously undiscovered threats.</a:t>
            </a:r>
          </a:p>
          <a:p>
            <a:pPr marL="0" indent="0">
              <a:spcAft>
                <a:spcPts val="2400"/>
              </a:spcAft>
              <a:buFont typeface="Arial" panose="020B0604020202020204" pitchFamily="34" charset="0"/>
              <a:buNone/>
              <a:defRPr/>
            </a:pPr>
            <a:endParaRPr lang="en-US" sz="800" kern="1200">
              <a:solidFill>
                <a:schemeClr val="accent1"/>
              </a:solidFill>
              <a:latin typeface="Segoe UI" panose="020B0502040204020203" pitchFamily="34" charset="0"/>
              <a:ea typeface="+mn-ea"/>
              <a:cs typeface="+mn-cs"/>
            </a:endParaRP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With Azure Sentinel hunting, you can take advantage of the following capabilities:</a:t>
            </a: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 Built-in queries: A starting page provides preloaded query examples designed to get you started quickly and familiarize you with the tables and the query language. These built-in hunting queries are developed and fine-tuned by Microsoft security researchers and the GitHub community on a continuous basis to provide you with an entry point and help you start hunting for the beginnings of new attacks.</a:t>
            </a: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 Powerful query language with IntelliSense: Built on top of a query language, this gives you the flexibility you need to take hunting to the  next level.</a:t>
            </a:r>
          </a:p>
          <a:p>
            <a:pPr marL="0" indent="0">
              <a:spcAft>
                <a:spcPts val="2400"/>
              </a:spcAft>
              <a:buFont typeface="Arial" panose="020B0604020202020204" pitchFamily="34" charset="0"/>
              <a:buNone/>
              <a:defRPr/>
            </a:pPr>
            <a:r>
              <a:rPr lang="en-US"/>
              <a:t>.• Use notebooks to automate investigation: Notebooks encapsulate all the hunting steps in a reusable playbook that can be shared with others in your organization.</a:t>
            </a:r>
          </a:p>
          <a:p>
            <a:r>
              <a:rPr lang="en-US"/>
              <a:t>• Query the stored data: The data is accessible in tables for you to query. For example, you can query process creation, DNS events, and many other event types.</a:t>
            </a:r>
          </a:p>
          <a:p>
            <a:r>
              <a:rPr lang="en-US"/>
              <a:t>• Links to community: Leverage the power of the greater community to find additional queries and data sources</a:t>
            </a:r>
          </a:p>
        </p:txBody>
      </p:sp>
    </p:spTree>
    <p:extLst>
      <p:ext uri="{BB962C8B-B14F-4D97-AF65-F5344CB8AC3E}">
        <p14:creationId xmlns:p14="http://schemas.microsoft.com/office/powerpoint/2010/main" val="330394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36DB21B9-5B7F-4BEB-9CF6-8F97D47EBF2A}"/>
              </a:ext>
            </a:extLst>
          </p:cNvPr>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kern="1200">
                <a:solidFill>
                  <a:schemeClr val="accent1"/>
                </a:solidFill>
                <a:latin typeface="Segoe UI" panose="020B0502040204020203" pitchFamily="34" charset="0"/>
                <a:ea typeface="+mn-ea"/>
                <a:cs typeface="+mn-cs"/>
              </a:rPr>
              <a:t>Create your own bookmarks: Bookmarks let you save items for later so you can use them to create an incident for investigation. You can bookmark a row, promote it to an incident, and then investigate with an investigation graph</a:t>
            </a:r>
          </a:p>
          <a:p>
            <a:endParaRPr lang="en-US"/>
          </a:p>
          <a:p>
            <a:endParaRPr lang="en-US"/>
          </a:p>
          <a:p>
            <a:pPr marL="171450" indent="-171450">
              <a:spcAft>
                <a:spcPts val="2400"/>
              </a:spcAft>
              <a:buFont typeface="Arial" panose="020B0604020202020204" pitchFamily="34" charset="0"/>
              <a:buChar char="•"/>
              <a:defRPr/>
            </a:pPr>
            <a:r>
              <a:rPr lang="en-US" sz="800"/>
              <a:t>Bookmarks enable you to </a:t>
            </a:r>
            <a:r>
              <a:rPr lang="en-US" sz="800" kern="1200">
                <a:solidFill>
                  <a:schemeClr val="accent1"/>
                </a:solidFill>
                <a:latin typeface="Segoe UI" panose="020B0502040204020203" pitchFamily="34" charset="0"/>
                <a:ea typeface="+mn-ea"/>
                <a:cs typeface="+mn-cs"/>
              </a:rPr>
              <a:t>flag notable data </a:t>
            </a:r>
            <a:r>
              <a:rPr lang="en-US" sz="800"/>
              <a:t>for further investigation</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Annotate and visualize bookmarked data </a:t>
            </a:r>
            <a:r>
              <a:rPr lang="en-US" sz="800"/>
              <a:t>in an investigation graph</a:t>
            </a:r>
          </a:p>
          <a:p>
            <a:pPr marL="171450" indent="-171450">
              <a:spcAft>
                <a:spcPts val="2400"/>
              </a:spcAft>
              <a:buFont typeface="Arial" panose="020B0604020202020204" pitchFamily="34" charset="0"/>
              <a:buChar char="•"/>
              <a:defRPr/>
            </a:pPr>
            <a:r>
              <a:rPr lang="en-US" sz="800"/>
              <a:t>Add bookmarks to </a:t>
            </a:r>
            <a:r>
              <a:rPr lang="en-US" sz="800" kern="1200">
                <a:solidFill>
                  <a:schemeClr val="accent1"/>
                </a:solidFill>
                <a:latin typeface="Segoe UI" panose="020B0502040204020203" pitchFamily="34" charset="0"/>
                <a:ea typeface="+mn-ea"/>
                <a:cs typeface="+mn-cs"/>
              </a:rPr>
              <a:t>enrich existing incidents </a:t>
            </a:r>
            <a:r>
              <a:rPr lang="en-US" sz="800"/>
              <a:t>or create new ones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Receive notifications of new threat related activity</a:t>
            </a:r>
            <a:r>
              <a:rPr lang="en-US" sz="800"/>
              <a:t> using live stream</a:t>
            </a:r>
          </a:p>
          <a:p>
            <a:endParaRPr lang="en-US"/>
          </a:p>
        </p:txBody>
      </p:sp>
    </p:spTree>
    <p:extLst>
      <p:ext uri="{BB962C8B-B14F-4D97-AF65-F5344CB8AC3E}">
        <p14:creationId xmlns:p14="http://schemas.microsoft.com/office/powerpoint/2010/main" val="382380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0D8480F-AF31-4946-A7B0-142BC141B267}"/>
              </a:ext>
            </a:extLst>
          </p:cNvPr>
          <p:cNvSpPr>
            <a:spLocks noGrp="1"/>
          </p:cNvSpPr>
          <p:nvPr>
            <p:ph type="body" idx="1"/>
          </p:nvPr>
        </p:nvSpPr>
        <p:spPr/>
        <p:txBody>
          <a:bodyPr/>
          <a:lstStyle/>
          <a:p>
            <a:r>
              <a:rPr lang="en-US" sz="882" kern="1200">
                <a:solidFill>
                  <a:schemeClr val="tx1"/>
                </a:solidFill>
                <a:effectLst/>
                <a:latin typeface="Segoe UI" panose="020B0502040204020203" pitchFamily="34" charset="0"/>
                <a:ea typeface="+mn-ea"/>
                <a:cs typeface="+mn-cs"/>
              </a:rPr>
              <a:t>You can now launch Azure Notebooks directly from Azure Sentinel, making it easy to create and execute </a:t>
            </a:r>
            <a:r>
              <a:rPr lang="en-US" sz="882" kern="1200" err="1">
                <a:solidFill>
                  <a:schemeClr val="tx1"/>
                </a:solidFill>
                <a:effectLst/>
                <a:latin typeface="Segoe UI" panose="020B0502040204020203" pitchFamily="34" charset="0"/>
                <a:ea typeface="+mn-ea"/>
                <a:cs typeface="+mn-cs"/>
              </a:rPr>
              <a:t>Jupyter</a:t>
            </a:r>
            <a:r>
              <a:rPr lang="en-US" sz="882" kern="1200">
                <a:solidFill>
                  <a:schemeClr val="tx1"/>
                </a:solidFill>
                <a:effectLst/>
                <a:latin typeface="Segoe UI" panose="020B0502040204020203" pitchFamily="34" charset="0"/>
                <a:ea typeface="+mn-ea"/>
                <a:cs typeface="+mn-cs"/>
              </a:rPr>
              <a:t> notebooks to analyze your data. Notebooks combine live code, graphics, visualizations, and text, making them a valuable tool for threat hunters. Choose from a built-in gallery of notebooks developed by Microsoft security analysts or import others from GitHub to get started. These notebooks are the same professional-strength hunting solutions Microsoft’s own threat hunters use every day.</a:t>
            </a:r>
          </a:p>
          <a:p>
            <a:pPr marL="171450" indent="-171450">
              <a:spcAft>
                <a:spcPts val="2400"/>
              </a:spcAft>
              <a:buFont typeface="Arial" panose="020B0604020202020204" pitchFamily="34" charset="0"/>
              <a:buChar char="•"/>
              <a:defRPr/>
            </a:pPr>
            <a:endParaRPr lang="en-US" sz="9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Hosted in the Azure cloud </a:t>
            </a:r>
            <a:r>
              <a:rPr lang="en-US" sz="900"/>
              <a:t>so accessible anytime from anywhere</a:t>
            </a:r>
          </a:p>
          <a:p>
            <a:pPr marL="171450" indent="-171450">
              <a:spcAft>
                <a:spcPts val="2400"/>
              </a:spcAft>
              <a:buFont typeface="Arial" panose="020B0604020202020204" pitchFamily="34" charset="0"/>
              <a:buChar char="•"/>
              <a:defRPr/>
            </a:pPr>
            <a:r>
              <a:rPr lang="en-US" sz="900"/>
              <a:t>Investigation workflow and data can be </a:t>
            </a:r>
            <a:r>
              <a:rPr lang="en-US" sz="900" kern="1200">
                <a:solidFill>
                  <a:schemeClr val="accent1"/>
                </a:solidFill>
                <a:latin typeface="Segoe UI" panose="020B0502040204020203" pitchFamily="34" charset="0"/>
                <a:ea typeface="+mn-ea"/>
                <a:cs typeface="+mn-cs"/>
              </a:rPr>
              <a:t>saved as sharable HTML/JSON </a:t>
            </a:r>
            <a:r>
              <a:rPr lang="en-US" sz="900"/>
              <a:t>document </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Query Azure Sentinel data </a:t>
            </a:r>
            <a:r>
              <a:rPr lang="en-US" sz="900"/>
              <a:t>directly in the notebook</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Bring external data sources </a:t>
            </a:r>
            <a:r>
              <a:rPr lang="en-US" sz="900"/>
              <a:t>such as threat Intelligence into your investigations</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Supports Python, SQL, KQL, R, </a:t>
            </a:r>
            <a:r>
              <a:rPr lang="en-US" sz="900"/>
              <a:t>and other languages</a:t>
            </a:r>
          </a:p>
          <a:p>
            <a:endParaRPr lang="en-US"/>
          </a:p>
        </p:txBody>
      </p:sp>
    </p:spTree>
    <p:extLst>
      <p:ext uri="{BB962C8B-B14F-4D97-AF65-F5344CB8AC3E}">
        <p14:creationId xmlns:p14="http://schemas.microsoft.com/office/powerpoint/2010/main" val="307368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50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F29A4051-72E3-40C6-BEF5-93D3CA53DA6E}"/>
              </a:ext>
            </a:extLst>
          </p:cNvPr>
          <p:cNvSpPr>
            <a:spLocks noGrp="1"/>
          </p:cNvSpPr>
          <p:nvPr>
            <p:ph type="body" idx="1"/>
          </p:nvPr>
        </p:nvSpPr>
        <p:spPr/>
        <p:txBody>
          <a:bodyPr/>
          <a:lstStyle/>
          <a:p>
            <a:r>
              <a:rPr lang="en-US" sz="900" b="0" i="0" u="none" strike="noStrike" kern="1200" dirty="0">
                <a:solidFill>
                  <a:schemeClr val="tx1"/>
                </a:solidFill>
                <a:effectLst/>
                <a:latin typeface="Segoe UI Light" pitchFamily="34" charset="0"/>
                <a:ea typeface="+mn-ea"/>
                <a:cs typeface="+mn-cs"/>
              </a:rPr>
              <a:t>Today, organizations are faced with the incredibly difficult task of trying to protect their expanded digital estate from increasing cyber threats. The move to the cloud and a mobile workforce have pushed the border of your estate beyond the boundary of your physical network. Your data and users and systems are everywhere.</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i="0" u="none" strike="noStrike" kern="1200" dirty="0">
                <a:solidFill>
                  <a:schemeClr val="tx1"/>
                </a:solidFill>
                <a:effectLst/>
                <a:latin typeface="Segoe UI Light" pitchFamily="34" charset="0"/>
                <a:ea typeface="+mn-ea"/>
                <a:cs typeface="+mn-cs"/>
              </a:rPr>
              <a:t>Meanwhile the frequency and sophistication of attacks are ever growing. Regardless of the size of your organization or the industry, you are a target.​</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This is the challenge that we all struggle with in IT security. And it's a challenge we at Microsoft think that we can uniquely help with. </a:t>
            </a:r>
          </a:p>
        </p:txBody>
      </p:sp>
    </p:spTree>
    <p:extLst>
      <p:ext uri="{BB962C8B-B14F-4D97-AF65-F5344CB8AC3E}">
        <p14:creationId xmlns:p14="http://schemas.microsoft.com/office/powerpoint/2010/main" val="21087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67379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480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399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5A937F33-D847-4543-B218-EC90A843A96D}"/>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Azure Sentinel lets you create advanced alert rules, that generate incidents that you can assign and investigate.  It gives you a prioritized list of alerts to formulate your incident response. An incident is created based on analytic rules that you created in the </a:t>
            </a:r>
            <a:r>
              <a:rPr lang="en-US" sz="882" b="1" i="0" u="none" strike="noStrike" kern="1200">
                <a:solidFill>
                  <a:schemeClr val="tx1"/>
                </a:solidFill>
                <a:effectLst/>
                <a:latin typeface="Segoe UI" panose="020B0502040204020203" pitchFamily="34" charset="0"/>
                <a:ea typeface="+mn-ea"/>
                <a:cs typeface="+mn-cs"/>
              </a:rPr>
              <a:t>Analytics</a:t>
            </a:r>
            <a:r>
              <a:rPr lang="en-US" sz="882" b="0" i="0" u="none" strike="noStrike" kern="1200">
                <a:solidFill>
                  <a:schemeClr val="tx1"/>
                </a:solidFill>
                <a:effectLst/>
                <a:latin typeface="Segoe UI" panose="020B0502040204020203" pitchFamily="34" charset="0"/>
                <a:ea typeface="+mn-ea"/>
                <a:cs typeface="+mn-cs"/>
              </a:rPr>
              <a:t> page. The properties related to the alerts, such as severity, and status, are set at the incident level. After you let Azure Sentinel know what kinds of threats you're looking for and how to find them, you can monitor detected threats by investigating incidents.</a:t>
            </a:r>
          </a:p>
          <a:p>
            <a:r>
              <a:rPr lang="en-US" sz="882" b="0" i="0" u="none" strike="noStrike" kern="1200">
                <a:solidFill>
                  <a:schemeClr val="tx1"/>
                </a:solidFill>
                <a:effectLst/>
                <a:latin typeface="Segoe UI" panose="020B0502040204020203" pitchFamily="34" charset="0"/>
                <a:ea typeface="+mn-ea"/>
                <a:cs typeface="+mn-cs"/>
              </a:rPr>
              <a:t>You can complete the following tasks quickly:</a:t>
            </a:r>
            <a:endParaRPr lang="en-US"/>
          </a:p>
          <a:p>
            <a:pPr marL="171450" marR="0" lvl="0"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800" kern="1200">
                <a:solidFill>
                  <a:schemeClr val="accent1"/>
                </a:solidFill>
                <a:latin typeface="Segoe UI" panose="020B0502040204020203" pitchFamily="34" charset="0"/>
                <a:ea typeface="+mn-ea"/>
                <a:cs typeface="+mn-cs"/>
              </a:rPr>
              <a:t>Monitor for alerts, events, and bookmarks </a:t>
            </a:r>
            <a:r>
              <a:rPr lang="en-US" sz="800"/>
              <a:t>related to a particular security threat, </a:t>
            </a:r>
            <a:r>
              <a:rPr lang="en-US" sz="800" kern="1200">
                <a:solidFill>
                  <a:schemeClr val="accent1"/>
                </a:solidFill>
                <a:latin typeface="Segoe UI" panose="020B0502040204020203" pitchFamily="34" charset="0"/>
                <a:ea typeface="+mn-ea"/>
                <a:cs typeface="+mn-cs"/>
              </a:rPr>
              <a:t>Automatically created from alerts </a:t>
            </a:r>
            <a:r>
              <a:rPr lang="en-US" sz="800"/>
              <a:t>or initiated by a security analyst when threat hunting</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Assign to analysts </a:t>
            </a:r>
            <a:r>
              <a:rPr lang="en-US" sz="800"/>
              <a:t>for further investigation and status can be tracked</a:t>
            </a:r>
          </a:p>
          <a:p>
            <a:pPr marL="171450" indent="-171450">
              <a:spcAft>
                <a:spcPts val="2400"/>
              </a:spcAft>
              <a:buFont typeface="Arial" panose="020B0604020202020204" pitchFamily="34" charset="0"/>
              <a:buChar char="•"/>
              <a:defRPr/>
            </a:pPr>
            <a:r>
              <a:rPr lang="en-US" sz="800"/>
              <a:t>Analysts can easily </a:t>
            </a:r>
            <a:r>
              <a:rPr lang="en-US" sz="800" kern="1200">
                <a:solidFill>
                  <a:schemeClr val="accent1"/>
                </a:solidFill>
                <a:latin typeface="Segoe UI" panose="020B0502040204020203" pitchFamily="34" charset="0"/>
                <a:ea typeface="+mn-ea"/>
                <a:cs typeface="+mn-cs"/>
              </a:rPr>
              <a:t>tag incidents </a:t>
            </a:r>
            <a:r>
              <a:rPr lang="en-US" sz="800"/>
              <a:t>and</a:t>
            </a:r>
            <a:r>
              <a:rPr lang="en-US" sz="800" kern="1200">
                <a:solidFill>
                  <a:schemeClr val="accent1"/>
                </a:solidFill>
                <a:latin typeface="Segoe UI" panose="020B0502040204020203" pitchFamily="34" charset="0"/>
                <a:ea typeface="+mn-ea"/>
                <a:cs typeface="+mn-cs"/>
              </a:rPr>
              <a:t> </a:t>
            </a:r>
            <a:br>
              <a:rPr lang="en-US" sz="800" kern="1200">
                <a:solidFill>
                  <a:schemeClr val="accent1"/>
                </a:solidFill>
                <a:latin typeface="Segoe UI" panose="020B0502040204020203" pitchFamily="34" charset="0"/>
                <a:ea typeface="+mn-ea"/>
                <a:cs typeface="+mn-cs"/>
              </a:rPr>
            </a:br>
            <a:r>
              <a:rPr lang="en-US" sz="800" kern="1200">
                <a:solidFill>
                  <a:schemeClr val="accent1"/>
                </a:solidFill>
                <a:latin typeface="Segoe UI" panose="020B0502040204020203" pitchFamily="34" charset="0"/>
                <a:ea typeface="+mn-ea"/>
                <a:cs typeface="+mn-cs"/>
              </a:rPr>
              <a:t>add comments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Trigger automated playbooks </a:t>
            </a:r>
            <a:r>
              <a:rPr lang="en-US" sz="800"/>
              <a:t>from incidents</a:t>
            </a:r>
          </a:p>
          <a:p>
            <a:endParaRPr lang="en-US"/>
          </a:p>
        </p:txBody>
      </p:sp>
    </p:spTree>
    <p:extLst>
      <p:ext uri="{BB962C8B-B14F-4D97-AF65-F5344CB8AC3E}">
        <p14:creationId xmlns:p14="http://schemas.microsoft.com/office/powerpoint/2010/main" val="3414077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1E90850-11E9-46F8-8846-D94777A53B47}"/>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Graphical and AI-based investigation will reduce the time it takes to understand the full scope of an attack and its impact. The investigation graph enables analysts to ask the right questions for each investigation. The investigation graph helps you understand the scope, and identify the root cause, of a potential security threat by correlating relevant data with any involved entity. You can dive deeper and investigate any entity presented in the graph by selecting it and choosing between different expansion options.</a:t>
            </a:r>
          </a:p>
          <a:p>
            <a:r>
              <a:rPr lang="en-US" sz="882" b="0" i="0" u="none" strike="noStrike" kern="1200">
                <a:solidFill>
                  <a:schemeClr val="tx1"/>
                </a:solidFill>
                <a:effectLst/>
                <a:latin typeface="Segoe UI" panose="020B0502040204020203" pitchFamily="34" charset="0"/>
                <a:ea typeface="+mn-ea"/>
                <a:cs typeface="+mn-cs"/>
              </a:rPr>
              <a:t>The investigation graph provides you with:</a:t>
            </a:r>
          </a:p>
          <a:p>
            <a:r>
              <a:rPr lang="en-US" sz="882" b="1" i="0" u="none" strike="noStrike" kern="1200">
                <a:solidFill>
                  <a:schemeClr val="tx1"/>
                </a:solidFill>
                <a:effectLst/>
                <a:latin typeface="Segoe UI" panose="020B0502040204020203" pitchFamily="34" charset="0"/>
                <a:ea typeface="+mn-ea"/>
                <a:cs typeface="+mn-cs"/>
              </a:rPr>
              <a:t>Visual context from raw data</a:t>
            </a:r>
            <a:r>
              <a:rPr lang="en-US" sz="882" b="0" i="0" u="none" strike="noStrike" kern="1200">
                <a:solidFill>
                  <a:schemeClr val="tx1"/>
                </a:solidFill>
                <a:effectLst/>
                <a:latin typeface="Segoe UI" panose="020B0502040204020203" pitchFamily="34" charset="0"/>
                <a:ea typeface="+mn-ea"/>
                <a:cs typeface="+mn-cs"/>
              </a:rPr>
              <a:t>: The live, visual graph displays entity relationships extracted automatically from the raw data. This enables you to easily see connections across different data sources.</a:t>
            </a:r>
          </a:p>
          <a:p>
            <a:r>
              <a:rPr lang="en-US" sz="882" b="1" i="0" u="none" strike="noStrike" kern="1200">
                <a:solidFill>
                  <a:schemeClr val="tx1"/>
                </a:solidFill>
                <a:effectLst/>
                <a:latin typeface="Segoe UI" panose="020B0502040204020203" pitchFamily="34" charset="0"/>
                <a:ea typeface="+mn-ea"/>
                <a:cs typeface="+mn-cs"/>
              </a:rPr>
              <a:t>Full investigation scope discovery</a:t>
            </a:r>
            <a:r>
              <a:rPr lang="en-US" sz="882" b="0" i="0" u="none" strike="noStrike" kern="1200">
                <a:solidFill>
                  <a:schemeClr val="tx1"/>
                </a:solidFill>
                <a:effectLst/>
                <a:latin typeface="Segoe UI" panose="020B0502040204020203" pitchFamily="34" charset="0"/>
                <a:ea typeface="+mn-ea"/>
                <a:cs typeface="+mn-cs"/>
              </a:rPr>
              <a:t>: Expand your investigation scope using built-in exploration queries to surface the full scope of a breach.</a:t>
            </a:r>
          </a:p>
          <a:p>
            <a:r>
              <a:rPr lang="en-US" sz="882" b="1" i="0" u="none" strike="noStrike" kern="1200">
                <a:solidFill>
                  <a:schemeClr val="tx1"/>
                </a:solidFill>
                <a:effectLst/>
                <a:latin typeface="Segoe UI" panose="020B0502040204020203" pitchFamily="34" charset="0"/>
                <a:ea typeface="+mn-ea"/>
                <a:cs typeface="+mn-cs"/>
              </a:rPr>
              <a:t>Built-in investigation steps</a:t>
            </a:r>
            <a:r>
              <a:rPr lang="en-US" sz="882" b="0" i="0" u="none" strike="noStrike" kern="1200">
                <a:solidFill>
                  <a:schemeClr val="tx1"/>
                </a:solidFill>
                <a:effectLst/>
                <a:latin typeface="Segoe UI" panose="020B0502040204020203" pitchFamily="34" charset="0"/>
                <a:ea typeface="+mn-ea"/>
                <a:cs typeface="+mn-cs"/>
              </a:rPr>
              <a:t>: Use predefined exploration options to make sure you are asking the right questions in the face of a threat.</a:t>
            </a:r>
          </a:p>
          <a:p>
            <a:endParaRPr lang="en-US"/>
          </a:p>
        </p:txBody>
      </p:sp>
    </p:spTree>
    <p:extLst>
      <p:ext uri="{BB962C8B-B14F-4D97-AF65-F5344CB8AC3E}">
        <p14:creationId xmlns:p14="http://schemas.microsoft.com/office/powerpoint/2010/main" val="45983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80D0D704-7302-4203-B357-3B41E8D44FBD}"/>
              </a:ext>
            </a:extLst>
          </p:cNvPr>
          <p:cNvSpPr>
            <a:spLocks noGrp="1"/>
          </p:cNvSpPr>
          <p:nvPr>
            <p:ph type="body" idx="1"/>
          </p:nvPr>
        </p:nvSpPr>
        <p:spPr/>
        <p:txBody>
          <a:bodyPr/>
          <a:lstStyle/>
          <a:p>
            <a:r>
              <a:rPr lang="en-US" sz="882" kern="1200">
                <a:solidFill>
                  <a:schemeClr val="tx1"/>
                </a:solidFill>
                <a:effectLst/>
                <a:latin typeface="Segoe UI" panose="020B0502040204020203" pitchFamily="34" charset="0"/>
                <a:ea typeface="+mn-ea"/>
                <a:cs typeface="+mn-cs"/>
              </a:rPr>
              <a:t>Azure Sentinel customers can now use the power of URL detonation to enrich alerts and quickly discover threats related to malicious URLs. When creating scheduled alerts, any URL data in the query results can be mapped to a new URL entity type. Whenever an alert containing a URL entity is generated, the mapped URL will be automatically detonated, and the investigation graph will be immediately enriched with the detonation results. A verdict, final URL and screen shot (especially useful for identifying phishing) can be used to quickly assess a potential threat. To use this feature, make sure you’ve enabled URL logging (e.g. threat logging) for your secure web gateways, web proxies, firewalls or legacy IDS/IPS. You can try this feature during the preview at no cost. </a:t>
            </a:r>
          </a:p>
          <a:p>
            <a:pPr marL="0" indent="0">
              <a:spcAft>
                <a:spcPts val="2400"/>
              </a:spcAft>
              <a:buFont typeface="Arial" panose="020B0604020202020204" pitchFamily="34" charset="0"/>
              <a:buNone/>
              <a:defRPr/>
            </a:pPr>
            <a:endParaRPr lang="en-US" sz="900" kern="1200">
              <a:solidFill>
                <a:schemeClr val="tx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Azure Sentinel is </a:t>
            </a:r>
            <a:r>
              <a:rPr lang="en-US" sz="900" kern="1200">
                <a:solidFill>
                  <a:schemeClr val="accent1"/>
                </a:solidFill>
                <a:latin typeface="Segoe UI" panose="020B0502040204020203" pitchFamily="34" charset="0"/>
                <a:ea typeface="+mn-ea"/>
                <a:cs typeface="+mn-cs"/>
              </a:rPr>
              <a:t>introducing URL Entities</a:t>
            </a: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Use alert rules to </a:t>
            </a:r>
            <a:r>
              <a:rPr lang="en-US" sz="900" kern="1200">
                <a:solidFill>
                  <a:schemeClr val="accent1"/>
                </a:solidFill>
                <a:latin typeface="Segoe UI" panose="020B0502040204020203" pitchFamily="34" charset="0"/>
                <a:ea typeface="+mn-ea"/>
                <a:cs typeface="+mn-cs"/>
              </a:rPr>
              <a:t>automatically trigger URL detonation</a:t>
            </a: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Enrich alerts with </a:t>
            </a:r>
            <a:r>
              <a:rPr lang="en-US" sz="900" kern="1200">
                <a:solidFill>
                  <a:schemeClr val="accent1"/>
                </a:solidFill>
                <a:latin typeface="Segoe UI" panose="020B0502040204020203" pitchFamily="34" charset="0"/>
                <a:ea typeface="+mn-ea"/>
                <a:cs typeface="+mn-cs"/>
              </a:rPr>
              <a:t>Verdicts, Final URLs and Screen Shots </a:t>
            </a:r>
            <a:r>
              <a:rPr lang="en-US" sz="900" kern="1200">
                <a:solidFill>
                  <a:schemeClr val="tx1"/>
                </a:solidFill>
                <a:latin typeface="Segoe UI" panose="020B0502040204020203" pitchFamily="34" charset="0"/>
                <a:ea typeface="+mn-ea"/>
                <a:cs typeface="+mn-cs"/>
              </a:rPr>
              <a:t>(e.g. for phishing sites)</a:t>
            </a:r>
          </a:p>
          <a:p>
            <a:endParaRPr lang="en-US"/>
          </a:p>
        </p:txBody>
      </p:sp>
    </p:spTree>
    <p:extLst>
      <p:ext uri="{BB962C8B-B14F-4D97-AF65-F5344CB8AC3E}">
        <p14:creationId xmlns:p14="http://schemas.microsoft.com/office/powerpoint/2010/main" val="2367465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258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solidFill>
                <a:srgbClr val="077BD6"/>
              </a:solidFill>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00758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FF218319-1C2E-4990-93F7-63A96DE1D865}"/>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900" b="0" i="0" u="none" strike="noStrike" kern="1200">
                <a:solidFill>
                  <a:schemeClr val="tx1"/>
                </a:solidFill>
                <a:effectLst/>
                <a:latin typeface="Segoe UI" panose="020B0502040204020203" pitchFamily="34" charset="0"/>
                <a:ea typeface="+mn-ea"/>
                <a:cs typeface="+mn-cs"/>
              </a:rPr>
              <a:t>While AI sharpens your focus on finding problems, once you have solved the problem you don’t want to keep finding the same problems over and over – rather you want to automate response to these issues. Azure Sentinel provides built-in automation and orchestration</a:t>
            </a:r>
            <a:r>
              <a:rPr lang="en-US" sz="900" b="1" i="0" u="none" strike="noStrike" kern="1200">
                <a:solidFill>
                  <a:schemeClr val="tx1"/>
                </a:solidFill>
                <a:effectLst/>
                <a:latin typeface="Segoe UI" panose="020B0502040204020203" pitchFamily="34" charset="0"/>
                <a:ea typeface="+mn-ea"/>
                <a:cs typeface="+mn-cs"/>
              </a:rPr>
              <a:t> </a:t>
            </a:r>
            <a:r>
              <a:rPr lang="en-US" sz="900" b="0" i="0" u="none" strike="noStrike" kern="1200">
                <a:solidFill>
                  <a:schemeClr val="tx1"/>
                </a:solidFill>
                <a:effectLst/>
                <a:latin typeface="Segoe UI" panose="020B0502040204020203" pitchFamily="34" charset="0"/>
                <a:ea typeface="+mn-ea"/>
                <a:cs typeface="+mn-cs"/>
              </a:rPr>
              <a:t>with pre-defined or custom playbooks to solve repetitive tasks and to respond to threats quickly. Azure Sentinel will augment existing enterprise defense and investigation tools, including best-of-breed security products, homegrown tools, and other systems like HR management applications and workflow management systems like ServiceNow:</a:t>
            </a:r>
            <a:endParaRPr lang="en-US" sz="8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endParaRPr lang="en-US" sz="8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Powered by Azure Logic Apps </a:t>
            </a:r>
            <a:r>
              <a:rPr lang="en-US" sz="800"/>
              <a:t>and fully integrated with Azure Sentinel</a:t>
            </a:r>
          </a:p>
          <a:p>
            <a:pPr marL="171450" indent="-171450">
              <a:spcAft>
                <a:spcPts val="2400"/>
              </a:spcAft>
              <a:buFont typeface="Arial" panose="020B0604020202020204" pitchFamily="34" charset="0"/>
              <a:buChar char="•"/>
              <a:defRPr/>
            </a:pPr>
            <a:r>
              <a:rPr lang="en-US" sz="800"/>
              <a:t>Build </a:t>
            </a:r>
            <a:r>
              <a:rPr lang="en-US" sz="800" kern="1200">
                <a:solidFill>
                  <a:schemeClr val="accent1"/>
                </a:solidFill>
                <a:latin typeface="Segoe UI" panose="020B0502040204020203" pitchFamily="34" charset="0"/>
                <a:ea typeface="+mn-ea"/>
                <a:cs typeface="+mn-cs"/>
              </a:rPr>
              <a:t>automated and scalable playbooks </a:t>
            </a:r>
            <a:r>
              <a:rPr lang="en-US" sz="800"/>
              <a:t>that integrate across tools </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Choose from a library of samples </a:t>
            </a:r>
            <a:r>
              <a:rPr lang="en-US" sz="800"/>
              <a:t>or create your own using </a:t>
            </a:r>
            <a:r>
              <a:rPr lang="en-US" sz="800" kern="1200">
                <a:solidFill>
                  <a:schemeClr val="accent1"/>
                </a:solidFill>
                <a:latin typeface="Segoe UI" panose="020B0502040204020203" pitchFamily="34" charset="0"/>
                <a:ea typeface="+mn-ea"/>
                <a:cs typeface="+mn-cs"/>
              </a:rPr>
              <a:t>more than </a:t>
            </a:r>
            <a:br>
              <a:rPr lang="en-US" sz="800" kern="1200">
                <a:solidFill>
                  <a:schemeClr val="accent1"/>
                </a:solidFill>
                <a:latin typeface="Segoe UI" panose="020B0502040204020203" pitchFamily="34" charset="0"/>
                <a:ea typeface="+mn-ea"/>
                <a:cs typeface="+mn-cs"/>
              </a:rPr>
            </a:br>
            <a:r>
              <a:rPr lang="en-US" sz="800" kern="1200">
                <a:solidFill>
                  <a:schemeClr val="accent1"/>
                </a:solidFill>
                <a:latin typeface="Segoe UI" panose="020B0502040204020203" pitchFamily="34" charset="0"/>
                <a:ea typeface="+mn-ea"/>
                <a:cs typeface="+mn-cs"/>
              </a:rPr>
              <a:t>200+ built-in connectors </a:t>
            </a:r>
            <a:r>
              <a:rPr lang="en-US" sz="800"/>
              <a:t>plus generic connectors like HTTPS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Trigger a playbook from an alert or incident investigation</a:t>
            </a:r>
          </a:p>
          <a:p>
            <a:endParaRPr lang="en-US"/>
          </a:p>
        </p:txBody>
      </p:sp>
    </p:spTree>
    <p:extLst>
      <p:ext uri="{BB962C8B-B14F-4D97-AF65-F5344CB8AC3E}">
        <p14:creationId xmlns:p14="http://schemas.microsoft.com/office/powerpoint/2010/main" val="1706924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Examples of scenarios where playbooks can be used to automate your responses.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718AE97F-DDD2-45F9-8968-CC51129C9142}"/>
              </a:ext>
            </a:extLst>
          </p:cNvPr>
          <p:cNvSpPr>
            <a:spLocks noGrp="1"/>
          </p:cNvSpPr>
          <p:nvPr>
            <p:ph type="body" idx="1"/>
          </p:nvPr>
        </p:nvSpPr>
        <p:spPr/>
        <p:txBody>
          <a:bodyPr/>
          <a:lstStyle/>
          <a:p>
            <a:r>
              <a:rPr lang="en-US" sz="900" kern="1200">
                <a:solidFill>
                  <a:schemeClr val="tx1"/>
                </a:solidFill>
                <a:effectLst/>
                <a:latin typeface="Segoe UI" panose="020B0502040204020203" pitchFamily="34" charset="0"/>
                <a:ea typeface="+mn-ea"/>
                <a:cs typeface="+mn-cs"/>
              </a:rPr>
              <a:t>The SecOps mission of protecting organizations’ information and assets is becoming increasingly difficult. Attack techniques, frequency, and complexity are evolving fast. Security teams are under strain from the expanding breadth of defensive technologies, accelerating hybrid cloud adoption, and borderless, zero-trust networks. </a:t>
            </a:r>
            <a:r>
              <a:rPr lang="en-US" sz="900" u="sng" kern="1200">
                <a:solidFill>
                  <a:schemeClr val="tx1"/>
                </a:solidFill>
                <a:effectLst/>
                <a:latin typeface="Segoe UI" panose="020B0502040204020203" pitchFamily="34" charset="0"/>
                <a:ea typeface="+mn-ea"/>
                <a:cs typeface="+mn-cs"/>
              </a:rPr>
              <a:t>The shortage of SecOps talent makes this problem worse.</a:t>
            </a:r>
            <a:r>
              <a:rPr lang="en-US" sz="900" kern="1200">
                <a:solidFill>
                  <a:schemeClr val="tx1"/>
                </a:solidFill>
                <a:effectLst/>
                <a:latin typeface="Segoe UI" panose="020B0502040204020203" pitchFamily="34" charset="0"/>
                <a:ea typeface="+mn-ea"/>
                <a:cs typeface="+mn-cs"/>
              </a:rPr>
              <a:t>  </a:t>
            </a:r>
          </a:p>
          <a:p>
            <a:r>
              <a:rPr lang="en-US" sz="900" kern="1200">
                <a:solidFill>
                  <a:schemeClr val="tx1"/>
                </a:solidFill>
                <a:effectLst/>
                <a:latin typeface="Segoe UI" panose="020B0502040204020203" pitchFamily="34" charset="0"/>
                <a:ea typeface="+mn-ea"/>
                <a:cs typeface="+mn-cs"/>
              </a:rPr>
              <a:t> </a:t>
            </a:r>
          </a:p>
          <a:p>
            <a:r>
              <a:rPr lang="en-US" sz="900" kern="1200">
                <a:solidFill>
                  <a:schemeClr val="tx1"/>
                </a:solidFill>
                <a:effectLst/>
                <a:latin typeface="Segoe UI" panose="020B0502040204020203" pitchFamily="34" charset="0"/>
                <a:ea typeface="+mn-ea"/>
                <a:cs typeface="+mn-cs"/>
              </a:rPr>
              <a:t>Considering the future needs of SOCs, these are the most prominent pain points:</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Threats continue to grow in complexity and volume</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Attacks are increasingly heterogeneous. A typical attack spans different parts of the enterprise and crosses various resource types: it might start from an IoT device, proceed to an endpoint, spread to a cloud service or to a database, involve multiple user accounts or tenants, and so on.</a:t>
            </a:r>
          </a:p>
          <a:p>
            <a:r>
              <a:rPr lang="en-US" sz="900" b="1" kern="1200">
                <a:solidFill>
                  <a:schemeClr val="tx1"/>
                </a:solidFill>
                <a:effectLst/>
                <a:latin typeface="Segoe UI" panose="020B0502040204020203" pitchFamily="34" charset="0"/>
                <a:ea typeface="+mn-ea"/>
                <a:cs typeface="+mn-cs"/>
              </a:rPr>
              <a:t> </a:t>
            </a:r>
            <a:endParaRPr lang="en-US" sz="900" kern="1200">
              <a:solidFill>
                <a:schemeClr val="tx1"/>
              </a:solidFill>
              <a:effectLst/>
              <a:latin typeface="Segoe UI" panose="020B0502040204020203" pitchFamily="34" charset="0"/>
              <a:ea typeface="+mn-ea"/>
              <a:cs typeface="+mn-cs"/>
            </a:endParaRPr>
          </a:p>
          <a:p>
            <a:pPr lvl="0"/>
            <a:r>
              <a:rPr lang="en-US" sz="900" b="1" kern="1200">
                <a:solidFill>
                  <a:schemeClr val="tx1"/>
                </a:solidFill>
                <a:effectLst/>
                <a:latin typeface="Segoe UI" panose="020B0502040204020203" pitchFamily="34" charset="0"/>
                <a:ea typeface="+mn-ea"/>
                <a:cs typeface="+mn-cs"/>
              </a:rPr>
              <a:t>Alert fatigue: SOCs see too many alerts from disconnected products</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Enterprise SOCs typically have dozens of security products, each producing a large volume of alerts. In isolation, these products often have high false positive rates and poor response prioritization, resulting in deafening alert noise. Attacks fall through the cracks despite generating alerts. Unfortunately, legacy SIEMs are functioning only as aggregators and don’t increase response capabilities. Enterprise SOCs need a way to integrate their security products to reduce the noise, prioritize alerts, and enable investigation and hunting across the entire dataset.</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There is a global shortage of security analysts and experience</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The need for skilled security professionals has greatly increased, and supply cannot meet current or future demand. A </a:t>
            </a:r>
            <a:r>
              <a:rPr lang="en-US" sz="900" u="sng" kern="1200">
                <a:solidFill>
                  <a:schemeClr val="tx1"/>
                </a:solidFill>
                <a:effectLst/>
                <a:latin typeface="Segoe UI" panose="020B0502040204020203" pitchFamily="34" charset="0"/>
                <a:ea typeface="+mn-ea"/>
                <a:cs typeface="+mn-cs"/>
                <a:hlinkClick r:id="rId3"/>
              </a:rPr>
              <a:t>recent report</a:t>
            </a:r>
            <a:r>
              <a:rPr lang="en-US" sz="900" kern="1200">
                <a:solidFill>
                  <a:schemeClr val="tx1"/>
                </a:solidFill>
                <a:effectLst/>
                <a:latin typeface="Segoe UI" panose="020B0502040204020203" pitchFamily="34" charset="0"/>
                <a:ea typeface="+mn-ea"/>
                <a:cs typeface="+mn-cs"/>
              </a:rPr>
              <a:t> by CSO magazine showed that this global talent shortage will increase to 3.5 million </a:t>
            </a:r>
            <a:r>
              <a:rPr lang="en-US" sz="900" i="1" kern="1200">
                <a:solidFill>
                  <a:schemeClr val="tx1"/>
                </a:solidFill>
                <a:effectLst/>
                <a:latin typeface="Segoe UI" panose="020B0502040204020203" pitchFamily="34" charset="0"/>
                <a:ea typeface="+mn-ea"/>
                <a:cs typeface="+mn-cs"/>
              </a:rPr>
              <a:t>unfilled</a:t>
            </a:r>
            <a:r>
              <a:rPr lang="en-US" sz="900" kern="1200">
                <a:solidFill>
                  <a:schemeClr val="tx1"/>
                </a:solidFill>
                <a:effectLst/>
                <a:latin typeface="Segoe UI" panose="020B0502040204020203" pitchFamily="34" charset="0"/>
                <a:ea typeface="+mn-ea"/>
                <a:cs typeface="+mn-cs"/>
              </a:rPr>
              <a:t> security jobs by 2021.</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Investigation is complex and time-consuming</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Every second counts when SecOps personnel are handling a threat that might jeopardize their organization. </a:t>
            </a:r>
            <a:r>
              <a:rPr lang="en-US" sz="900" b="1" kern="1200">
                <a:solidFill>
                  <a:schemeClr val="tx1"/>
                </a:solidFill>
                <a:effectLst/>
                <a:latin typeface="Segoe UI" panose="020B0502040204020203" pitchFamily="34" charset="0"/>
                <a:ea typeface="+mn-ea"/>
                <a:cs typeface="+mn-cs"/>
              </a:rPr>
              <a:t>The clock is ticking fast</a:t>
            </a:r>
            <a:r>
              <a:rPr lang="en-US" sz="900" kern="1200">
                <a:solidFill>
                  <a:schemeClr val="tx1"/>
                </a:solidFill>
                <a:effectLst/>
                <a:latin typeface="Segoe UI" panose="020B0502040204020203" pitchFamily="34" charset="0"/>
                <a:ea typeface="+mn-ea"/>
                <a:cs typeface="+mn-cs"/>
              </a:rPr>
              <a:t>, but investigation requires highly skilled security analysts and can often take days or weeks.</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Current solutions are not architected for today’s demands, or tomorrow’s</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Legacy on-premises SIEMs require powerful hardware and extensive maintenance that make them expensive to operate. Storage and compute needs increase dramatically during an incident, which is difficult for an on-prem footprint to accommodate. The move to the cloud has enabled a new degree of enterprise scale-out, and with the explosion of cloud-born data, legacy SIEMs are less and less able to cope with the demand.</a:t>
            </a:r>
          </a:p>
          <a:p>
            <a:endParaRPr lang="en-US"/>
          </a:p>
        </p:txBody>
      </p:sp>
    </p:spTree>
    <p:extLst>
      <p:ext uri="{BB962C8B-B14F-4D97-AF65-F5344CB8AC3E}">
        <p14:creationId xmlns:p14="http://schemas.microsoft.com/office/powerpoint/2010/main" val="2255847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512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40558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In today’s landscape, it is more important than ever that higher education institutions reimagine the campus experience. Technology has a critical role in driving this transformation. Microsoft can help drive innovative student engagement, transform operations, and ensure a secure, connected campus to empower you to reimagine education.</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10/20/2020 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3401272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F29A4051-72E3-40C6-BEF5-93D3CA53DA6E}"/>
              </a:ext>
            </a:extLst>
          </p:cNvPr>
          <p:cNvSpPr>
            <a:spLocks noGrp="1"/>
          </p:cNvSpPr>
          <p:nvPr>
            <p:ph type="body" idx="1"/>
          </p:nvPr>
        </p:nvSpPr>
        <p:spPr/>
        <p:txBody>
          <a:bodyPr/>
          <a:lstStyle/>
          <a:p>
            <a:r>
              <a:rPr lang="en-US" sz="900" b="0" i="0" u="none" strike="noStrike" kern="1200" dirty="0">
                <a:solidFill>
                  <a:schemeClr val="tx1"/>
                </a:solidFill>
                <a:effectLst/>
                <a:latin typeface="Segoe UI Light" pitchFamily="34" charset="0"/>
                <a:ea typeface="+mn-ea"/>
                <a:cs typeface="+mn-cs"/>
              </a:rPr>
              <a:t>Today, organizations are faced with the incredibly difficult task of trying to protect their expanded digital estate from increasing cyber threats. The move to the cloud and a mobile workforce have pushed the border of your estate beyond the boundary of your physical network. Your data and users and systems are everywhere.</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i="0" u="none" strike="noStrike" kern="1200" dirty="0">
                <a:solidFill>
                  <a:schemeClr val="tx1"/>
                </a:solidFill>
                <a:effectLst/>
                <a:latin typeface="Segoe UI Light" pitchFamily="34" charset="0"/>
                <a:ea typeface="+mn-ea"/>
                <a:cs typeface="+mn-cs"/>
              </a:rPr>
              <a:t>Meanwhile the frequency and sophistication of attacks are ever growing. Regardless of the size of your organization or the industry, you are a target.​</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latin typeface="Segoe UI Light" pitchFamily="34" charset="0"/>
                <a:ea typeface="+mn-ea"/>
                <a:cs typeface="+mn-cs"/>
              </a:rPr>
              <a:t>This is the challenge that we all struggle with in IT security. And it's a challenge we at Microsoft think that we can uniquely help with. </a:t>
            </a:r>
          </a:p>
        </p:txBody>
      </p:sp>
    </p:spTree>
    <p:extLst>
      <p:ext uri="{BB962C8B-B14F-4D97-AF65-F5344CB8AC3E}">
        <p14:creationId xmlns:p14="http://schemas.microsoft.com/office/powerpoint/2010/main" val="210873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718AE97F-DDD2-45F9-8968-CC51129C9142}"/>
              </a:ext>
            </a:extLst>
          </p:cNvPr>
          <p:cNvSpPr>
            <a:spLocks noGrp="1"/>
          </p:cNvSpPr>
          <p:nvPr>
            <p:ph type="body" idx="1"/>
          </p:nvPr>
        </p:nvSpPr>
        <p:spPr/>
        <p:txBody>
          <a:bodyPr/>
          <a:lstStyle/>
          <a:p>
            <a:r>
              <a:rPr lang="en-US" sz="900" kern="1200">
                <a:solidFill>
                  <a:schemeClr val="tx1"/>
                </a:solidFill>
                <a:effectLst/>
                <a:latin typeface="Segoe UI" panose="020B0502040204020203" pitchFamily="34" charset="0"/>
                <a:ea typeface="+mn-ea"/>
                <a:cs typeface="+mn-cs"/>
              </a:rPr>
              <a:t>The SecOps mission of protecting organizations’ information and assets is becoming increasingly difficult. Attack techniques, frequency, and complexity are evolving fast. Security teams are under strain from the expanding breadth of defensive technologies, accelerating hybrid cloud adoption, and borderless, zero-trust networks. </a:t>
            </a:r>
            <a:r>
              <a:rPr lang="en-US" sz="900" u="sng" kern="1200">
                <a:solidFill>
                  <a:schemeClr val="tx1"/>
                </a:solidFill>
                <a:effectLst/>
                <a:latin typeface="Segoe UI" panose="020B0502040204020203" pitchFamily="34" charset="0"/>
                <a:ea typeface="+mn-ea"/>
                <a:cs typeface="+mn-cs"/>
              </a:rPr>
              <a:t>The shortage of SecOps talent makes this problem worse.</a:t>
            </a:r>
            <a:r>
              <a:rPr lang="en-US" sz="900" kern="1200">
                <a:solidFill>
                  <a:schemeClr val="tx1"/>
                </a:solidFill>
                <a:effectLst/>
                <a:latin typeface="Segoe UI" panose="020B0502040204020203" pitchFamily="34" charset="0"/>
                <a:ea typeface="+mn-ea"/>
                <a:cs typeface="+mn-cs"/>
              </a:rPr>
              <a:t>  </a:t>
            </a:r>
          </a:p>
          <a:p>
            <a:r>
              <a:rPr lang="en-US" sz="900" kern="1200">
                <a:solidFill>
                  <a:schemeClr val="tx1"/>
                </a:solidFill>
                <a:effectLst/>
                <a:latin typeface="Segoe UI" panose="020B0502040204020203" pitchFamily="34" charset="0"/>
                <a:ea typeface="+mn-ea"/>
                <a:cs typeface="+mn-cs"/>
              </a:rPr>
              <a:t> </a:t>
            </a:r>
          </a:p>
          <a:p>
            <a:r>
              <a:rPr lang="en-US" sz="900" kern="1200">
                <a:solidFill>
                  <a:schemeClr val="tx1"/>
                </a:solidFill>
                <a:effectLst/>
                <a:latin typeface="Segoe UI" panose="020B0502040204020203" pitchFamily="34" charset="0"/>
                <a:ea typeface="+mn-ea"/>
                <a:cs typeface="+mn-cs"/>
              </a:rPr>
              <a:t>Considering the future needs of SOCs, these are the most prominent pain points:</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Threats continue to grow in complexity and volume</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Attacks are increasingly heterogeneous. A typical attack spans different parts of the enterprise and crosses various resource types: it might start from an IoT device, proceed to an endpoint, spread to a cloud service or to a database, involve multiple user accounts or tenants, and so on.</a:t>
            </a:r>
          </a:p>
          <a:p>
            <a:r>
              <a:rPr lang="en-US" sz="900" b="1" kern="1200">
                <a:solidFill>
                  <a:schemeClr val="tx1"/>
                </a:solidFill>
                <a:effectLst/>
                <a:latin typeface="Segoe UI" panose="020B0502040204020203" pitchFamily="34" charset="0"/>
                <a:ea typeface="+mn-ea"/>
                <a:cs typeface="+mn-cs"/>
              </a:rPr>
              <a:t> </a:t>
            </a:r>
            <a:endParaRPr lang="en-US" sz="900" kern="1200">
              <a:solidFill>
                <a:schemeClr val="tx1"/>
              </a:solidFill>
              <a:effectLst/>
              <a:latin typeface="Segoe UI" panose="020B0502040204020203" pitchFamily="34" charset="0"/>
              <a:ea typeface="+mn-ea"/>
              <a:cs typeface="+mn-cs"/>
            </a:endParaRPr>
          </a:p>
          <a:p>
            <a:pPr lvl="0"/>
            <a:r>
              <a:rPr lang="en-US" sz="900" b="1" kern="1200">
                <a:solidFill>
                  <a:schemeClr val="tx1"/>
                </a:solidFill>
                <a:effectLst/>
                <a:latin typeface="Segoe UI" panose="020B0502040204020203" pitchFamily="34" charset="0"/>
                <a:ea typeface="+mn-ea"/>
                <a:cs typeface="+mn-cs"/>
              </a:rPr>
              <a:t>Alert fatigue: SOCs see too many alerts from disconnected products</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Enterprise SOCs typically have dozens of security products, each producing a large volume of alerts. In isolation, these products often have high false positive rates and poor response prioritization, resulting in deafening alert noise. Attacks fall through the cracks despite generating alerts. Unfortunately, legacy SIEMs are functioning only as aggregators and don’t increase response capabilities. Enterprise SOCs need a way to integrate their security products to reduce the noise, prioritize alerts, and enable investigation and hunting across the entire dataset.</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There is a global shortage of security analysts and experience</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The need for skilled security professionals has greatly increased, and supply cannot meet current or future demand. A </a:t>
            </a:r>
            <a:r>
              <a:rPr lang="en-US" sz="900" u="sng" kern="1200">
                <a:solidFill>
                  <a:schemeClr val="tx1"/>
                </a:solidFill>
                <a:effectLst/>
                <a:latin typeface="Segoe UI" panose="020B0502040204020203" pitchFamily="34" charset="0"/>
                <a:ea typeface="+mn-ea"/>
                <a:cs typeface="+mn-cs"/>
                <a:hlinkClick r:id="rId3"/>
              </a:rPr>
              <a:t>recent report</a:t>
            </a:r>
            <a:r>
              <a:rPr lang="en-US" sz="900" kern="1200">
                <a:solidFill>
                  <a:schemeClr val="tx1"/>
                </a:solidFill>
                <a:effectLst/>
                <a:latin typeface="Segoe UI" panose="020B0502040204020203" pitchFamily="34" charset="0"/>
                <a:ea typeface="+mn-ea"/>
                <a:cs typeface="+mn-cs"/>
              </a:rPr>
              <a:t> by CSO magazine showed that this global talent shortage will increase to 3.5 million </a:t>
            </a:r>
            <a:r>
              <a:rPr lang="en-US" sz="900" i="1" kern="1200">
                <a:solidFill>
                  <a:schemeClr val="tx1"/>
                </a:solidFill>
                <a:effectLst/>
                <a:latin typeface="Segoe UI" panose="020B0502040204020203" pitchFamily="34" charset="0"/>
                <a:ea typeface="+mn-ea"/>
                <a:cs typeface="+mn-cs"/>
              </a:rPr>
              <a:t>unfilled</a:t>
            </a:r>
            <a:r>
              <a:rPr lang="en-US" sz="900" kern="1200">
                <a:solidFill>
                  <a:schemeClr val="tx1"/>
                </a:solidFill>
                <a:effectLst/>
                <a:latin typeface="Segoe UI" panose="020B0502040204020203" pitchFamily="34" charset="0"/>
                <a:ea typeface="+mn-ea"/>
                <a:cs typeface="+mn-cs"/>
              </a:rPr>
              <a:t> security jobs by 2021.</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Investigation is complex and time-consuming</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Every second counts when SecOps personnel are handling a threat that might jeopardize their organization. </a:t>
            </a:r>
            <a:r>
              <a:rPr lang="en-US" sz="900" b="1" kern="1200">
                <a:solidFill>
                  <a:schemeClr val="tx1"/>
                </a:solidFill>
                <a:effectLst/>
                <a:latin typeface="Segoe UI" panose="020B0502040204020203" pitchFamily="34" charset="0"/>
                <a:ea typeface="+mn-ea"/>
                <a:cs typeface="+mn-cs"/>
              </a:rPr>
              <a:t>The clock is ticking fast</a:t>
            </a:r>
            <a:r>
              <a:rPr lang="en-US" sz="900" kern="1200">
                <a:solidFill>
                  <a:schemeClr val="tx1"/>
                </a:solidFill>
                <a:effectLst/>
                <a:latin typeface="Segoe UI" panose="020B0502040204020203" pitchFamily="34" charset="0"/>
                <a:ea typeface="+mn-ea"/>
                <a:cs typeface="+mn-cs"/>
              </a:rPr>
              <a:t>, but investigation requires highly skilled security analysts and can often take days or weeks.</a:t>
            </a:r>
          </a:p>
          <a:p>
            <a:r>
              <a:rPr lang="en-US" sz="900" kern="1200">
                <a:solidFill>
                  <a:schemeClr val="tx1"/>
                </a:solidFill>
                <a:effectLst/>
                <a:latin typeface="Segoe UI" panose="020B0502040204020203" pitchFamily="34" charset="0"/>
                <a:ea typeface="+mn-ea"/>
                <a:cs typeface="+mn-cs"/>
              </a:rPr>
              <a:t> </a:t>
            </a:r>
          </a:p>
          <a:p>
            <a:pPr lvl="0"/>
            <a:r>
              <a:rPr lang="en-US" sz="900" b="1" kern="1200">
                <a:solidFill>
                  <a:schemeClr val="tx1"/>
                </a:solidFill>
                <a:effectLst/>
                <a:latin typeface="Segoe UI" panose="020B0502040204020203" pitchFamily="34" charset="0"/>
                <a:ea typeface="+mn-ea"/>
                <a:cs typeface="+mn-cs"/>
              </a:rPr>
              <a:t>Current solutions are not architected for today’s demands, or tomorrow’s</a:t>
            </a:r>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Legacy on-premises SIEMs require powerful hardware and extensive maintenance that make them expensive to operate. Storage and compute needs increase dramatically during an incident, which is difficult for an on-prem footprint to accommodate. The move to the cloud has enabled a new degree of enterprise scale-out, and with the explosion of cloud-born data, legacy SIEMs are less and less able to cope with the demand.</a:t>
            </a:r>
          </a:p>
          <a:p>
            <a:endParaRPr lang="en-US"/>
          </a:p>
        </p:txBody>
      </p:sp>
    </p:spTree>
    <p:extLst>
      <p:ext uri="{BB962C8B-B14F-4D97-AF65-F5344CB8AC3E}">
        <p14:creationId xmlns:p14="http://schemas.microsoft.com/office/powerpoint/2010/main" val="2255847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037B880-D82E-4C60-9B9B-9FCA761BC075}"/>
              </a:ext>
            </a:extLst>
          </p:cNvPr>
          <p:cNvSpPr>
            <a:spLocks noGrp="1"/>
          </p:cNvSpPr>
          <p:nvPr>
            <p:ph type="body" idx="1"/>
          </p:nvPr>
        </p:nvSpPr>
        <p:spPr/>
        <p:txBody>
          <a:bodyPr/>
          <a:lstStyle/>
          <a:p>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That’s why we re-imagined the SIEM tool to introduce a new cloud-native solution called Microsoft Azure Sentinel - providing intelligent security analytics at cloud scale for your entire enterprise.</a:t>
            </a:r>
          </a:p>
          <a:p>
            <a:r>
              <a:rPr lang="en-US" sz="900" kern="1200">
                <a:solidFill>
                  <a:schemeClr val="tx1"/>
                </a:solidFill>
                <a:effectLst/>
                <a:latin typeface="Segoe UI" panose="020B0502040204020203" pitchFamily="34" charset="0"/>
                <a:ea typeface="+mn-ea"/>
                <a:cs typeface="+mn-cs"/>
              </a:rPr>
              <a:t> Azure Sentinel makes it easy to collect security data across your entire hybrid organization from devices, users, apps, servers and any cloud, it uses the power of artificial intelligence to ensure you are identifying real threats quickly, and unleashes you from the burden of traditional SIEMs by eliminating the need to spend time on setting up, maintaining and scaling infrastructure. </a:t>
            </a:r>
          </a:p>
          <a:p>
            <a:r>
              <a:rPr lang="en-US" sz="900" kern="1200">
                <a:solidFill>
                  <a:schemeClr val="tx1"/>
                </a:solidFill>
                <a:effectLst/>
                <a:latin typeface="Segoe UI" panose="020B0502040204020203" pitchFamily="34" charset="0"/>
                <a:ea typeface="+mn-ea"/>
                <a:cs typeface="+mn-cs"/>
              </a:rPr>
              <a:t>Since it is built on Azure, it offers limitless cloud scale and speed, scaling automatically to address your needs. </a:t>
            </a:r>
          </a:p>
          <a:p>
            <a:r>
              <a:rPr lang="en-US" sz="900" kern="1200">
                <a:solidFill>
                  <a:schemeClr val="tx1"/>
                </a:solidFill>
                <a:effectLst/>
                <a:latin typeface="Segoe UI" panose="020B0502040204020203" pitchFamily="34" charset="0"/>
                <a:ea typeface="+mn-ea"/>
                <a:cs typeface="+mn-cs"/>
              </a:rPr>
              <a:t>Traditional SIEMs have also proven to be expensive to own and operate, often requiring you to commit upfront and incur high cost for infrastructure maintenance and data ingestion. With Azure Sentinel there will be no upfront costs, you will only pay for what you use, and we are offering free Office 365 activity data import to help you reduce security costs significantly</a:t>
            </a:r>
            <a:endParaRPr lang="en-US"/>
          </a:p>
          <a:p>
            <a:endParaRPr lang="en-US"/>
          </a:p>
          <a:p>
            <a:pPr marL="0" marR="0" algn="l">
              <a:lnSpc>
                <a:spcPct val="107000"/>
              </a:lnSpc>
              <a:spcBef>
                <a:spcPts val="0"/>
              </a:spcBef>
              <a:spcAft>
                <a:spcPts val="800"/>
              </a:spcAft>
            </a:pP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Meets your defenders where they are and delivers instant value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Choose from hundreds of built-in dashboards, hunting queries, analytics, playbooks and more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Guided hunting and investigation experiences help security analysts of all skill levels get their work done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Of course, Azure Sentinel offers all the extensibility you need to customize and create your own dashboards, analytics, workbooks</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And even offers integration with professional-grade tools like </a:t>
            </a:r>
            <a:r>
              <a:rPr lang="en-US" sz="900" err="1">
                <a:effectLst/>
                <a:latin typeface="Calibri" panose="020F0502020204030204" pitchFamily="34" charset="0"/>
                <a:ea typeface="Calibri" panose="020F0502020204030204" pitchFamily="34" charset="0"/>
                <a:cs typeface="Times New Roman" panose="02020603050405020304" pitchFamily="18" charset="0"/>
              </a:rPr>
              <a:t>Jupyter</a:t>
            </a:r>
            <a:r>
              <a:rPr lang="en-US" sz="900">
                <a:effectLst/>
                <a:latin typeface="Calibri" panose="020F0502020204030204" pitchFamily="34" charset="0"/>
                <a:ea typeface="Calibri" panose="020F0502020204030204" pitchFamily="34" charset="0"/>
                <a:cs typeface="Times New Roman" panose="02020603050405020304" pitchFamily="18" charset="0"/>
              </a:rPr>
              <a:t> notebooks</a:t>
            </a:r>
          </a:p>
          <a:p>
            <a:pPr marL="0" marR="0" algn="l">
              <a:lnSpc>
                <a:spcPct val="107000"/>
              </a:lnSpc>
              <a:spcBef>
                <a:spcPts val="0"/>
              </a:spcBef>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957524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87FF260-73FF-47CC-A424-BEE86193967A}"/>
              </a:ext>
            </a:extLst>
          </p:cNvPr>
          <p:cNvSpPr>
            <a:spLocks noGrp="1"/>
          </p:cNvSpPr>
          <p:nvPr>
            <p:ph type="body" idx="1"/>
          </p:nvPr>
        </p:nvSpPr>
        <p:spPr/>
        <p:txBody>
          <a:bodyPr/>
          <a:lstStyle/>
          <a:p>
            <a:pPr marL="0" marR="0" algn="l">
              <a:lnSpc>
                <a:spcPct val="107000"/>
              </a:lnSpc>
              <a:spcBef>
                <a:spcPts val="0"/>
              </a:spcBef>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Enables you to collect, store and analyze all of your security data with cloud scale and economics</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Scale automatically as data volume and compute needs grows – incremental growth or bust during an incident</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infrastructure costs or upfront commitment - only pay for what you use</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infrastructure setup or maintenance </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Agility to add data as you need it</a:t>
            </a:r>
          </a:p>
          <a:p>
            <a:pPr marL="0" marR="0" algn="l">
              <a:lnSpc>
                <a:spcPct val="107000"/>
              </a:lnSpc>
              <a:spcBef>
                <a:spcPts val="0"/>
              </a:spcBef>
              <a:spcAft>
                <a:spcPts val="80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16764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79DF439E-66F6-4601-BD02-E057D36A702B}"/>
              </a:ext>
            </a:extLst>
          </p:cNvPr>
          <p:cNvSpPr>
            <a:spLocks noGrp="1"/>
          </p:cNvSpPr>
          <p:nvPr>
            <p:ph type="body" idx="1"/>
          </p:nvPr>
        </p:nvSpPr>
        <p:spPr/>
        <p:txBody>
          <a:bodyPr/>
          <a:lstStyle/>
          <a:p>
            <a:pPr marL="0" marR="0" indent="0" algn="l">
              <a:lnSpc>
                <a:spcPct val="107000"/>
              </a:lnSpc>
              <a:spcBef>
                <a:spcPts val="0"/>
              </a:spcBef>
              <a:spcAft>
                <a:spcPts val="800"/>
              </a:spcAft>
              <a:buFontTx/>
              <a:buNone/>
            </a:pPr>
            <a:r>
              <a:rPr lang="en-US" sz="900" b="1">
                <a:effectLst/>
                <a:latin typeface="Calibri" panose="020F0502020204030204" pitchFamily="34" charset="0"/>
                <a:ea typeface="Calibri" panose="020F0502020204030204" pitchFamily="34" charset="0"/>
                <a:cs typeface="Times New Roman" panose="02020603050405020304" pitchFamily="18" charset="0"/>
              </a:rPr>
              <a:t>Leverages AI and automation as force multipliers for your SOC</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Detect threats you may have otherwise missed</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Fuse alerts into actionable, prioritized incidents – to reduce alert fatigue</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Apply automation to reduce manual processes and speed response</a:t>
            </a:r>
          </a:p>
          <a:p>
            <a:endParaRPr lang="en-US"/>
          </a:p>
        </p:txBody>
      </p:sp>
    </p:spTree>
    <p:extLst>
      <p:ext uri="{BB962C8B-B14F-4D97-AF65-F5344CB8AC3E}">
        <p14:creationId xmlns:p14="http://schemas.microsoft.com/office/powerpoint/2010/main" val="260207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58015FF2-2A7D-4936-AAC4-1F02B65C1CBE}"/>
              </a:ext>
            </a:extLst>
          </p:cNvPr>
          <p:cNvSpPr>
            <a:spLocks noGrp="1"/>
          </p:cNvSpPr>
          <p:nvPr>
            <p:ph type="body" idx="1"/>
          </p:nvPr>
        </p:nvSpPr>
        <p:spPr/>
        <p:txBody>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Azure Sentinel delivers and end-to-end solution for security operations. </a:t>
            </a:r>
          </a:p>
          <a:p>
            <a:pPr marL="0" marR="0" lvl="0" indent="0" algn="l" defTabSz="914192"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endParaRP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Starts with collecting all of your data and getting instant insight into that data via workbooks and queries.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Begin applying analytics to that data to find real threats from that sea of data.</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Hunt through all your data using built-in exploratory queries – use bookmarks and live stream tools to track notable events and monitor new activities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Manage and investigate incidents using graphs and timeline views.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Automate investigation and remediation playbooks</a:t>
            </a:r>
          </a:p>
          <a:p>
            <a:pPr marL="0" marR="0" lvl="0" indent="0" algn="l" defTabSz="914192"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mn-cs"/>
            </a:endParaRP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All of this is powered by a community of security analysts – AND – backed by Microsoft security experts who leverage their vast experience defending Microsoft services to contribute analytics, queries, playbooks and more </a:t>
            </a:r>
          </a:p>
          <a:p>
            <a:endParaRPr lang="en-US"/>
          </a:p>
        </p:txBody>
      </p:sp>
    </p:spTree>
    <p:extLst>
      <p:ext uri="{BB962C8B-B14F-4D97-AF65-F5344CB8AC3E}">
        <p14:creationId xmlns:p14="http://schemas.microsoft.com/office/powerpoint/2010/main" val="848302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3FC3F376-5704-4469-AE4D-576D6ACE73BA}"/>
              </a:ext>
            </a:extLst>
          </p:cNvPr>
          <p:cNvSpPr>
            <a:spLocks noGrp="1"/>
          </p:cNvSpPr>
          <p:nvPr>
            <p:ph type="body" idx="1"/>
          </p:nvPr>
        </p:nvSpPr>
        <p:spPr/>
        <p:txBody>
          <a:bodyPr/>
          <a:lstStyle/>
          <a:p>
            <a:pPr marL="0" marR="0" lvl="0" indent="0" algn="l" defTabSz="914192" rtl="0" eaLnBrk="1" fontAlgn="auto" latinLnBrk="0" hangingPunct="1">
              <a:spcAft>
                <a:spcPts val="240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Our goal is to make it easy for you to collect data across all sources in your organization.  Azure Sentinel has built-in connectors that help you do just that-</a:t>
            </a:r>
          </a:p>
          <a:p>
            <a:pPr marL="171450" marR="0" lvl="0" indent="-171450" algn="l" defTabSz="914192"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One-click integration </a:t>
            </a:r>
            <a:r>
              <a:rPr kumimoji="0" lang="en-US" sz="800" b="0" i="0" u="none" strike="noStrike" kern="1200" cap="none" spc="0" normalizeH="0" baseline="0" noProof="0">
                <a:ln>
                  <a:noFill/>
                </a:ln>
                <a:effectLst/>
                <a:uLnTx/>
                <a:uFillTx/>
                <a:latin typeface="Segoe UI"/>
                <a:ea typeface="+mn-ea"/>
                <a:cs typeface="Segoe UI Semilight" panose="020B0402040204020203" pitchFamily="34" charset="0"/>
              </a:rPr>
              <a:t>with Microsoft solutions</a:t>
            </a:r>
          </a:p>
          <a:p>
            <a:pPr marL="171450" marR="0" lvl="0" indent="-171450" algn="l" defTabSz="914367"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Data connectors </a:t>
            </a:r>
            <a:r>
              <a:rPr kumimoji="0" lang="en-US" sz="800" b="0" i="0" u="none" strike="noStrike" kern="1200" cap="none" spc="0" normalizeH="0" baseline="0" noProof="0">
                <a:ln>
                  <a:noFill/>
                </a:ln>
                <a:effectLst/>
                <a:uLnTx/>
                <a:uFillTx/>
                <a:latin typeface="Segoe UI"/>
                <a:ea typeface="+mn-ea"/>
                <a:cs typeface="+mn-cs"/>
              </a:rPr>
              <a:t>for growing list of other technologies – on-premises and cross-cloud</a:t>
            </a:r>
          </a:p>
          <a:p>
            <a:pPr marL="171450" marR="0" lvl="0" indent="-171450" algn="l" defTabSz="914367"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Support for </a:t>
            </a:r>
            <a:r>
              <a:rPr kumimoji="0" lang="en-US" sz="800" b="0" i="0" u="none" strike="noStrike" kern="1200" cap="none" spc="0" normalizeH="0" baseline="0" noProof="0">
                <a:ln>
                  <a:noFill/>
                </a:ln>
                <a:effectLst/>
                <a:uLnTx/>
                <a:uFillTx/>
                <a:latin typeface="Segoe UI"/>
                <a:ea typeface="+mn-ea"/>
                <a:cs typeface="+mn-cs"/>
              </a:rPr>
              <a:t>standard log formats (CEF/Syslog and WEF) </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Segoe UI Semibold"/>
                <a:ea typeface="+mn-ea"/>
                <a:cs typeface="+mn-cs"/>
              </a:rPr>
              <a:t>Specialized TAXII and Graph connectors </a:t>
            </a:r>
            <a:r>
              <a:rPr kumimoji="0" lang="en-US" sz="800" b="0" i="0" u="none" strike="noStrike" kern="1200" cap="none" spc="0" normalizeH="0" baseline="0" noProof="0">
                <a:ln>
                  <a:noFill/>
                </a:ln>
                <a:effectLst/>
                <a:uLnTx/>
                <a:uFillTx/>
                <a:latin typeface="Segoe UI"/>
                <a:ea typeface="+mn-ea"/>
                <a:cs typeface="+mn-cs"/>
              </a:rPr>
              <a:t>for threat intelligence data</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78D3"/>
                </a:solidFill>
                <a:effectLst/>
                <a:uLnTx/>
                <a:uFillTx/>
                <a:latin typeface="Segoe UI Semibold"/>
                <a:ea typeface="+mn-ea"/>
                <a:cs typeface="+mn-cs"/>
              </a:rPr>
              <a:t>REST API </a:t>
            </a:r>
            <a:r>
              <a:rPr kumimoji="0" lang="en-US" sz="800" b="0" i="0" u="none" strike="noStrike" kern="1200" cap="none" spc="0" normalizeH="0" baseline="0" noProof="0">
                <a:ln>
                  <a:noFill/>
                </a:ln>
                <a:effectLst/>
                <a:uLnTx/>
                <a:uFillTx/>
                <a:latin typeface="Segoe UI"/>
                <a:ea typeface="+mn-ea"/>
                <a:cs typeface="+mn-cs"/>
              </a:rPr>
              <a:t>for connecting to cloud solutions</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effectLst/>
                <a:uLnTx/>
                <a:uFillTx/>
                <a:latin typeface="Segoe UI"/>
                <a:ea typeface="+mn-ea"/>
                <a:cs typeface="+mn-cs"/>
              </a:rPr>
              <a:t>Proven log analytics platform with more than </a:t>
            </a:r>
            <a:r>
              <a:rPr kumimoji="0" lang="en-US" sz="800" b="0" i="0" u="none" strike="noStrike" kern="1200" cap="none" spc="0" normalizeH="0" baseline="0" noProof="0">
                <a:ln>
                  <a:noFill/>
                </a:ln>
                <a:solidFill>
                  <a:srgbClr val="0070C0"/>
                </a:solidFill>
                <a:effectLst/>
                <a:uLnTx/>
                <a:uFillTx/>
                <a:latin typeface="Segoe UI Semibold"/>
                <a:ea typeface="+mn-ea"/>
                <a:cs typeface="+mn-cs"/>
              </a:rPr>
              <a:t>10Pb of daily data</a:t>
            </a:r>
            <a:r>
              <a:rPr kumimoji="0" lang="en-US" sz="800" b="0" i="0" u="none" strike="noStrike" kern="1200" cap="none" spc="0" normalizeH="0" baseline="0" noProof="0">
                <a:ln>
                  <a:noFill/>
                </a:ln>
                <a:solidFill>
                  <a:srgbClr val="3C3C41"/>
                </a:solidFill>
                <a:effectLst/>
                <a:uLnTx/>
                <a:uFillTx/>
                <a:latin typeface="Segoe UI"/>
                <a:ea typeface="+mn-ea"/>
                <a:cs typeface="+mn-cs"/>
              </a:rPr>
              <a:t> </a:t>
            </a:r>
            <a:r>
              <a:rPr kumimoji="0" lang="en-US" sz="800" b="0" i="0" u="none" strike="noStrike" kern="1200" cap="none" spc="0" normalizeH="0" baseline="0" noProof="0">
                <a:ln>
                  <a:noFill/>
                </a:ln>
                <a:effectLst/>
                <a:uLnTx/>
                <a:uFillTx/>
                <a:latin typeface="Segoe UI"/>
                <a:ea typeface="+mn-ea"/>
                <a:cs typeface="+mn-cs"/>
              </a:rPr>
              <a:t>ingestion</a:t>
            </a:r>
          </a:p>
          <a:p>
            <a:endParaRPr lang="en-US"/>
          </a:p>
        </p:txBody>
      </p:sp>
    </p:spTree>
    <p:extLst>
      <p:ext uri="{BB962C8B-B14F-4D97-AF65-F5344CB8AC3E}">
        <p14:creationId xmlns:p14="http://schemas.microsoft.com/office/powerpoint/2010/main" val="348061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037B880-D82E-4C60-9B9B-9FCA761BC075}"/>
              </a:ext>
            </a:extLst>
          </p:cNvPr>
          <p:cNvSpPr>
            <a:spLocks noGrp="1"/>
          </p:cNvSpPr>
          <p:nvPr>
            <p:ph type="body" idx="1"/>
          </p:nvPr>
        </p:nvSpPr>
        <p:spPr/>
        <p:txBody>
          <a:bodyPr/>
          <a:lstStyle/>
          <a:p>
            <a:endParaRPr lang="en-US" sz="900" kern="1200">
              <a:solidFill>
                <a:schemeClr val="tx1"/>
              </a:solidFill>
              <a:effectLst/>
              <a:latin typeface="Segoe UI" panose="020B0502040204020203" pitchFamily="34" charset="0"/>
              <a:ea typeface="+mn-ea"/>
              <a:cs typeface="+mn-cs"/>
            </a:endParaRPr>
          </a:p>
          <a:p>
            <a:r>
              <a:rPr lang="en-US" sz="900" kern="1200">
                <a:solidFill>
                  <a:schemeClr val="tx1"/>
                </a:solidFill>
                <a:effectLst/>
                <a:latin typeface="Segoe UI" panose="020B0502040204020203" pitchFamily="34" charset="0"/>
                <a:ea typeface="+mn-ea"/>
                <a:cs typeface="+mn-cs"/>
              </a:rPr>
              <a:t>That’s why we re-imagined the SIEM tool to introduce a new cloud-native solution called Microsoft Azure Sentinel - providing intelligent security analytics at cloud scale for your entire enterprise.</a:t>
            </a:r>
          </a:p>
          <a:p>
            <a:r>
              <a:rPr lang="en-US" sz="900" kern="1200">
                <a:solidFill>
                  <a:schemeClr val="tx1"/>
                </a:solidFill>
                <a:effectLst/>
                <a:latin typeface="Segoe UI" panose="020B0502040204020203" pitchFamily="34" charset="0"/>
                <a:ea typeface="+mn-ea"/>
                <a:cs typeface="+mn-cs"/>
              </a:rPr>
              <a:t> Azure Sentinel makes it easy to collect security data across your entire hybrid organization from devices, users, apps, servers and any cloud, it uses the power of artificial intelligence to ensure you are identifying real threats quickly, and unleashes you from the burden of traditional SIEMs by eliminating the need to spend time on setting up, maintaining and scaling infrastructure. </a:t>
            </a:r>
          </a:p>
          <a:p>
            <a:r>
              <a:rPr lang="en-US" sz="900" kern="1200">
                <a:solidFill>
                  <a:schemeClr val="tx1"/>
                </a:solidFill>
                <a:effectLst/>
                <a:latin typeface="Segoe UI" panose="020B0502040204020203" pitchFamily="34" charset="0"/>
                <a:ea typeface="+mn-ea"/>
                <a:cs typeface="+mn-cs"/>
              </a:rPr>
              <a:t>Since it is built on Azure, it offers limitless cloud scale and speed, scaling automatically to address your needs. </a:t>
            </a:r>
          </a:p>
          <a:p>
            <a:r>
              <a:rPr lang="en-US" sz="900" kern="1200">
                <a:solidFill>
                  <a:schemeClr val="tx1"/>
                </a:solidFill>
                <a:effectLst/>
                <a:latin typeface="Segoe UI" panose="020B0502040204020203" pitchFamily="34" charset="0"/>
                <a:ea typeface="+mn-ea"/>
                <a:cs typeface="+mn-cs"/>
              </a:rPr>
              <a:t>Traditional SIEMs have also proven to be expensive to own and operate, often requiring you to commit upfront and incur high cost for infrastructure maintenance and data ingestion. With Azure Sentinel there will be no upfront costs, you will only pay for what you use, and we are offering free Office 365 activity data import to help you reduce security costs significantly</a:t>
            </a:r>
            <a:endParaRPr lang="en-US"/>
          </a:p>
          <a:p>
            <a:endParaRPr lang="en-US"/>
          </a:p>
          <a:p>
            <a:pPr marL="0" marR="0" algn="l">
              <a:lnSpc>
                <a:spcPct val="107000"/>
              </a:lnSpc>
              <a:spcBef>
                <a:spcPts val="0"/>
              </a:spcBef>
              <a:spcAft>
                <a:spcPts val="800"/>
              </a:spcAft>
            </a:pP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Meets your defenders where they are and delivers instant value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Choose from hundreds of built-in dashboards, hunting queries, analytics, playbooks and more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Guided hunting and investigation experiences help security analysts of all skill levels get their work done</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Of course, Azure Sentinel offers all the extensibility you need to customize and create your own dashboards, analytics, workbooks</a:t>
            </a:r>
          </a:p>
          <a:p>
            <a:pPr marL="0" marR="0" algn="l">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And even offers integration with professional-grade tools like </a:t>
            </a:r>
            <a:r>
              <a:rPr lang="en-US" sz="900" err="1">
                <a:effectLst/>
                <a:latin typeface="Calibri" panose="020F0502020204030204" pitchFamily="34" charset="0"/>
                <a:ea typeface="Calibri" panose="020F0502020204030204" pitchFamily="34" charset="0"/>
                <a:cs typeface="Times New Roman" panose="02020603050405020304" pitchFamily="18" charset="0"/>
              </a:rPr>
              <a:t>Jupyter</a:t>
            </a:r>
            <a:r>
              <a:rPr lang="en-US" sz="900">
                <a:effectLst/>
                <a:latin typeface="Calibri" panose="020F0502020204030204" pitchFamily="34" charset="0"/>
                <a:ea typeface="Calibri" panose="020F0502020204030204" pitchFamily="34" charset="0"/>
                <a:cs typeface="Times New Roman" panose="02020603050405020304" pitchFamily="18" charset="0"/>
              </a:rPr>
              <a:t> notebooks</a:t>
            </a:r>
          </a:p>
          <a:p>
            <a:pPr marL="0" marR="0" algn="l">
              <a:lnSpc>
                <a:spcPct val="107000"/>
              </a:lnSpc>
              <a:spcBef>
                <a:spcPts val="0"/>
              </a:spcBef>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957524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AEBCDDA-D5FA-4CC5-B7A7-02B57B8B477C}"/>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After you connected your data sources to Azure Sentinel, you get instant visualization and analysis of data so that you can know what's happening across all your connected data sources, it enables interactive dashboards customized to your needs. Azure Sentinel gives you workbooks that provide you with the full power of tools already available in Azure as well as tables and charts that are built in to provide you with analytics for your logs and queries. You can either use built-in workbooks or create a new workbook easily, from scratch or based on an existing workbook. </a:t>
            </a:r>
            <a:endParaRPr lang="en-US"/>
          </a:p>
          <a:p>
            <a:endParaRPr lang="en-US"/>
          </a:p>
          <a:p>
            <a:pPr marL="171450" indent="-171450">
              <a:spcAft>
                <a:spcPts val="2400"/>
              </a:spcAft>
              <a:buFont typeface="Arial" panose="020B0604020202020204" pitchFamily="34" charset="0"/>
              <a:buChar char="•"/>
              <a:defRPr/>
            </a:pPr>
            <a:r>
              <a:rPr lang="en-US" sz="800"/>
              <a:t>Interactive dashboards</a:t>
            </a:r>
          </a:p>
          <a:p>
            <a:pPr marL="171450" indent="-171450">
              <a:spcAft>
                <a:spcPts val="2400"/>
              </a:spcAft>
              <a:buFont typeface="Arial" panose="020B0604020202020204" pitchFamily="34" charset="0"/>
              <a:buChar char="•"/>
              <a:defRPr/>
            </a:pPr>
            <a:r>
              <a:rPr lang="en-US" sz="800"/>
              <a:t>Combines </a:t>
            </a:r>
            <a:r>
              <a:rPr lang="en-US" sz="800" kern="1200">
                <a:solidFill>
                  <a:srgbClr val="0070C0"/>
                </a:solidFill>
                <a:latin typeface="Segoe UI" panose="020B0502040204020203" pitchFamily="34" charset="0"/>
                <a:ea typeface="+mn-ea"/>
                <a:cs typeface="+mn-cs"/>
              </a:rPr>
              <a:t>multiple kinds of visualizations </a:t>
            </a:r>
            <a:r>
              <a:rPr lang="en-US" sz="800"/>
              <a:t>– including graphs and maps</a:t>
            </a:r>
          </a:p>
          <a:p>
            <a:pPr marL="171450" indent="-171450">
              <a:spcAft>
                <a:spcPts val="2400"/>
              </a:spcAft>
              <a:buFont typeface="Arial" panose="020B0604020202020204" pitchFamily="34" charset="0"/>
              <a:buChar char="•"/>
              <a:defRPr/>
            </a:pPr>
            <a:r>
              <a:rPr lang="en-US" sz="800" kern="1200">
                <a:solidFill>
                  <a:srgbClr val="0070C0"/>
                </a:solidFill>
                <a:latin typeface="Segoe UI" panose="020B0502040204020203" pitchFamily="34" charset="0"/>
                <a:ea typeface="+mn-ea"/>
                <a:cs typeface="+mn-cs"/>
              </a:rPr>
              <a:t>Provides deep insights </a:t>
            </a:r>
            <a:r>
              <a:rPr lang="en-US" sz="800"/>
              <a:t>into a single data source or </a:t>
            </a:r>
            <a:r>
              <a:rPr lang="en-US" sz="800" kern="1200">
                <a:solidFill>
                  <a:srgbClr val="0070C0"/>
                </a:solidFill>
                <a:latin typeface="Segoe UI" panose="020B0502040204020203" pitchFamily="34" charset="0"/>
                <a:ea typeface="+mn-ea"/>
                <a:cs typeface="+mn-cs"/>
              </a:rPr>
              <a:t>combining multiple sources</a:t>
            </a:r>
          </a:p>
          <a:p>
            <a:pPr marL="171450" lvl="0" indent="-171450">
              <a:spcAft>
                <a:spcPts val="2400"/>
              </a:spcAft>
              <a:buFont typeface="Arial" panose="020B0604020202020204" pitchFamily="34" charset="0"/>
              <a:buChar char="•"/>
              <a:defRPr/>
            </a:pPr>
            <a:r>
              <a:rPr lang="en-US" sz="800" kern="1200">
                <a:solidFill>
                  <a:srgbClr val="0070C0"/>
                </a:solidFill>
                <a:latin typeface="Segoe UI" panose="020B0502040204020203" pitchFamily="34" charset="0"/>
                <a:ea typeface="+mn-ea"/>
                <a:cs typeface="+mn-cs"/>
              </a:rPr>
              <a:t>Powered by KQL queries</a:t>
            </a:r>
            <a:r>
              <a:rPr lang="en-US" sz="800"/>
              <a:t>, making workbooks easy to build and customize </a:t>
            </a:r>
          </a:p>
          <a:p>
            <a:endParaRPr lang="en-US"/>
          </a:p>
        </p:txBody>
      </p:sp>
    </p:spTree>
    <p:extLst>
      <p:ext uri="{BB962C8B-B14F-4D97-AF65-F5344CB8AC3E}">
        <p14:creationId xmlns:p14="http://schemas.microsoft.com/office/powerpoint/2010/main" val="2553034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32320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Pop Quiz</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187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2505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11A1F719-BA37-46B6-A595-3AC0A1CED413}"/>
              </a:ext>
            </a:extLst>
          </p:cNvPr>
          <p:cNvSpPr>
            <a:spLocks noGrp="1"/>
          </p:cNvSpPr>
          <p:nvPr>
            <p:ph type="body" idx="1"/>
          </p:nvPr>
        </p:nvSpPr>
        <p:spPr/>
        <p:txBody>
          <a:bodyPr/>
          <a:lstStyle/>
          <a:p>
            <a:r>
              <a:rPr lang="en-US"/>
              <a:t>After you connect data sources to Azure Sentinel, the next step is to identify suspicious activities and threats. Azure Sentinel provides built-in templates to enable you to do this and get notified of such threats. These templates were designed by Microsoft’s team of security experts and analysts based on known threats, common attack vectors, and suspicious activity escalation chains. After you enable these templates, they will automatically search for suspicious activity across your environment. Many of them can be customized to search for, or filter out, activities according to your needs. </a:t>
            </a:r>
          </a:p>
          <a:p>
            <a:endParaRPr lang="en-US"/>
          </a:p>
          <a:p>
            <a:pPr marL="171450" indent="-171450">
              <a:spcAft>
                <a:spcPts val="2400"/>
              </a:spcAft>
              <a:buFont typeface="Arial" panose="020B0604020202020204" pitchFamily="34" charset="0"/>
              <a:buChar char="•"/>
              <a:defRPr/>
            </a:pPr>
            <a:r>
              <a:rPr lang="en-US" sz="900"/>
              <a:t>More than </a:t>
            </a:r>
            <a:r>
              <a:rPr lang="en-US" sz="900" kern="1200">
                <a:solidFill>
                  <a:schemeClr val="accent1"/>
                </a:solidFill>
                <a:latin typeface="Segoe UI" panose="020B0502040204020203" pitchFamily="34" charset="0"/>
                <a:ea typeface="+mn-ea"/>
                <a:cs typeface="+mn-cs"/>
              </a:rPr>
              <a:t>100 built-in alert rules</a:t>
            </a:r>
            <a:r>
              <a:rPr lang="en-US" sz="900"/>
              <a:t> were developed by Microsoft and community security experts</a:t>
            </a:r>
          </a:p>
          <a:p>
            <a:pPr marL="171450" indent="-171450">
              <a:spcAft>
                <a:spcPts val="2400"/>
              </a:spcAft>
              <a:buFont typeface="Arial" panose="020B0604020202020204" pitchFamily="34" charset="0"/>
              <a:buChar char="•"/>
              <a:defRPr/>
            </a:pPr>
            <a:r>
              <a:rPr lang="en-US" sz="900"/>
              <a:t>A wizard enables you to </a:t>
            </a:r>
            <a:r>
              <a:rPr lang="en-US" sz="900" kern="1200">
                <a:solidFill>
                  <a:schemeClr val="accent1"/>
                </a:solidFill>
                <a:latin typeface="Segoe UI" panose="020B0502040204020203" pitchFamily="34" charset="0"/>
                <a:ea typeface="+mn-ea"/>
                <a:cs typeface="+mn-cs"/>
              </a:rPr>
              <a:t>create your own analytics rules using KQL queries</a:t>
            </a:r>
            <a:r>
              <a:rPr lang="en-US" sz="900"/>
              <a:t> </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Thresholds</a:t>
            </a:r>
            <a:r>
              <a:rPr lang="en-US" sz="900"/>
              <a:t> can be set to alert when activity levels exceed normal patterns</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Correlation events with your threat intelligence and now with Microsoft intel about malicious URLs.</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Microsoft has unparalleled view of evolving threat landscape</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Customers can now match Microsoft URL TI with network logs</a:t>
            </a:r>
          </a:p>
          <a:p>
            <a:pPr marL="384432" marR="0" lvl="1"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900" kern="1200">
                <a:solidFill>
                  <a:schemeClr val="accent1"/>
                </a:solidFill>
                <a:latin typeface="Segoe UI" panose="020B0502040204020203" pitchFamily="34" charset="0"/>
                <a:ea typeface="+mn-ea"/>
                <a:cs typeface="+mn-cs"/>
              </a:rPr>
              <a:t>Matched MS indicators are added to the TI table for use like any other indicator</a:t>
            </a:r>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Retrospective lookbacks that match TI against historical event data and more TI types will be coming soon.</a:t>
            </a:r>
          </a:p>
          <a:p>
            <a:pPr marL="171450" indent="-171450">
              <a:spcAft>
                <a:spcPts val="2400"/>
              </a:spcAft>
              <a:buFont typeface="Arial" panose="020B0604020202020204" pitchFamily="34" charset="0"/>
              <a:buChar char="•"/>
              <a:defRPr/>
            </a:pPr>
            <a:r>
              <a:rPr lang="en-US" sz="900"/>
              <a:t>Alerts can be used to </a:t>
            </a:r>
            <a:r>
              <a:rPr lang="en-US" sz="900" kern="1200">
                <a:solidFill>
                  <a:schemeClr val="accent1"/>
                </a:solidFill>
                <a:latin typeface="Segoe UI" panose="020B0502040204020203" pitchFamily="34" charset="0"/>
                <a:ea typeface="+mn-ea"/>
                <a:cs typeface="+mn-cs"/>
              </a:rPr>
              <a:t>trigger automated playbooks</a:t>
            </a:r>
          </a:p>
          <a:p>
            <a:endParaRPr lang="en-US"/>
          </a:p>
        </p:txBody>
      </p:sp>
    </p:spTree>
    <p:extLst>
      <p:ext uri="{BB962C8B-B14F-4D97-AF65-F5344CB8AC3E}">
        <p14:creationId xmlns:p14="http://schemas.microsoft.com/office/powerpoint/2010/main" val="2235144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CC5978CD-05BA-4DFB-8357-3D5449C2E771}"/>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882" b="0" i="0" u="none" strike="noStrike" kern="1200">
                <a:solidFill>
                  <a:schemeClr val="tx1"/>
                </a:solidFill>
                <a:effectLst/>
                <a:latin typeface="Segoe UI" panose="020B0502040204020203" pitchFamily="34" charset="0"/>
                <a:ea typeface="+mn-ea"/>
                <a:cs typeface="+mn-cs"/>
              </a:rPr>
              <a:t>Security analysts face a huge burden from triaging as they sift through a sea of alerts, and correlate alerts from different products manually or using a traditional correlation engine. That’s why Azure Sentinel uses state of the art, scalable machine learning algorithms to correlate millions of low fidelity anomalies to present a few high fidelity security incidents to the analyst. </a:t>
            </a:r>
          </a:p>
          <a:p>
            <a:pPr marL="0" indent="0">
              <a:spcAft>
                <a:spcPts val="2400"/>
              </a:spcAft>
              <a:buFont typeface="Arial" panose="020B0604020202020204" pitchFamily="34" charset="0"/>
              <a:buNone/>
              <a:defRPr/>
            </a:pPr>
            <a:endParaRPr lang="en-US" sz="900" kern="1200">
              <a:solidFill>
                <a:schemeClr val="accent1"/>
              </a:solidFill>
              <a:latin typeface="Segoe UI" panose="020B0502040204020203" pitchFamily="34" charset="0"/>
              <a:ea typeface="+mn-ea"/>
              <a:cs typeface="+mn-cs"/>
            </a:endParaRPr>
          </a:p>
          <a:p>
            <a:pPr marL="0" indent="0">
              <a:spcAft>
                <a:spcPts val="2400"/>
              </a:spcAft>
              <a:buFont typeface="Arial" panose="020B0604020202020204" pitchFamily="34" charset="0"/>
              <a:buNone/>
              <a:defRPr/>
            </a:pPr>
            <a:r>
              <a:rPr lang="en-US" sz="900" kern="1200">
                <a:solidFill>
                  <a:schemeClr val="accent1"/>
                </a:solidFill>
                <a:latin typeface="Segoe UI" panose="020B0502040204020203" pitchFamily="34" charset="0"/>
                <a:ea typeface="+mn-ea"/>
                <a:cs typeface="+mn-cs"/>
              </a:rPr>
              <a:t>Look at the example on this slide, Azure Sentinel using ML models that go from processing billions of signals and correlating the entire kill chain across many products to identify few high priority threats for you.</a:t>
            </a:r>
          </a:p>
          <a:p>
            <a:pPr marL="0" indent="0">
              <a:spcAft>
                <a:spcPts val="2400"/>
              </a:spcAft>
              <a:buFont typeface="Arial" panose="020B0604020202020204" pitchFamily="34" charset="0"/>
              <a:buNone/>
              <a:defRPr/>
            </a:pPr>
            <a:endParaRPr lang="en-US" sz="9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Built–in models </a:t>
            </a:r>
            <a:r>
              <a:rPr lang="en-US" sz="900"/>
              <a:t>offer the benefits of ML without the complexity </a:t>
            </a:r>
          </a:p>
          <a:p>
            <a:pPr marL="384432" lvl="1" indent="-171450">
              <a:spcAft>
                <a:spcPts val="2400"/>
              </a:spcAft>
              <a:buFont typeface="Arial" panose="020B0604020202020204" pitchFamily="34" charset="0"/>
              <a:buChar char="•"/>
              <a:defRPr/>
            </a:pPr>
            <a:r>
              <a:rPr lang="en-US" sz="900" b="0" i="0" u="none" strike="noStrike" kern="1200">
                <a:solidFill>
                  <a:schemeClr val="tx1"/>
                </a:solidFill>
                <a:effectLst/>
                <a:latin typeface="Segoe UI" panose="020B0502040204020203" pitchFamily="34" charset="0"/>
                <a:ea typeface="+mn-ea"/>
                <a:cs typeface="+mn-cs"/>
              </a:rPr>
              <a:t>We apply proven off-the-shelf Machine Learning models for identifying suspicious logins across Microsoft identity services to discover malicious SSH accesses. By using transferred learning from existing Machine Learning models, Azure Sentinel can detect anomalies from a single dataset with accuracy. </a:t>
            </a:r>
            <a:endParaRPr lang="en-US" sz="900"/>
          </a:p>
          <a:p>
            <a:pPr marL="384432" marR="0" lvl="1"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900" b="0" i="0" u="none" strike="noStrike" kern="1200">
                <a:solidFill>
                  <a:schemeClr val="tx1"/>
                </a:solidFill>
                <a:effectLst/>
                <a:latin typeface="Segoe UI" panose="020B0502040204020203" pitchFamily="34" charset="0"/>
                <a:ea typeface="+mn-ea"/>
                <a:cs typeface="+mn-cs"/>
              </a:rPr>
              <a:t>In addition, we use a Machine Learning technique called fusion to connect data from multiple sources, like Azure AD anomalous logins and suspicious Office 365 activities, to detect 35 different threats that span different points on the kill chain.</a:t>
            </a:r>
            <a:endParaRPr lang="en-US" sz="900" b="1"/>
          </a:p>
          <a:p>
            <a:pPr marL="384432" lvl="1"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Simply connect your data and learning begins </a:t>
            </a:r>
          </a:p>
          <a:p>
            <a:endParaRPr lang="en-US"/>
          </a:p>
        </p:txBody>
      </p:sp>
    </p:spTree>
    <p:extLst>
      <p:ext uri="{BB962C8B-B14F-4D97-AF65-F5344CB8AC3E}">
        <p14:creationId xmlns:p14="http://schemas.microsoft.com/office/powerpoint/2010/main" val="1222974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70794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6100C96-3D8A-4F8B-9A93-C08BB3B75B58}"/>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Analysts need to proactively look for threats that may not have been discovered by security apps. Azure Sentinel includes built-in hunting queries that guide you to ask the right questions to find previously undiscovered threats.</a:t>
            </a:r>
          </a:p>
          <a:p>
            <a:pPr marL="0" indent="0">
              <a:spcAft>
                <a:spcPts val="2400"/>
              </a:spcAft>
              <a:buFont typeface="Arial" panose="020B0604020202020204" pitchFamily="34" charset="0"/>
              <a:buNone/>
              <a:defRPr/>
            </a:pPr>
            <a:endParaRPr lang="en-US" sz="800" kern="1200">
              <a:solidFill>
                <a:schemeClr val="accent1"/>
              </a:solidFill>
              <a:latin typeface="Segoe UI" panose="020B0502040204020203" pitchFamily="34" charset="0"/>
              <a:ea typeface="+mn-ea"/>
              <a:cs typeface="+mn-cs"/>
            </a:endParaRP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With Azure Sentinel hunting, you can take advantage of the following capabilities:</a:t>
            </a: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 Built-in queries: A starting page provides preloaded query examples designed to get you started quickly and familiarize you with the tables and the query language. These built-in hunting queries are developed and fine-tuned by Microsoft security researchers and the GitHub community on a continuous basis to provide you with an entry point and help you start hunting for the beginnings of new attacks.</a:t>
            </a:r>
          </a:p>
          <a:p>
            <a:pPr marL="0" indent="0">
              <a:spcAft>
                <a:spcPts val="2400"/>
              </a:spcAft>
              <a:buFont typeface="Arial" panose="020B0604020202020204" pitchFamily="34" charset="0"/>
              <a:buNone/>
              <a:defRPr/>
            </a:pPr>
            <a:r>
              <a:rPr lang="en-US" sz="800" kern="1200">
                <a:solidFill>
                  <a:schemeClr val="accent1"/>
                </a:solidFill>
                <a:latin typeface="Segoe UI" panose="020B0502040204020203" pitchFamily="34" charset="0"/>
                <a:ea typeface="+mn-ea"/>
                <a:cs typeface="+mn-cs"/>
              </a:rPr>
              <a:t>• Powerful query language with IntelliSense: Built on top of a query language, this gives you the flexibility you need to take hunting to the  next level.</a:t>
            </a:r>
          </a:p>
          <a:p>
            <a:pPr marL="0" indent="0">
              <a:spcAft>
                <a:spcPts val="2400"/>
              </a:spcAft>
              <a:buFont typeface="Arial" panose="020B0604020202020204" pitchFamily="34" charset="0"/>
              <a:buNone/>
              <a:defRPr/>
            </a:pPr>
            <a:r>
              <a:rPr lang="en-US"/>
              <a:t>.• Use notebooks to automate investigation: Notebooks encapsulate all the hunting steps in a reusable playbook that can be shared with others in your organization.</a:t>
            </a:r>
          </a:p>
          <a:p>
            <a:r>
              <a:rPr lang="en-US"/>
              <a:t>• Query the stored data: The data is accessible in tables for you to query. For example, you can query process creation, DNS events, and many other event types.</a:t>
            </a:r>
          </a:p>
          <a:p>
            <a:r>
              <a:rPr lang="en-US"/>
              <a:t>• Links to community: Leverage the power of the greater community to find additional queries and data sources</a:t>
            </a:r>
          </a:p>
        </p:txBody>
      </p:sp>
    </p:spTree>
    <p:extLst>
      <p:ext uri="{BB962C8B-B14F-4D97-AF65-F5344CB8AC3E}">
        <p14:creationId xmlns:p14="http://schemas.microsoft.com/office/powerpoint/2010/main" val="3303943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36DB21B9-5B7F-4BEB-9CF6-8F97D47EBF2A}"/>
              </a:ext>
            </a:extLst>
          </p:cNvPr>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kern="1200">
                <a:solidFill>
                  <a:schemeClr val="accent1"/>
                </a:solidFill>
                <a:latin typeface="Segoe UI" panose="020B0502040204020203" pitchFamily="34" charset="0"/>
                <a:ea typeface="+mn-ea"/>
                <a:cs typeface="+mn-cs"/>
              </a:rPr>
              <a:t>Create your own bookmarks: Bookmarks let you save items for later so you can use them to create an incident for investigation. You can bookmark a row, promote it to an incident, and then investigate with an investigation graph</a:t>
            </a:r>
          </a:p>
          <a:p>
            <a:endParaRPr lang="en-US"/>
          </a:p>
          <a:p>
            <a:endParaRPr lang="en-US"/>
          </a:p>
          <a:p>
            <a:pPr marL="171450" indent="-171450">
              <a:spcAft>
                <a:spcPts val="2400"/>
              </a:spcAft>
              <a:buFont typeface="Arial" panose="020B0604020202020204" pitchFamily="34" charset="0"/>
              <a:buChar char="•"/>
              <a:defRPr/>
            </a:pPr>
            <a:r>
              <a:rPr lang="en-US" sz="800"/>
              <a:t>Bookmarks enable you to </a:t>
            </a:r>
            <a:r>
              <a:rPr lang="en-US" sz="800" kern="1200">
                <a:solidFill>
                  <a:schemeClr val="accent1"/>
                </a:solidFill>
                <a:latin typeface="Segoe UI" panose="020B0502040204020203" pitchFamily="34" charset="0"/>
                <a:ea typeface="+mn-ea"/>
                <a:cs typeface="+mn-cs"/>
              </a:rPr>
              <a:t>flag notable data </a:t>
            </a:r>
            <a:r>
              <a:rPr lang="en-US" sz="800"/>
              <a:t>for further investigation</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Annotate and visualize bookmarked data </a:t>
            </a:r>
            <a:r>
              <a:rPr lang="en-US" sz="800"/>
              <a:t>in an investigation graph</a:t>
            </a:r>
          </a:p>
          <a:p>
            <a:pPr marL="171450" indent="-171450">
              <a:spcAft>
                <a:spcPts val="2400"/>
              </a:spcAft>
              <a:buFont typeface="Arial" panose="020B0604020202020204" pitchFamily="34" charset="0"/>
              <a:buChar char="•"/>
              <a:defRPr/>
            </a:pPr>
            <a:r>
              <a:rPr lang="en-US" sz="800"/>
              <a:t>Add bookmarks to </a:t>
            </a:r>
            <a:r>
              <a:rPr lang="en-US" sz="800" kern="1200">
                <a:solidFill>
                  <a:schemeClr val="accent1"/>
                </a:solidFill>
                <a:latin typeface="Segoe UI" panose="020B0502040204020203" pitchFamily="34" charset="0"/>
                <a:ea typeface="+mn-ea"/>
                <a:cs typeface="+mn-cs"/>
              </a:rPr>
              <a:t>enrich existing incidents </a:t>
            </a:r>
            <a:r>
              <a:rPr lang="en-US" sz="800"/>
              <a:t>or create new ones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Receive notifications of new threat related activity</a:t>
            </a:r>
            <a:r>
              <a:rPr lang="en-US" sz="800"/>
              <a:t> using live stream</a:t>
            </a:r>
          </a:p>
          <a:p>
            <a:endParaRPr lang="en-US"/>
          </a:p>
        </p:txBody>
      </p:sp>
    </p:spTree>
    <p:extLst>
      <p:ext uri="{BB962C8B-B14F-4D97-AF65-F5344CB8AC3E}">
        <p14:creationId xmlns:p14="http://schemas.microsoft.com/office/powerpoint/2010/main" val="3823804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0D8480F-AF31-4946-A7B0-142BC141B267}"/>
              </a:ext>
            </a:extLst>
          </p:cNvPr>
          <p:cNvSpPr>
            <a:spLocks noGrp="1"/>
          </p:cNvSpPr>
          <p:nvPr>
            <p:ph type="body" idx="1"/>
          </p:nvPr>
        </p:nvSpPr>
        <p:spPr/>
        <p:txBody>
          <a:bodyPr/>
          <a:lstStyle/>
          <a:p>
            <a:r>
              <a:rPr lang="en-US" sz="882" kern="1200">
                <a:solidFill>
                  <a:schemeClr val="tx1"/>
                </a:solidFill>
                <a:effectLst/>
                <a:latin typeface="Segoe UI" panose="020B0502040204020203" pitchFamily="34" charset="0"/>
                <a:ea typeface="+mn-ea"/>
                <a:cs typeface="+mn-cs"/>
              </a:rPr>
              <a:t>You can now launch Azure Notebooks directly from Azure Sentinel, making it easy to create and execute </a:t>
            </a:r>
            <a:r>
              <a:rPr lang="en-US" sz="882" kern="1200" err="1">
                <a:solidFill>
                  <a:schemeClr val="tx1"/>
                </a:solidFill>
                <a:effectLst/>
                <a:latin typeface="Segoe UI" panose="020B0502040204020203" pitchFamily="34" charset="0"/>
                <a:ea typeface="+mn-ea"/>
                <a:cs typeface="+mn-cs"/>
              </a:rPr>
              <a:t>Jupyter</a:t>
            </a:r>
            <a:r>
              <a:rPr lang="en-US" sz="882" kern="1200">
                <a:solidFill>
                  <a:schemeClr val="tx1"/>
                </a:solidFill>
                <a:effectLst/>
                <a:latin typeface="Segoe UI" panose="020B0502040204020203" pitchFamily="34" charset="0"/>
                <a:ea typeface="+mn-ea"/>
                <a:cs typeface="+mn-cs"/>
              </a:rPr>
              <a:t> notebooks to analyze your data. Notebooks combine live code, graphics, visualizations, and text, making them a valuable tool for threat hunters. Choose from a built-in gallery of notebooks developed by Microsoft security analysts or import others from GitHub to get started. These notebooks are the same professional-strength hunting solutions Microsoft’s own threat hunters use every day.</a:t>
            </a:r>
          </a:p>
          <a:p>
            <a:pPr marL="171450" indent="-171450">
              <a:spcAft>
                <a:spcPts val="2400"/>
              </a:spcAft>
              <a:buFont typeface="Arial" panose="020B0604020202020204" pitchFamily="34" charset="0"/>
              <a:buChar char="•"/>
              <a:defRPr/>
            </a:pPr>
            <a:endParaRPr lang="en-US" sz="9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Hosted in the Azure cloud </a:t>
            </a:r>
            <a:r>
              <a:rPr lang="en-US" sz="900"/>
              <a:t>so accessible anytime from anywhere</a:t>
            </a:r>
          </a:p>
          <a:p>
            <a:pPr marL="171450" indent="-171450">
              <a:spcAft>
                <a:spcPts val="2400"/>
              </a:spcAft>
              <a:buFont typeface="Arial" panose="020B0604020202020204" pitchFamily="34" charset="0"/>
              <a:buChar char="•"/>
              <a:defRPr/>
            </a:pPr>
            <a:r>
              <a:rPr lang="en-US" sz="900"/>
              <a:t>Investigation workflow and data can be </a:t>
            </a:r>
            <a:r>
              <a:rPr lang="en-US" sz="900" kern="1200">
                <a:solidFill>
                  <a:schemeClr val="accent1"/>
                </a:solidFill>
                <a:latin typeface="Segoe UI" panose="020B0502040204020203" pitchFamily="34" charset="0"/>
                <a:ea typeface="+mn-ea"/>
                <a:cs typeface="+mn-cs"/>
              </a:rPr>
              <a:t>saved as sharable HTML/JSON </a:t>
            </a:r>
            <a:r>
              <a:rPr lang="en-US" sz="900"/>
              <a:t>document </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Query Azure Sentinel data </a:t>
            </a:r>
            <a:r>
              <a:rPr lang="en-US" sz="900"/>
              <a:t>directly in the notebook</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Bring external data sources </a:t>
            </a:r>
            <a:r>
              <a:rPr lang="en-US" sz="900"/>
              <a:t>such as threat Intelligence into your investigations</a:t>
            </a:r>
          </a:p>
          <a:p>
            <a:pPr marL="171450" indent="-171450">
              <a:spcAft>
                <a:spcPts val="2400"/>
              </a:spcAft>
              <a:buFont typeface="Arial" panose="020B0604020202020204" pitchFamily="34" charset="0"/>
              <a:buChar char="•"/>
              <a:defRPr/>
            </a:pPr>
            <a:r>
              <a:rPr lang="en-US" sz="900" kern="1200">
                <a:solidFill>
                  <a:schemeClr val="accent1"/>
                </a:solidFill>
                <a:latin typeface="Segoe UI" panose="020B0502040204020203" pitchFamily="34" charset="0"/>
                <a:ea typeface="+mn-ea"/>
                <a:cs typeface="+mn-cs"/>
              </a:rPr>
              <a:t>Supports Python, SQL, KQL, R, </a:t>
            </a:r>
            <a:r>
              <a:rPr lang="en-US" sz="900"/>
              <a:t>and other languages</a:t>
            </a:r>
          </a:p>
          <a:p>
            <a:endParaRPr lang="en-US"/>
          </a:p>
        </p:txBody>
      </p:sp>
    </p:spTree>
    <p:extLst>
      <p:ext uri="{BB962C8B-B14F-4D97-AF65-F5344CB8AC3E}">
        <p14:creationId xmlns:p14="http://schemas.microsoft.com/office/powerpoint/2010/main" val="307368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87FF260-73FF-47CC-A424-BEE86193967A}"/>
              </a:ext>
            </a:extLst>
          </p:cNvPr>
          <p:cNvSpPr>
            <a:spLocks noGrp="1"/>
          </p:cNvSpPr>
          <p:nvPr>
            <p:ph type="body" idx="1"/>
          </p:nvPr>
        </p:nvSpPr>
        <p:spPr/>
        <p:txBody>
          <a:bodyPr/>
          <a:lstStyle/>
          <a:p>
            <a:pPr marL="0" marR="0" algn="l">
              <a:lnSpc>
                <a:spcPct val="107000"/>
              </a:lnSpc>
              <a:spcBef>
                <a:spcPts val="0"/>
              </a:spcBef>
              <a:spcAft>
                <a:spcPts val="8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Enables you to collect, store and analyze all of your security data with cloud scale and economics</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Scale automatically as data volume and compute needs grows – incremental growth or bust during an incident</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infrastructure costs or upfront commitment - only pay for what you use</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 infrastructure setup or maintenance </a:t>
            </a:r>
          </a:p>
          <a:p>
            <a:pPr marL="0" marR="0" algn="l">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Agility to add data as you need it</a:t>
            </a:r>
          </a:p>
          <a:p>
            <a:pPr marL="0" marR="0" algn="l">
              <a:lnSpc>
                <a:spcPct val="107000"/>
              </a:lnSpc>
              <a:spcBef>
                <a:spcPts val="0"/>
              </a:spcBef>
              <a:spcAft>
                <a:spcPts val="800"/>
              </a:spcAf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516764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5064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67379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4801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3998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5A937F33-D847-4543-B218-EC90A843A96D}"/>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Azure Sentinel lets you create advanced alert rules, that generate incidents that you can assign and investigate.  It gives you a prioritized list of alerts to formulate your incident response. An incident is created based on analytic rules that you created in the </a:t>
            </a:r>
            <a:r>
              <a:rPr lang="en-US" sz="882" b="1" i="0" u="none" strike="noStrike" kern="1200">
                <a:solidFill>
                  <a:schemeClr val="tx1"/>
                </a:solidFill>
                <a:effectLst/>
                <a:latin typeface="Segoe UI" panose="020B0502040204020203" pitchFamily="34" charset="0"/>
                <a:ea typeface="+mn-ea"/>
                <a:cs typeface="+mn-cs"/>
              </a:rPr>
              <a:t>Analytics</a:t>
            </a:r>
            <a:r>
              <a:rPr lang="en-US" sz="882" b="0" i="0" u="none" strike="noStrike" kern="1200">
                <a:solidFill>
                  <a:schemeClr val="tx1"/>
                </a:solidFill>
                <a:effectLst/>
                <a:latin typeface="Segoe UI" panose="020B0502040204020203" pitchFamily="34" charset="0"/>
                <a:ea typeface="+mn-ea"/>
                <a:cs typeface="+mn-cs"/>
              </a:rPr>
              <a:t> page. The properties related to the alerts, such as severity, and status, are set at the incident level. After you let Azure Sentinel know what kinds of threats you're looking for and how to find them, you can monitor detected threats by investigating incidents.</a:t>
            </a:r>
          </a:p>
          <a:p>
            <a:r>
              <a:rPr lang="en-US" sz="882" b="0" i="0" u="none" strike="noStrike" kern="1200">
                <a:solidFill>
                  <a:schemeClr val="tx1"/>
                </a:solidFill>
                <a:effectLst/>
                <a:latin typeface="Segoe UI" panose="020B0502040204020203" pitchFamily="34" charset="0"/>
                <a:ea typeface="+mn-ea"/>
                <a:cs typeface="+mn-cs"/>
              </a:rPr>
              <a:t>You can complete the following tasks quickly:</a:t>
            </a:r>
            <a:endParaRPr lang="en-US"/>
          </a:p>
          <a:p>
            <a:pPr marL="171450" marR="0" lvl="0" indent="-171450" algn="l" defTabSz="914367" rtl="0" eaLnBrk="1" fontAlgn="auto" latinLnBrk="0" hangingPunct="1">
              <a:lnSpc>
                <a:spcPct val="90000"/>
              </a:lnSpc>
              <a:spcBef>
                <a:spcPts val="0"/>
              </a:spcBef>
              <a:spcAft>
                <a:spcPts val="2400"/>
              </a:spcAft>
              <a:buClrTx/>
              <a:buSzTx/>
              <a:buFont typeface="Arial" panose="020B0604020202020204" pitchFamily="34" charset="0"/>
              <a:buChar char="•"/>
              <a:tabLst/>
              <a:defRPr/>
            </a:pPr>
            <a:r>
              <a:rPr lang="en-US" sz="800" kern="1200">
                <a:solidFill>
                  <a:schemeClr val="accent1"/>
                </a:solidFill>
                <a:latin typeface="Segoe UI" panose="020B0502040204020203" pitchFamily="34" charset="0"/>
                <a:ea typeface="+mn-ea"/>
                <a:cs typeface="+mn-cs"/>
              </a:rPr>
              <a:t>Monitor for alerts, events, and bookmarks </a:t>
            </a:r>
            <a:r>
              <a:rPr lang="en-US" sz="800"/>
              <a:t>related to a particular security threat, </a:t>
            </a:r>
            <a:r>
              <a:rPr lang="en-US" sz="800" kern="1200">
                <a:solidFill>
                  <a:schemeClr val="accent1"/>
                </a:solidFill>
                <a:latin typeface="Segoe UI" panose="020B0502040204020203" pitchFamily="34" charset="0"/>
                <a:ea typeface="+mn-ea"/>
                <a:cs typeface="+mn-cs"/>
              </a:rPr>
              <a:t>Automatically created from alerts </a:t>
            </a:r>
            <a:r>
              <a:rPr lang="en-US" sz="800"/>
              <a:t>or initiated by a security analyst when threat hunting</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Assign to analysts </a:t>
            </a:r>
            <a:r>
              <a:rPr lang="en-US" sz="800"/>
              <a:t>for further investigation and status can be tracked</a:t>
            </a:r>
          </a:p>
          <a:p>
            <a:pPr marL="171450" indent="-171450">
              <a:spcAft>
                <a:spcPts val="2400"/>
              </a:spcAft>
              <a:buFont typeface="Arial" panose="020B0604020202020204" pitchFamily="34" charset="0"/>
              <a:buChar char="•"/>
              <a:defRPr/>
            </a:pPr>
            <a:r>
              <a:rPr lang="en-US" sz="800"/>
              <a:t>Analysts can easily </a:t>
            </a:r>
            <a:r>
              <a:rPr lang="en-US" sz="800" kern="1200">
                <a:solidFill>
                  <a:schemeClr val="accent1"/>
                </a:solidFill>
                <a:latin typeface="Segoe UI" panose="020B0502040204020203" pitchFamily="34" charset="0"/>
                <a:ea typeface="+mn-ea"/>
                <a:cs typeface="+mn-cs"/>
              </a:rPr>
              <a:t>tag incidents </a:t>
            </a:r>
            <a:r>
              <a:rPr lang="en-US" sz="800"/>
              <a:t>and</a:t>
            </a:r>
            <a:r>
              <a:rPr lang="en-US" sz="800" kern="1200">
                <a:solidFill>
                  <a:schemeClr val="accent1"/>
                </a:solidFill>
                <a:latin typeface="Segoe UI" panose="020B0502040204020203" pitchFamily="34" charset="0"/>
                <a:ea typeface="+mn-ea"/>
                <a:cs typeface="+mn-cs"/>
              </a:rPr>
              <a:t> </a:t>
            </a:r>
            <a:br>
              <a:rPr lang="en-US" sz="800" kern="1200">
                <a:solidFill>
                  <a:schemeClr val="accent1"/>
                </a:solidFill>
                <a:latin typeface="Segoe UI" panose="020B0502040204020203" pitchFamily="34" charset="0"/>
                <a:ea typeface="+mn-ea"/>
                <a:cs typeface="+mn-cs"/>
              </a:rPr>
            </a:br>
            <a:r>
              <a:rPr lang="en-US" sz="800" kern="1200">
                <a:solidFill>
                  <a:schemeClr val="accent1"/>
                </a:solidFill>
                <a:latin typeface="Segoe UI" panose="020B0502040204020203" pitchFamily="34" charset="0"/>
                <a:ea typeface="+mn-ea"/>
                <a:cs typeface="+mn-cs"/>
              </a:rPr>
              <a:t>add comments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Trigger automated playbooks </a:t>
            </a:r>
            <a:r>
              <a:rPr lang="en-US" sz="800"/>
              <a:t>from incidents</a:t>
            </a:r>
          </a:p>
          <a:p>
            <a:endParaRPr lang="en-US"/>
          </a:p>
        </p:txBody>
      </p:sp>
    </p:spTree>
    <p:extLst>
      <p:ext uri="{BB962C8B-B14F-4D97-AF65-F5344CB8AC3E}">
        <p14:creationId xmlns:p14="http://schemas.microsoft.com/office/powerpoint/2010/main" val="3414077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61E90850-11E9-46F8-8846-D94777A53B47}"/>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Graphical and AI-based investigation will reduce the time it takes to understand the full scope of an attack and its impact. The investigation graph enables analysts to ask the right questions for each investigation. The investigation graph helps you understand the scope, and identify the root cause, of a potential security threat by correlating relevant data with any involved entity. You can dive deeper and investigate any entity presented in the graph by selecting it and choosing between different expansion options.</a:t>
            </a:r>
          </a:p>
          <a:p>
            <a:r>
              <a:rPr lang="en-US" sz="882" b="0" i="0" u="none" strike="noStrike" kern="1200">
                <a:solidFill>
                  <a:schemeClr val="tx1"/>
                </a:solidFill>
                <a:effectLst/>
                <a:latin typeface="Segoe UI" panose="020B0502040204020203" pitchFamily="34" charset="0"/>
                <a:ea typeface="+mn-ea"/>
                <a:cs typeface="+mn-cs"/>
              </a:rPr>
              <a:t>The investigation graph provides you with:</a:t>
            </a:r>
          </a:p>
          <a:p>
            <a:r>
              <a:rPr lang="en-US" sz="882" b="1" i="0" u="none" strike="noStrike" kern="1200">
                <a:solidFill>
                  <a:schemeClr val="tx1"/>
                </a:solidFill>
                <a:effectLst/>
                <a:latin typeface="Segoe UI" panose="020B0502040204020203" pitchFamily="34" charset="0"/>
                <a:ea typeface="+mn-ea"/>
                <a:cs typeface="+mn-cs"/>
              </a:rPr>
              <a:t>Visual context from raw data</a:t>
            </a:r>
            <a:r>
              <a:rPr lang="en-US" sz="882" b="0" i="0" u="none" strike="noStrike" kern="1200">
                <a:solidFill>
                  <a:schemeClr val="tx1"/>
                </a:solidFill>
                <a:effectLst/>
                <a:latin typeface="Segoe UI" panose="020B0502040204020203" pitchFamily="34" charset="0"/>
                <a:ea typeface="+mn-ea"/>
                <a:cs typeface="+mn-cs"/>
              </a:rPr>
              <a:t>: The live, visual graph displays entity relationships extracted automatically from the raw data. This enables you to easily see connections across different data sources.</a:t>
            </a:r>
          </a:p>
          <a:p>
            <a:r>
              <a:rPr lang="en-US" sz="882" b="1" i="0" u="none" strike="noStrike" kern="1200">
                <a:solidFill>
                  <a:schemeClr val="tx1"/>
                </a:solidFill>
                <a:effectLst/>
                <a:latin typeface="Segoe UI" panose="020B0502040204020203" pitchFamily="34" charset="0"/>
                <a:ea typeface="+mn-ea"/>
                <a:cs typeface="+mn-cs"/>
              </a:rPr>
              <a:t>Full investigation scope discovery</a:t>
            </a:r>
            <a:r>
              <a:rPr lang="en-US" sz="882" b="0" i="0" u="none" strike="noStrike" kern="1200">
                <a:solidFill>
                  <a:schemeClr val="tx1"/>
                </a:solidFill>
                <a:effectLst/>
                <a:latin typeface="Segoe UI" panose="020B0502040204020203" pitchFamily="34" charset="0"/>
                <a:ea typeface="+mn-ea"/>
                <a:cs typeface="+mn-cs"/>
              </a:rPr>
              <a:t>: Expand your investigation scope using built-in exploration queries to surface the full scope of a breach.</a:t>
            </a:r>
          </a:p>
          <a:p>
            <a:r>
              <a:rPr lang="en-US" sz="882" b="1" i="0" u="none" strike="noStrike" kern="1200">
                <a:solidFill>
                  <a:schemeClr val="tx1"/>
                </a:solidFill>
                <a:effectLst/>
                <a:latin typeface="Segoe UI" panose="020B0502040204020203" pitchFamily="34" charset="0"/>
                <a:ea typeface="+mn-ea"/>
                <a:cs typeface="+mn-cs"/>
              </a:rPr>
              <a:t>Built-in investigation steps</a:t>
            </a:r>
            <a:r>
              <a:rPr lang="en-US" sz="882" b="0" i="0" u="none" strike="noStrike" kern="1200">
                <a:solidFill>
                  <a:schemeClr val="tx1"/>
                </a:solidFill>
                <a:effectLst/>
                <a:latin typeface="Segoe UI" panose="020B0502040204020203" pitchFamily="34" charset="0"/>
                <a:ea typeface="+mn-ea"/>
                <a:cs typeface="+mn-cs"/>
              </a:rPr>
              <a:t>: Use predefined exploration options to make sure you are asking the right questions in the face of a threat.</a:t>
            </a:r>
          </a:p>
          <a:p>
            <a:endParaRPr lang="en-US"/>
          </a:p>
        </p:txBody>
      </p:sp>
    </p:spTree>
    <p:extLst>
      <p:ext uri="{BB962C8B-B14F-4D97-AF65-F5344CB8AC3E}">
        <p14:creationId xmlns:p14="http://schemas.microsoft.com/office/powerpoint/2010/main" val="459839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80D0D704-7302-4203-B357-3B41E8D44FBD}"/>
              </a:ext>
            </a:extLst>
          </p:cNvPr>
          <p:cNvSpPr>
            <a:spLocks noGrp="1"/>
          </p:cNvSpPr>
          <p:nvPr>
            <p:ph type="body" idx="1"/>
          </p:nvPr>
        </p:nvSpPr>
        <p:spPr/>
        <p:txBody>
          <a:bodyPr/>
          <a:lstStyle/>
          <a:p>
            <a:r>
              <a:rPr lang="en-US" sz="882" kern="1200">
                <a:solidFill>
                  <a:schemeClr val="tx1"/>
                </a:solidFill>
                <a:effectLst/>
                <a:latin typeface="Segoe UI" panose="020B0502040204020203" pitchFamily="34" charset="0"/>
                <a:ea typeface="+mn-ea"/>
                <a:cs typeface="+mn-cs"/>
              </a:rPr>
              <a:t>Azure Sentinel customers can now use the power of URL detonation to enrich alerts and quickly discover threats related to malicious URLs. When creating scheduled alerts, any URL data in the query results can be mapped to a new URL entity type. Whenever an alert containing a URL entity is generated, the mapped URL will be automatically detonated, and the investigation graph will be immediately enriched with the detonation results. A verdict, final URL and screen shot (especially useful for identifying phishing) can be used to quickly assess a potential threat. To use this feature, make sure you’ve enabled URL logging (e.g. threat logging) for your secure web gateways, web proxies, firewalls or legacy IDS/IPS. You can try this feature during the preview at no cost. </a:t>
            </a:r>
          </a:p>
          <a:p>
            <a:pPr marL="0" indent="0">
              <a:spcAft>
                <a:spcPts val="2400"/>
              </a:spcAft>
              <a:buFont typeface="Arial" panose="020B0604020202020204" pitchFamily="34" charset="0"/>
              <a:buNone/>
              <a:defRPr/>
            </a:pPr>
            <a:endParaRPr lang="en-US" sz="900" kern="1200">
              <a:solidFill>
                <a:schemeClr val="tx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Azure Sentinel is </a:t>
            </a:r>
            <a:r>
              <a:rPr lang="en-US" sz="900" kern="1200">
                <a:solidFill>
                  <a:schemeClr val="accent1"/>
                </a:solidFill>
                <a:latin typeface="Segoe UI" panose="020B0502040204020203" pitchFamily="34" charset="0"/>
                <a:ea typeface="+mn-ea"/>
                <a:cs typeface="+mn-cs"/>
              </a:rPr>
              <a:t>introducing URL Entities</a:t>
            </a: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Use alert rules to </a:t>
            </a:r>
            <a:r>
              <a:rPr lang="en-US" sz="900" kern="1200">
                <a:solidFill>
                  <a:schemeClr val="accent1"/>
                </a:solidFill>
                <a:latin typeface="Segoe UI" panose="020B0502040204020203" pitchFamily="34" charset="0"/>
                <a:ea typeface="+mn-ea"/>
                <a:cs typeface="+mn-cs"/>
              </a:rPr>
              <a:t>automatically trigger URL detonation</a:t>
            </a:r>
          </a:p>
          <a:p>
            <a:pPr marL="171450" indent="-171450">
              <a:spcAft>
                <a:spcPts val="2400"/>
              </a:spcAft>
              <a:buFont typeface="Arial" panose="020B0604020202020204" pitchFamily="34" charset="0"/>
              <a:buChar char="•"/>
              <a:defRPr/>
            </a:pPr>
            <a:r>
              <a:rPr lang="en-US" sz="900" kern="1200">
                <a:solidFill>
                  <a:schemeClr val="tx1"/>
                </a:solidFill>
                <a:latin typeface="Segoe UI" panose="020B0502040204020203" pitchFamily="34" charset="0"/>
                <a:ea typeface="+mn-ea"/>
                <a:cs typeface="+mn-cs"/>
              </a:rPr>
              <a:t>Enrich alerts with </a:t>
            </a:r>
            <a:r>
              <a:rPr lang="en-US" sz="900" kern="1200">
                <a:solidFill>
                  <a:schemeClr val="accent1"/>
                </a:solidFill>
                <a:latin typeface="Segoe UI" panose="020B0502040204020203" pitchFamily="34" charset="0"/>
                <a:ea typeface="+mn-ea"/>
                <a:cs typeface="+mn-cs"/>
              </a:rPr>
              <a:t>Verdicts, Final URLs and Screen Shots </a:t>
            </a:r>
            <a:r>
              <a:rPr lang="en-US" sz="900" kern="1200">
                <a:solidFill>
                  <a:schemeClr val="tx1"/>
                </a:solidFill>
                <a:latin typeface="Segoe UI" panose="020B0502040204020203" pitchFamily="34" charset="0"/>
                <a:ea typeface="+mn-ea"/>
                <a:cs typeface="+mn-cs"/>
              </a:rPr>
              <a:t>(e.g. for phishing sites)</a:t>
            </a:r>
          </a:p>
          <a:p>
            <a:endParaRPr lang="en-US"/>
          </a:p>
        </p:txBody>
      </p:sp>
    </p:spTree>
    <p:extLst>
      <p:ext uri="{BB962C8B-B14F-4D97-AF65-F5344CB8AC3E}">
        <p14:creationId xmlns:p14="http://schemas.microsoft.com/office/powerpoint/2010/main" val="2367465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2580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solidFill>
                <a:srgbClr val="077BD6"/>
              </a:solidFill>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00758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FF218319-1C2E-4990-93F7-63A96DE1D865}"/>
              </a:ext>
            </a:extLst>
          </p:cNvPr>
          <p:cNvSpPr>
            <a:spLocks noGrp="1"/>
          </p:cNvSpPr>
          <p:nvPr>
            <p:ph type="body" idx="1"/>
          </p:nvPr>
        </p:nvSpPr>
        <p:spPr/>
        <p:txBody>
          <a:bodyPr/>
          <a:lstStyle/>
          <a:p>
            <a:pPr marL="0" indent="0">
              <a:spcAft>
                <a:spcPts val="2400"/>
              </a:spcAft>
              <a:buFont typeface="Arial" panose="020B0604020202020204" pitchFamily="34" charset="0"/>
              <a:buNone/>
              <a:defRPr/>
            </a:pPr>
            <a:r>
              <a:rPr lang="en-US" sz="900" b="0" i="0" u="none" strike="noStrike" kern="1200">
                <a:solidFill>
                  <a:schemeClr val="tx1"/>
                </a:solidFill>
                <a:effectLst/>
                <a:latin typeface="Segoe UI" panose="020B0502040204020203" pitchFamily="34" charset="0"/>
                <a:ea typeface="+mn-ea"/>
                <a:cs typeface="+mn-cs"/>
              </a:rPr>
              <a:t>While AI sharpens your focus on finding problems, once you have solved the problem you don’t want to keep finding the same problems over and over – rather you want to automate response to these issues. Azure Sentinel provides built-in automation and orchestration</a:t>
            </a:r>
            <a:r>
              <a:rPr lang="en-US" sz="900" b="1" i="0" u="none" strike="noStrike" kern="1200">
                <a:solidFill>
                  <a:schemeClr val="tx1"/>
                </a:solidFill>
                <a:effectLst/>
                <a:latin typeface="Segoe UI" panose="020B0502040204020203" pitchFamily="34" charset="0"/>
                <a:ea typeface="+mn-ea"/>
                <a:cs typeface="+mn-cs"/>
              </a:rPr>
              <a:t> </a:t>
            </a:r>
            <a:r>
              <a:rPr lang="en-US" sz="900" b="0" i="0" u="none" strike="noStrike" kern="1200">
                <a:solidFill>
                  <a:schemeClr val="tx1"/>
                </a:solidFill>
                <a:effectLst/>
                <a:latin typeface="Segoe UI" panose="020B0502040204020203" pitchFamily="34" charset="0"/>
                <a:ea typeface="+mn-ea"/>
                <a:cs typeface="+mn-cs"/>
              </a:rPr>
              <a:t>with pre-defined or custom playbooks to solve repetitive tasks and to respond to threats quickly. Azure Sentinel will augment existing enterprise defense and investigation tools, including best-of-breed security products, homegrown tools, and other systems like HR management applications and workflow management systems like ServiceNow:</a:t>
            </a:r>
            <a:endParaRPr lang="en-US" sz="8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endParaRPr lang="en-US" sz="800" kern="1200">
              <a:solidFill>
                <a:schemeClr val="accent1"/>
              </a:solidFill>
              <a:latin typeface="Segoe UI" panose="020B0502040204020203" pitchFamily="34" charset="0"/>
              <a:ea typeface="+mn-ea"/>
              <a:cs typeface="+mn-cs"/>
            </a:endParaRP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Powered by Azure Logic Apps </a:t>
            </a:r>
            <a:r>
              <a:rPr lang="en-US" sz="800"/>
              <a:t>and fully integrated with Azure Sentinel</a:t>
            </a:r>
          </a:p>
          <a:p>
            <a:pPr marL="171450" indent="-171450">
              <a:spcAft>
                <a:spcPts val="2400"/>
              </a:spcAft>
              <a:buFont typeface="Arial" panose="020B0604020202020204" pitchFamily="34" charset="0"/>
              <a:buChar char="•"/>
              <a:defRPr/>
            </a:pPr>
            <a:r>
              <a:rPr lang="en-US" sz="800"/>
              <a:t>Build </a:t>
            </a:r>
            <a:r>
              <a:rPr lang="en-US" sz="800" kern="1200">
                <a:solidFill>
                  <a:schemeClr val="accent1"/>
                </a:solidFill>
                <a:latin typeface="Segoe UI" panose="020B0502040204020203" pitchFamily="34" charset="0"/>
                <a:ea typeface="+mn-ea"/>
                <a:cs typeface="+mn-cs"/>
              </a:rPr>
              <a:t>automated and scalable playbooks </a:t>
            </a:r>
            <a:r>
              <a:rPr lang="en-US" sz="800"/>
              <a:t>that integrate across tools </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Choose from a library of samples </a:t>
            </a:r>
            <a:r>
              <a:rPr lang="en-US" sz="800"/>
              <a:t>or create your own using </a:t>
            </a:r>
            <a:r>
              <a:rPr lang="en-US" sz="800" kern="1200">
                <a:solidFill>
                  <a:schemeClr val="accent1"/>
                </a:solidFill>
                <a:latin typeface="Segoe UI" panose="020B0502040204020203" pitchFamily="34" charset="0"/>
                <a:ea typeface="+mn-ea"/>
                <a:cs typeface="+mn-cs"/>
              </a:rPr>
              <a:t>more than </a:t>
            </a:r>
            <a:br>
              <a:rPr lang="en-US" sz="800" kern="1200">
                <a:solidFill>
                  <a:schemeClr val="accent1"/>
                </a:solidFill>
                <a:latin typeface="Segoe UI" panose="020B0502040204020203" pitchFamily="34" charset="0"/>
                <a:ea typeface="+mn-ea"/>
                <a:cs typeface="+mn-cs"/>
              </a:rPr>
            </a:br>
            <a:r>
              <a:rPr lang="en-US" sz="800" kern="1200">
                <a:solidFill>
                  <a:schemeClr val="accent1"/>
                </a:solidFill>
                <a:latin typeface="Segoe UI" panose="020B0502040204020203" pitchFamily="34" charset="0"/>
                <a:ea typeface="+mn-ea"/>
                <a:cs typeface="+mn-cs"/>
              </a:rPr>
              <a:t>200+ built-in connectors </a:t>
            </a:r>
            <a:r>
              <a:rPr lang="en-US" sz="800"/>
              <a:t>plus generic connectors like HTTPS</a:t>
            </a:r>
          </a:p>
          <a:p>
            <a:pPr marL="171450" indent="-171450">
              <a:spcAft>
                <a:spcPts val="2400"/>
              </a:spcAft>
              <a:buFont typeface="Arial" panose="020B0604020202020204" pitchFamily="34" charset="0"/>
              <a:buChar char="•"/>
              <a:defRPr/>
            </a:pPr>
            <a:r>
              <a:rPr lang="en-US" sz="800" kern="1200">
                <a:solidFill>
                  <a:schemeClr val="accent1"/>
                </a:solidFill>
                <a:latin typeface="Segoe UI" panose="020B0502040204020203" pitchFamily="34" charset="0"/>
                <a:ea typeface="+mn-ea"/>
                <a:cs typeface="+mn-cs"/>
              </a:rPr>
              <a:t>Trigger a playbook from an alert or incident investigation</a:t>
            </a:r>
          </a:p>
          <a:p>
            <a:endParaRPr lang="en-US"/>
          </a:p>
        </p:txBody>
      </p:sp>
    </p:spTree>
    <p:extLst>
      <p:ext uri="{BB962C8B-B14F-4D97-AF65-F5344CB8AC3E}">
        <p14:creationId xmlns:p14="http://schemas.microsoft.com/office/powerpoint/2010/main" val="170692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79DF439E-66F6-4601-BD02-E057D36A702B}"/>
              </a:ext>
            </a:extLst>
          </p:cNvPr>
          <p:cNvSpPr>
            <a:spLocks noGrp="1"/>
          </p:cNvSpPr>
          <p:nvPr>
            <p:ph type="body" idx="1"/>
          </p:nvPr>
        </p:nvSpPr>
        <p:spPr/>
        <p:txBody>
          <a:bodyPr/>
          <a:lstStyle/>
          <a:p>
            <a:pPr marL="0" marR="0" indent="0" algn="l">
              <a:lnSpc>
                <a:spcPct val="107000"/>
              </a:lnSpc>
              <a:spcBef>
                <a:spcPts val="0"/>
              </a:spcBef>
              <a:spcAft>
                <a:spcPts val="800"/>
              </a:spcAft>
              <a:buFontTx/>
              <a:buNone/>
            </a:pPr>
            <a:r>
              <a:rPr lang="en-US" sz="900" b="1">
                <a:effectLst/>
                <a:latin typeface="Calibri" panose="020F0502020204030204" pitchFamily="34" charset="0"/>
                <a:ea typeface="Calibri" panose="020F0502020204030204" pitchFamily="34" charset="0"/>
                <a:cs typeface="Times New Roman" panose="02020603050405020304" pitchFamily="18" charset="0"/>
              </a:rPr>
              <a:t>Leverages AI and automation as force multipliers for your SOC</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Detect threats you may have otherwise missed</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Fuse alerts into actionable, prioritized incidents – to reduce alert fatigue</a:t>
            </a:r>
          </a:p>
          <a:p>
            <a:pPr marL="0" marR="0" indent="0" algn="l">
              <a:lnSpc>
                <a:spcPct val="107000"/>
              </a:lnSpc>
              <a:spcBef>
                <a:spcPts val="0"/>
              </a:spcBef>
              <a:spcAft>
                <a:spcPts val="800"/>
              </a:spcAft>
              <a:buFontTx/>
              <a:buNone/>
            </a:pPr>
            <a:r>
              <a:rPr lang="en-US" sz="900">
                <a:effectLst/>
                <a:latin typeface="Calibri" panose="020F0502020204030204" pitchFamily="34" charset="0"/>
                <a:ea typeface="Calibri" panose="020F0502020204030204" pitchFamily="34" charset="0"/>
                <a:cs typeface="Times New Roman" panose="02020603050405020304" pitchFamily="18" charset="0"/>
              </a:rPr>
              <a:t>Apply automation to reduce manual processes and speed response</a:t>
            </a:r>
          </a:p>
          <a:p>
            <a:endParaRPr lang="en-US"/>
          </a:p>
        </p:txBody>
      </p:sp>
    </p:spTree>
    <p:extLst>
      <p:ext uri="{BB962C8B-B14F-4D97-AF65-F5344CB8AC3E}">
        <p14:creationId xmlns:p14="http://schemas.microsoft.com/office/powerpoint/2010/main" val="2602070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Examples of scenarios where playbooks can be used to automate your responses.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0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53946-C6B5-4607-AF9E-FFDC9DEEC8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512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16574EE-8191-4BCC-ABE6-D00A4F4D769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4055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10/20/2020 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58015FF2-2A7D-4936-AAC4-1F02B65C1CBE}"/>
              </a:ext>
            </a:extLst>
          </p:cNvPr>
          <p:cNvSpPr>
            <a:spLocks noGrp="1"/>
          </p:cNvSpPr>
          <p:nvPr>
            <p:ph type="body" idx="1"/>
          </p:nvPr>
        </p:nvSpPr>
        <p:spPr/>
        <p:txBody>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Azure Sentinel delivers and end-to-end solution for security operations. </a:t>
            </a:r>
          </a:p>
          <a:p>
            <a:pPr marL="0" marR="0" lvl="0" indent="0" algn="l" defTabSz="914192"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endParaRP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Starts with collecting all of your data and getting instant insight into that data via workbooks and queries.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w="3175">
                  <a:noFill/>
                </a:ln>
                <a:solidFill>
                  <a:srgbClr val="1A1A1A"/>
                </a:solidFill>
                <a:effectLst/>
                <a:uLnTx/>
                <a:uFillTx/>
                <a:latin typeface="Segoe UI"/>
                <a:ea typeface="+mn-ea"/>
                <a:cs typeface="Segoe UI Semilight" panose="020B0402040204020203" pitchFamily="34" charset="0"/>
              </a:rPr>
              <a:t>Begin applying analytics to that data to find real threats from that sea of data.</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Hunt through all your data using built-in exploratory queries – use bookmarks and live stream tools to track notable events and monitor new activities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Manage and investigate incidents using graphs and timeline views.</a:t>
            </a: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Automate investigation and remediation playbooks</a:t>
            </a:r>
          </a:p>
          <a:p>
            <a:pPr marL="0" marR="0" lvl="0" indent="0" algn="l" defTabSz="914192" rtl="0" eaLnBrk="1" fontAlgn="auto" latinLnBrk="0" hangingPunct="1">
              <a:lnSpc>
                <a:spcPct val="100000"/>
              </a:lnSpc>
              <a:spcBef>
                <a:spcPct val="0"/>
              </a:spcBef>
              <a:spcAft>
                <a:spcPts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mn-cs"/>
            </a:endParaRPr>
          </a:p>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All of this is powered by a community of security analysts – AND – backed by Microsoft security experts who leverage their vast experience defending Microsoft services to contribute analytics, queries, playbooks and more </a:t>
            </a:r>
          </a:p>
          <a:p>
            <a:endParaRPr lang="en-US"/>
          </a:p>
        </p:txBody>
      </p:sp>
    </p:spTree>
    <p:extLst>
      <p:ext uri="{BB962C8B-B14F-4D97-AF65-F5344CB8AC3E}">
        <p14:creationId xmlns:p14="http://schemas.microsoft.com/office/powerpoint/2010/main" val="84830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3FC3F376-5704-4469-AE4D-576D6ACE73BA}"/>
              </a:ext>
            </a:extLst>
          </p:cNvPr>
          <p:cNvSpPr>
            <a:spLocks noGrp="1"/>
          </p:cNvSpPr>
          <p:nvPr>
            <p:ph type="body" idx="1"/>
          </p:nvPr>
        </p:nvSpPr>
        <p:spPr/>
        <p:txBody>
          <a:bodyPr/>
          <a:lstStyle/>
          <a:p>
            <a:pPr marL="0" marR="0" lvl="0" indent="0" algn="l" defTabSz="914192" rtl="0" eaLnBrk="1" fontAlgn="auto" latinLnBrk="0" hangingPunct="1">
              <a:spcAft>
                <a:spcPts val="240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Our goal is to make it easy for you to collect data across all sources in your organization.  Azure Sentinel has built-in connectors that help you do just that-</a:t>
            </a:r>
          </a:p>
          <a:p>
            <a:pPr marL="171450" marR="0" lvl="0" indent="-171450" algn="l" defTabSz="914192"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One-click integration </a:t>
            </a:r>
            <a:r>
              <a:rPr kumimoji="0" lang="en-US" sz="800" b="0" i="0" u="none" strike="noStrike" kern="1200" cap="none" spc="0" normalizeH="0" baseline="0" noProof="0">
                <a:ln>
                  <a:noFill/>
                </a:ln>
                <a:effectLst/>
                <a:uLnTx/>
                <a:uFillTx/>
                <a:latin typeface="Segoe UI"/>
                <a:ea typeface="+mn-ea"/>
                <a:cs typeface="Segoe UI Semilight" panose="020B0402040204020203" pitchFamily="34" charset="0"/>
              </a:rPr>
              <a:t>with Microsoft solutions</a:t>
            </a:r>
          </a:p>
          <a:p>
            <a:pPr marL="171450" marR="0" lvl="0" indent="-171450" algn="l" defTabSz="914367"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Data connectors </a:t>
            </a:r>
            <a:r>
              <a:rPr kumimoji="0" lang="en-US" sz="800" b="0" i="0" u="none" strike="noStrike" kern="1200" cap="none" spc="0" normalizeH="0" baseline="0" noProof="0">
                <a:ln>
                  <a:noFill/>
                </a:ln>
                <a:effectLst/>
                <a:uLnTx/>
                <a:uFillTx/>
                <a:latin typeface="Segoe UI"/>
                <a:ea typeface="+mn-ea"/>
                <a:cs typeface="+mn-cs"/>
              </a:rPr>
              <a:t>for growing list of other technologies – on-premises and cross-cloud</a:t>
            </a:r>
          </a:p>
          <a:p>
            <a:pPr marL="171450" marR="0" lvl="0" indent="-171450" algn="l" defTabSz="914367"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accent1"/>
                </a:solidFill>
                <a:effectLst/>
                <a:uLnTx/>
                <a:uFillTx/>
                <a:latin typeface="Segoe UI Semibold"/>
                <a:ea typeface="+mn-ea"/>
                <a:cs typeface="+mn-cs"/>
              </a:rPr>
              <a:t>Support for </a:t>
            </a:r>
            <a:r>
              <a:rPr kumimoji="0" lang="en-US" sz="800" b="0" i="0" u="none" strike="noStrike" kern="1200" cap="none" spc="0" normalizeH="0" baseline="0" noProof="0">
                <a:ln>
                  <a:noFill/>
                </a:ln>
                <a:effectLst/>
                <a:uLnTx/>
                <a:uFillTx/>
                <a:latin typeface="Segoe UI"/>
                <a:ea typeface="+mn-ea"/>
                <a:cs typeface="+mn-cs"/>
              </a:rPr>
              <a:t>standard log formats (CEF/Syslog and WEF) </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Segoe UI Semibold"/>
                <a:ea typeface="+mn-ea"/>
                <a:cs typeface="+mn-cs"/>
              </a:rPr>
              <a:t>Specialized TAXII and Graph connectors </a:t>
            </a:r>
            <a:r>
              <a:rPr kumimoji="0" lang="en-US" sz="800" b="0" i="0" u="none" strike="noStrike" kern="1200" cap="none" spc="0" normalizeH="0" baseline="0" noProof="0">
                <a:ln>
                  <a:noFill/>
                </a:ln>
                <a:effectLst/>
                <a:uLnTx/>
                <a:uFillTx/>
                <a:latin typeface="Segoe UI"/>
                <a:ea typeface="+mn-ea"/>
                <a:cs typeface="+mn-cs"/>
              </a:rPr>
              <a:t>for threat intelligence data</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78D3"/>
                </a:solidFill>
                <a:effectLst/>
                <a:uLnTx/>
                <a:uFillTx/>
                <a:latin typeface="Segoe UI Semibold"/>
                <a:ea typeface="+mn-ea"/>
                <a:cs typeface="+mn-cs"/>
              </a:rPr>
              <a:t>REST API </a:t>
            </a:r>
            <a:r>
              <a:rPr kumimoji="0" lang="en-US" sz="800" b="0" i="0" u="none" strike="noStrike" kern="1200" cap="none" spc="0" normalizeH="0" baseline="0" noProof="0">
                <a:ln>
                  <a:noFill/>
                </a:ln>
                <a:effectLst/>
                <a:uLnTx/>
                <a:uFillTx/>
                <a:latin typeface="Segoe UI"/>
                <a:ea typeface="+mn-ea"/>
                <a:cs typeface="+mn-cs"/>
              </a:rPr>
              <a:t>for connecting to cloud solutions</a:t>
            </a:r>
          </a:p>
          <a:p>
            <a:pPr marL="171450" marR="0" lvl="0" indent="-171450" algn="l" defTabSz="914400" rtl="0" eaLnBrk="1" fontAlgn="auto" latinLnBrk="0" hangingPunct="1">
              <a:spcAft>
                <a:spcPts val="2400"/>
              </a:spcAft>
              <a:buClrTx/>
              <a:buSzTx/>
              <a:buFont typeface="Arial" panose="020B0604020202020204" pitchFamily="34" charset="0"/>
              <a:buChar char="•"/>
              <a:tabLst/>
              <a:defRPr/>
            </a:pPr>
            <a:r>
              <a:rPr kumimoji="0" lang="en-US" sz="800" b="0" i="0" u="none" strike="noStrike" kern="1200" cap="none" spc="0" normalizeH="0" baseline="0" noProof="0">
                <a:ln>
                  <a:noFill/>
                </a:ln>
                <a:effectLst/>
                <a:uLnTx/>
                <a:uFillTx/>
                <a:latin typeface="Segoe UI"/>
                <a:ea typeface="+mn-ea"/>
                <a:cs typeface="+mn-cs"/>
              </a:rPr>
              <a:t>Proven log analytics platform with more than </a:t>
            </a:r>
            <a:r>
              <a:rPr kumimoji="0" lang="en-US" sz="800" b="0" i="0" u="none" strike="noStrike" kern="1200" cap="none" spc="0" normalizeH="0" baseline="0" noProof="0">
                <a:ln>
                  <a:noFill/>
                </a:ln>
                <a:solidFill>
                  <a:srgbClr val="0070C0"/>
                </a:solidFill>
                <a:effectLst/>
                <a:uLnTx/>
                <a:uFillTx/>
                <a:latin typeface="Segoe UI Semibold"/>
                <a:ea typeface="+mn-ea"/>
                <a:cs typeface="+mn-cs"/>
              </a:rPr>
              <a:t>10Pb of daily data</a:t>
            </a:r>
            <a:r>
              <a:rPr kumimoji="0" lang="en-US" sz="800" b="0" i="0" u="none" strike="noStrike" kern="1200" cap="none" spc="0" normalizeH="0" baseline="0" noProof="0">
                <a:ln>
                  <a:noFill/>
                </a:ln>
                <a:solidFill>
                  <a:srgbClr val="3C3C41"/>
                </a:solidFill>
                <a:effectLst/>
                <a:uLnTx/>
                <a:uFillTx/>
                <a:latin typeface="Segoe UI"/>
                <a:ea typeface="+mn-ea"/>
                <a:cs typeface="+mn-cs"/>
              </a:rPr>
              <a:t> </a:t>
            </a:r>
            <a:r>
              <a:rPr kumimoji="0" lang="en-US" sz="800" b="0" i="0" u="none" strike="noStrike" kern="1200" cap="none" spc="0" normalizeH="0" baseline="0" noProof="0">
                <a:ln>
                  <a:noFill/>
                </a:ln>
                <a:effectLst/>
                <a:uLnTx/>
                <a:uFillTx/>
                <a:latin typeface="Segoe UI"/>
                <a:ea typeface="+mn-ea"/>
                <a:cs typeface="+mn-cs"/>
              </a:rPr>
              <a:t>ingestion</a:t>
            </a:r>
          </a:p>
          <a:p>
            <a:endParaRPr lang="en-US"/>
          </a:p>
        </p:txBody>
      </p:sp>
    </p:spTree>
    <p:extLst>
      <p:ext uri="{BB962C8B-B14F-4D97-AF65-F5344CB8AC3E}">
        <p14:creationId xmlns:p14="http://schemas.microsoft.com/office/powerpoint/2010/main" val="348061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A1116-9638-49C4-AFF7-1776FAD7DD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EAEBCDDA-D5FA-4CC5-B7A7-02B57B8B477C}"/>
              </a:ext>
            </a:extLst>
          </p:cNvPr>
          <p:cNvSpPr>
            <a:spLocks noGrp="1"/>
          </p:cNvSpPr>
          <p:nvPr>
            <p:ph type="body" idx="1"/>
          </p:nvPr>
        </p:nvSpPr>
        <p:spPr/>
        <p:txBody>
          <a:bodyPr/>
          <a:lstStyle/>
          <a:p>
            <a:r>
              <a:rPr lang="en-US" sz="882" b="0" i="0" u="none" strike="noStrike" kern="1200">
                <a:solidFill>
                  <a:schemeClr val="tx1"/>
                </a:solidFill>
                <a:effectLst/>
                <a:latin typeface="Segoe UI" panose="020B0502040204020203" pitchFamily="34" charset="0"/>
                <a:ea typeface="+mn-ea"/>
                <a:cs typeface="+mn-cs"/>
              </a:rPr>
              <a:t>After you connected your data sources to Azure Sentinel, you get instant visualization and analysis of data so that you can know what's happening across all your connected data sources, it enables interactive dashboards customized to your needs. Azure Sentinel gives you workbooks that provide you with the full power of tools already available in Azure as well as tables and charts that are built in to provide you with analytics for your logs and queries. You can either use built-in workbooks or create a new workbook easily, from scratch or based on an existing workbook. </a:t>
            </a:r>
            <a:endParaRPr lang="en-US"/>
          </a:p>
          <a:p>
            <a:endParaRPr lang="en-US"/>
          </a:p>
          <a:p>
            <a:pPr marL="171450" indent="-171450">
              <a:spcAft>
                <a:spcPts val="2400"/>
              </a:spcAft>
              <a:buFont typeface="Arial" panose="020B0604020202020204" pitchFamily="34" charset="0"/>
              <a:buChar char="•"/>
              <a:defRPr/>
            </a:pPr>
            <a:r>
              <a:rPr lang="en-US" sz="800"/>
              <a:t>Interactive dashboards</a:t>
            </a:r>
          </a:p>
          <a:p>
            <a:pPr marL="171450" indent="-171450">
              <a:spcAft>
                <a:spcPts val="2400"/>
              </a:spcAft>
              <a:buFont typeface="Arial" panose="020B0604020202020204" pitchFamily="34" charset="0"/>
              <a:buChar char="•"/>
              <a:defRPr/>
            </a:pPr>
            <a:r>
              <a:rPr lang="en-US" sz="800"/>
              <a:t>Combines </a:t>
            </a:r>
            <a:r>
              <a:rPr lang="en-US" sz="800" kern="1200">
                <a:solidFill>
                  <a:srgbClr val="0070C0"/>
                </a:solidFill>
                <a:latin typeface="Segoe UI" panose="020B0502040204020203" pitchFamily="34" charset="0"/>
                <a:ea typeface="+mn-ea"/>
                <a:cs typeface="+mn-cs"/>
              </a:rPr>
              <a:t>multiple kinds of visualizations </a:t>
            </a:r>
            <a:r>
              <a:rPr lang="en-US" sz="800"/>
              <a:t>– including graphs and maps</a:t>
            </a:r>
          </a:p>
          <a:p>
            <a:pPr marL="171450" indent="-171450">
              <a:spcAft>
                <a:spcPts val="2400"/>
              </a:spcAft>
              <a:buFont typeface="Arial" panose="020B0604020202020204" pitchFamily="34" charset="0"/>
              <a:buChar char="•"/>
              <a:defRPr/>
            </a:pPr>
            <a:r>
              <a:rPr lang="en-US" sz="800" kern="1200">
                <a:solidFill>
                  <a:srgbClr val="0070C0"/>
                </a:solidFill>
                <a:latin typeface="Segoe UI" panose="020B0502040204020203" pitchFamily="34" charset="0"/>
                <a:ea typeface="+mn-ea"/>
                <a:cs typeface="+mn-cs"/>
              </a:rPr>
              <a:t>Provides deep insights </a:t>
            </a:r>
            <a:r>
              <a:rPr lang="en-US" sz="800"/>
              <a:t>into a single data source or </a:t>
            </a:r>
            <a:r>
              <a:rPr lang="en-US" sz="800" kern="1200">
                <a:solidFill>
                  <a:srgbClr val="0070C0"/>
                </a:solidFill>
                <a:latin typeface="Segoe UI" panose="020B0502040204020203" pitchFamily="34" charset="0"/>
                <a:ea typeface="+mn-ea"/>
                <a:cs typeface="+mn-cs"/>
              </a:rPr>
              <a:t>combining multiple sources</a:t>
            </a:r>
          </a:p>
          <a:p>
            <a:pPr marL="171450" lvl="0" indent="-171450">
              <a:spcAft>
                <a:spcPts val="2400"/>
              </a:spcAft>
              <a:buFont typeface="Arial" panose="020B0604020202020204" pitchFamily="34" charset="0"/>
              <a:buChar char="•"/>
              <a:defRPr/>
            </a:pPr>
            <a:r>
              <a:rPr lang="en-US" sz="800" kern="1200">
                <a:solidFill>
                  <a:srgbClr val="0070C0"/>
                </a:solidFill>
                <a:latin typeface="Segoe UI" panose="020B0502040204020203" pitchFamily="34" charset="0"/>
                <a:ea typeface="+mn-ea"/>
                <a:cs typeface="+mn-cs"/>
              </a:rPr>
              <a:t>Powered by KQL queries</a:t>
            </a:r>
            <a:r>
              <a:rPr lang="en-US" sz="800"/>
              <a:t>, making workbooks easy to build and customize </a:t>
            </a:r>
          </a:p>
          <a:p>
            <a:endParaRPr lang="en-US"/>
          </a:p>
        </p:txBody>
      </p:sp>
    </p:spTree>
    <p:extLst>
      <p:ext uri="{BB962C8B-B14F-4D97-AF65-F5344CB8AC3E}">
        <p14:creationId xmlns:p14="http://schemas.microsoft.com/office/powerpoint/2010/main" val="255303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308A-880E-4ADD-99AD-24AED128B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96F28-C2D8-42E3-A2AF-4E9A9CC54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17B12C-C3AD-4326-94B2-22D0EB92F03D}"/>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A1DF30AC-5C3B-4D3B-9D2A-695014479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8CE7E-882F-40C6-8614-AF1B4FFC2F67}"/>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297924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EF2D-7A71-49F1-B1D6-8661C2134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93FD8-DB0C-4591-837F-FE44CD941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DEC79-7D54-43DD-8BC3-0CA115778BBF}"/>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E766A13C-A6C5-4C78-828C-C3BFE601C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125F0-CE48-489B-AC89-968D559CE81B}"/>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35916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E0C46-28C1-4468-8910-D7AF7450A2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EE196-9D10-473C-8763-306A4B0C79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1A93B-C42F-4670-BDA7-5967FB6532AE}"/>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DCBAC3C6-50EE-455A-8B5E-48043ACA0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19AFE-B149-4374-A177-4F30D72C69E1}"/>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00946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0085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The Tour graphic">
            <a:extLst>
              <a:ext uri="{FF2B5EF4-FFF2-40B4-BE49-F238E27FC236}">
                <a16:creationId xmlns:a16="http://schemas.microsoft.com/office/drawing/2014/main" id="{7CB8EBFF-20C5-402C-987B-C51DBE9A9D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65371" y="0"/>
            <a:ext cx="6226629" cy="6858001"/>
          </a:xfrm>
          <a:prstGeom prst="rect">
            <a:avLst/>
          </a:prstGeom>
        </p:spPr>
      </p:pic>
    </p:spTree>
    <p:extLst>
      <p:ext uri="{BB962C8B-B14F-4D97-AF65-F5344CB8AC3E}">
        <p14:creationId xmlns:p14="http://schemas.microsoft.com/office/powerpoint/2010/main" val="278165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5" name="Picture 4" descr="Microsoft Ignite The Tour graphic">
            <a:extLst>
              <a:ext uri="{FF2B5EF4-FFF2-40B4-BE49-F238E27FC236}">
                <a16:creationId xmlns:a16="http://schemas.microsoft.com/office/drawing/2014/main" id="{CFBD1E6B-D26A-48D5-BD12-9761C147E6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grpSp>
        <p:nvGrpSpPr>
          <p:cNvPr id="9" name="Group 4" descr="Microsoft Ignite The Tour logo">
            <a:extLst>
              <a:ext uri="{FF2B5EF4-FFF2-40B4-BE49-F238E27FC236}">
                <a16:creationId xmlns:a16="http://schemas.microsoft.com/office/drawing/2014/main" id="{147F2C60-DDCE-4C1B-AEA3-F213C4F1E781}"/>
              </a:ext>
            </a:extLst>
          </p:cNvPr>
          <p:cNvGrpSpPr>
            <a:grpSpLocks noChangeAspect="1"/>
          </p:cNvGrpSpPr>
          <p:nvPr userDrawn="1"/>
        </p:nvGrpSpPr>
        <p:grpSpPr bwMode="black">
          <a:xfrm>
            <a:off x="537712" y="2913735"/>
            <a:ext cx="4655288" cy="1284967"/>
            <a:chOff x="342" y="1465"/>
            <a:chExt cx="2565" cy="708"/>
          </a:xfrm>
        </p:grpSpPr>
        <p:sp>
          <p:nvSpPr>
            <p:cNvPr id="10" name="Freeform 5">
              <a:extLst>
                <a:ext uri="{FF2B5EF4-FFF2-40B4-BE49-F238E27FC236}">
                  <a16:creationId xmlns:a16="http://schemas.microsoft.com/office/drawing/2014/main" id="{5C8A7BA6-FE12-4B47-8B9C-2C33A4629346}"/>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C93A63F9-CDCB-491F-879D-800E02564217}"/>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2601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4532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634884E1-B5A4-420C-A2DE-6323A92F07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313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Microsoft Ignite The Tour graphic">
            <a:extLst>
              <a:ext uri="{FF2B5EF4-FFF2-40B4-BE49-F238E27FC236}">
                <a16:creationId xmlns:a16="http://schemas.microsoft.com/office/drawing/2014/main" id="{0DD4EC91-2113-42B5-BCCE-4B5CFDA84C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4626" y="-1"/>
            <a:ext cx="6897374" cy="6858001"/>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76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8" name="Picture 7" descr="Two people at a Microsoft event">
            <a:extLst>
              <a:ext uri="{FF2B5EF4-FFF2-40B4-BE49-F238E27FC236}">
                <a16:creationId xmlns:a16="http://schemas.microsoft.com/office/drawing/2014/main" id="{167E3A30-9E9A-405B-9E9F-54CF137646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7570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93327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B2CD-A40D-458C-8C1D-0A0D9995A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0ACAF-15DD-4275-B1F0-00E394C85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D6DE8-D369-43DE-B0F4-2BF5B5D40F0A}"/>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12958F94-B436-4675-8F14-826F7CFDD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E7BE8-05AE-4501-9DF5-6B2A42313AC3}"/>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2212286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20580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1548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5539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30105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708910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45392170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7349778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112308872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4003413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171805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7A67-8C5B-45D0-9D3C-183083D7D0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E17276-5CCB-4C2F-8808-7EC5132ED8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E2DCDB-D648-431F-AB7B-590B2A1FBF66}"/>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CFEF6ED5-6AB7-4BB7-BE43-429CF5A5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64440-13E4-4DFD-A359-87CD483F7602}"/>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2563901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387949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9963691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0389234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756102333"/>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60013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5146966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5274271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338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49EFE72D-84A8-4C08-AF2F-E5E1B5A3FB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5970" y="0"/>
            <a:ext cx="9046030" cy="68580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157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The Tour graphic">
            <a:extLst>
              <a:ext uri="{FF2B5EF4-FFF2-40B4-BE49-F238E27FC236}">
                <a16:creationId xmlns:a16="http://schemas.microsoft.com/office/drawing/2014/main" id="{7CB8EBFF-20C5-402C-987B-C51DBE9A9D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65371" y="0"/>
            <a:ext cx="6226629" cy="6858001"/>
          </a:xfrm>
          <a:prstGeom prst="rect">
            <a:avLst/>
          </a:prstGeom>
        </p:spPr>
      </p:pic>
    </p:spTree>
    <p:extLst>
      <p:ext uri="{BB962C8B-B14F-4D97-AF65-F5344CB8AC3E}">
        <p14:creationId xmlns:p14="http://schemas.microsoft.com/office/powerpoint/2010/main" val="27665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2A0A-AFB6-4FD8-B86B-D8D62E773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21DDD-C733-45EA-890E-AC4697CA9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4A4D2-D1E3-4F8F-B74F-352A6BAA0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01769-CAA0-48F0-AAB8-8A19B92EB49D}"/>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6" name="Footer Placeholder 5">
            <a:extLst>
              <a:ext uri="{FF2B5EF4-FFF2-40B4-BE49-F238E27FC236}">
                <a16:creationId xmlns:a16="http://schemas.microsoft.com/office/drawing/2014/main" id="{9158F6AD-E18B-44F8-804D-518C1765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0E9DC-868C-42BC-9103-970310CD57E6}"/>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2921888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498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8244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68550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16385680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28172056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7EF5-7EB9-40A9-9E92-1DDCABC1C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4E00E5-C4AE-454A-8E5A-00EADA376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D1577-A322-41A3-BB69-E3165E4DA05A}"/>
              </a:ext>
            </a:extLst>
          </p:cNvPr>
          <p:cNvSpPr>
            <a:spLocks noGrp="1"/>
          </p:cNvSpPr>
          <p:nvPr>
            <p:ph type="dt" sz="half" idx="10"/>
          </p:nvPr>
        </p:nvSpPr>
        <p:spPr/>
        <p:txBody>
          <a:bodyPr/>
          <a:lstStyle/>
          <a:p>
            <a:fld id="{8E18073A-F511-46A2-A2F5-3206505032B3}" type="datetimeFigureOut">
              <a:rPr lang="en-US" smtClean="0"/>
              <a:t>10/20/2020</a:t>
            </a:fld>
            <a:endParaRPr lang="en-US"/>
          </a:p>
        </p:txBody>
      </p:sp>
      <p:sp>
        <p:nvSpPr>
          <p:cNvPr id="5" name="Footer Placeholder 4">
            <a:extLst>
              <a:ext uri="{FF2B5EF4-FFF2-40B4-BE49-F238E27FC236}">
                <a16:creationId xmlns:a16="http://schemas.microsoft.com/office/drawing/2014/main" id="{C7D276F9-B66E-4418-8739-1102CF8BE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9F3E9-C17E-4966-990B-BA7097AB24EA}"/>
              </a:ext>
            </a:extLst>
          </p:cNvPr>
          <p:cNvSpPr>
            <a:spLocks noGrp="1"/>
          </p:cNvSpPr>
          <p:nvPr>
            <p:ph type="sldNum" sz="quarter" idx="12"/>
          </p:nvPr>
        </p:nvSpPr>
        <p:spPr/>
        <p:txBody>
          <a:bodyPr/>
          <a:lstStyle/>
          <a:p>
            <a:fld id="{AECAF68F-6E63-45E8-BD95-52A9188E2E58}" type="slidenum">
              <a:rPr lang="en-US" smtClean="0"/>
              <a:t>‹#›</a:t>
            </a:fld>
            <a:endParaRPr lang="en-US"/>
          </a:p>
        </p:txBody>
      </p:sp>
    </p:spTree>
    <p:extLst>
      <p:ext uri="{BB962C8B-B14F-4D97-AF65-F5344CB8AC3E}">
        <p14:creationId xmlns:p14="http://schemas.microsoft.com/office/powerpoint/2010/main" val="262850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6DDC-B4CA-4E17-927B-EF751FFE0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94823-10B1-4B71-8BDB-05D08FF67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C3F8D-B1AB-4F81-B62E-0F4D6B0DA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406DDD-ACDD-4A52-9832-A489965CB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FFFB0-BB61-4F3C-A9EA-E8BAD7355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C92FC-5324-42E8-BAE6-738EB8F96E47}"/>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8" name="Footer Placeholder 7">
            <a:extLst>
              <a:ext uri="{FF2B5EF4-FFF2-40B4-BE49-F238E27FC236}">
                <a16:creationId xmlns:a16="http://schemas.microsoft.com/office/drawing/2014/main" id="{A8568A82-1041-49CD-8755-E467D774E0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2CA58-2DEF-4925-A153-C3B1F909BF89}"/>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99214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BA3F-049C-4058-B1DA-F7EE2E7E1B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0B62A4-ECC2-46E0-867E-9CAEA8D9BF43}"/>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4" name="Footer Placeholder 3">
            <a:extLst>
              <a:ext uri="{FF2B5EF4-FFF2-40B4-BE49-F238E27FC236}">
                <a16:creationId xmlns:a16="http://schemas.microsoft.com/office/drawing/2014/main" id="{2EF346AD-F7F5-4E9D-AAC6-29E91C494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D713A-2EAA-441E-8CDB-634EA2B81C3E}"/>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74911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A731D-7ECC-4E41-A777-F906E42D531E}"/>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3" name="Footer Placeholder 2">
            <a:extLst>
              <a:ext uri="{FF2B5EF4-FFF2-40B4-BE49-F238E27FC236}">
                <a16:creationId xmlns:a16="http://schemas.microsoft.com/office/drawing/2014/main" id="{D056BAC3-0AD0-4E27-960C-A576BDB89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308B38-6F09-425F-8815-F9AFEFD785F9}"/>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22145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9691-EF4F-4CC9-BE59-776348D5A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F1CA9E-BF23-471D-AD44-FE910DFCC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9601D-B31D-4206-BBDD-DF5EA695F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6A63E-D229-4769-A6CF-742FF6DCE09C}"/>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6" name="Footer Placeholder 5">
            <a:extLst>
              <a:ext uri="{FF2B5EF4-FFF2-40B4-BE49-F238E27FC236}">
                <a16:creationId xmlns:a16="http://schemas.microsoft.com/office/drawing/2014/main" id="{CA33D070-7635-4FD9-A9A8-9DC962E8E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ED9D2-B58F-4A14-8BB5-D3BB5856EFEA}"/>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140471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4F5F-0A70-454B-B1CA-B1BD07F30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881EF-4033-4A24-8DEE-B1A43CC8E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E151E6-4648-432A-A0C6-15DB16050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D8861-5A43-4FD8-9C68-75C3BF9F69CF}"/>
              </a:ext>
            </a:extLst>
          </p:cNvPr>
          <p:cNvSpPr>
            <a:spLocks noGrp="1"/>
          </p:cNvSpPr>
          <p:nvPr>
            <p:ph type="dt" sz="half" idx="10"/>
          </p:nvPr>
        </p:nvSpPr>
        <p:spPr/>
        <p:txBody>
          <a:bodyPr/>
          <a:lstStyle/>
          <a:p>
            <a:fld id="{26D586C9-1520-4ED7-BFB4-37A281DD722B}" type="datetimeFigureOut">
              <a:rPr lang="en-US" smtClean="0"/>
              <a:t>10/20/2020</a:t>
            </a:fld>
            <a:endParaRPr lang="en-US"/>
          </a:p>
        </p:txBody>
      </p:sp>
      <p:sp>
        <p:nvSpPr>
          <p:cNvPr id="6" name="Footer Placeholder 5">
            <a:extLst>
              <a:ext uri="{FF2B5EF4-FFF2-40B4-BE49-F238E27FC236}">
                <a16:creationId xmlns:a16="http://schemas.microsoft.com/office/drawing/2014/main" id="{B5C402D3-B32C-4E59-9B85-8BFEDEE86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B0E69-760E-4A14-B1F7-8BC13B493474}"/>
              </a:ext>
            </a:extLst>
          </p:cNvPr>
          <p:cNvSpPr>
            <a:spLocks noGrp="1"/>
          </p:cNvSpPr>
          <p:nvPr>
            <p:ph type="sldNum" sz="quarter" idx="12"/>
          </p:nvPr>
        </p:nvSpPr>
        <p:spPr/>
        <p:txBody>
          <a:bodyPr/>
          <a:lstStyle/>
          <a:p>
            <a:fld id="{B54280D1-C85B-4046-B05E-D38DC4ADB684}" type="slidenum">
              <a:rPr lang="en-US" smtClean="0"/>
              <a:t>‹#›</a:t>
            </a:fld>
            <a:endParaRPr lang="en-US"/>
          </a:p>
        </p:txBody>
      </p:sp>
    </p:spTree>
    <p:extLst>
      <p:ext uri="{BB962C8B-B14F-4D97-AF65-F5344CB8AC3E}">
        <p14:creationId xmlns:p14="http://schemas.microsoft.com/office/powerpoint/2010/main" val="39541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image" Target="../media/image3.emf"/><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23D10-91FD-4CD3-83FF-233049700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621C4-4778-4FD9-8567-08463036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C8BFF-BC4B-4F57-A6BE-99A840D68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86C9-1520-4ED7-BFB4-37A281DD722B}" type="datetimeFigureOut">
              <a:rPr lang="en-US" smtClean="0"/>
              <a:t>10/20/2020</a:t>
            </a:fld>
            <a:endParaRPr lang="en-US"/>
          </a:p>
        </p:txBody>
      </p:sp>
      <p:sp>
        <p:nvSpPr>
          <p:cNvPr id="5" name="Footer Placeholder 4">
            <a:extLst>
              <a:ext uri="{FF2B5EF4-FFF2-40B4-BE49-F238E27FC236}">
                <a16:creationId xmlns:a16="http://schemas.microsoft.com/office/drawing/2014/main" id="{C7B9E225-2361-4F33-AB51-2467EFA88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6AB20-855C-4179-B7C2-96BBFAE66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280D1-C85B-4046-B05E-D38DC4ADB684}" type="slidenum">
              <a:rPr lang="en-US" smtClean="0"/>
              <a:t>‹#›</a:t>
            </a:fld>
            <a:endParaRPr lang="en-US"/>
          </a:p>
        </p:txBody>
      </p:sp>
    </p:spTree>
    <p:extLst>
      <p:ext uri="{BB962C8B-B14F-4D97-AF65-F5344CB8AC3E}">
        <p14:creationId xmlns:p14="http://schemas.microsoft.com/office/powerpoint/2010/main" val="29417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938653257"/>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 id="2147484953" r:id="rId12"/>
    <p:sldLayoutId id="2147484954" r:id="rId13"/>
    <p:sldLayoutId id="2147484955" r:id="rId14"/>
    <p:sldLayoutId id="2147484956" r:id="rId15"/>
    <p:sldLayoutId id="2147484957" r:id="rId16"/>
    <p:sldLayoutId id="2147484958" r:id="rId17"/>
    <p:sldLayoutId id="2147484959" r:id="rId18"/>
    <p:sldLayoutId id="2147484960" r:id="rId19"/>
    <p:sldLayoutId id="2147484961" r:id="rId20"/>
    <p:sldLayoutId id="2147484962" r:id="rId21"/>
    <p:sldLayoutId id="2147484963" r:id="rId22"/>
    <p:sldLayoutId id="2147484964" r:id="rId23"/>
    <p:sldLayoutId id="2147484965" r:id="rId24"/>
    <p:sldLayoutId id="2147484966" r:id="rId25"/>
    <p:sldLayoutId id="2147484967" r:id="rId26"/>
    <p:sldLayoutId id="2147484968" r:id="rId27"/>
    <p:sldLayoutId id="2147484969" r:id="rId28"/>
    <p:sldLayoutId id="2147484970" r:id="rId29"/>
    <p:sldLayoutId id="2147484971" r:id="rId30"/>
    <p:sldLayoutId id="2147484972" r:id="rId31"/>
    <p:sldLayoutId id="214748497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16.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a:t>Modernize your SIEM in the cloud with </a:t>
            </a:r>
            <a:br>
              <a:rPr lang="en-US"/>
            </a:br>
            <a:r>
              <a:rPr lang="en-US"/>
              <a:t>Azure Sentinel</a:t>
            </a:r>
          </a:p>
        </p:txBody>
      </p:sp>
      <p:sp>
        <p:nvSpPr>
          <p:cNvPr id="6" name="Text Placeholder 2">
            <a:extLst>
              <a:ext uri="{FF2B5EF4-FFF2-40B4-BE49-F238E27FC236}">
                <a16:creationId xmlns:a16="http://schemas.microsoft.com/office/drawing/2014/main" id="{704396E4-5112-4BB4-8392-732A42059D47}"/>
              </a:ext>
            </a:extLst>
          </p:cNvPr>
          <p:cNvSpPr>
            <a:spLocks noGrp="1"/>
          </p:cNvSpPr>
          <p:nvPr>
            <p:ph type="body" sz="quarter" idx="12"/>
          </p:nvPr>
        </p:nvSpPr>
        <p:spPr>
          <a:xfrm>
            <a:off x="584200" y="3962400"/>
            <a:ext cx="9144000" cy="307975"/>
          </a:xfrm>
        </p:spPr>
        <p:txBody>
          <a:bodyPr/>
          <a:lstStyle/>
          <a:p>
            <a:r>
              <a:rPr lang="en-US" sz="2400"/>
              <a:t>Cristhofer Romeo Muñoz</a:t>
            </a:r>
          </a:p>
          <a:p>
            <a:r>
              <a:rPr lang="en-US" sz="2400"/>
              <a:t>Program Manager II, C+AI Division</a:t>
            </a:r>
          </a:p>
        </p:txBody>
      </p:sp>
    </p:spTree>
    <p:extLst>
      <p:ext uri="{BB962C8B-B14F-4D97-AF65-F5344CB8AC3E}">
        <p14:creationId xmlns:p14="http://schemas.microsoft.com/office/powerpoint/2010/main" val="20221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798CF4-A587-40C5-BDCD-F8360AB8002A}"/>
              </a:ext>
            </a:extLst>
          </p:cNvPr>
          <p:cNvSpPr>
            <a:spLocks noGrp="1"/>
          </p:cNvSpPr>
          <p:nvPr>
            <p:ph type="title"/>
          </p:nvPr>
        </p:nvSpPr>
        <p:spPr>
          <a:xfrm>
            <a:off x="1527175" y="457200"/>
            <a:ext cx="10079607" cy="492443"/>
          </a:xfrm>
        </p:spPr>
        <p:txBody>
          <a:bodyPr>
            <a:normAutofit fontScale="90000"/>
          </a:bodyPr>
          <a:lstStyle/>
          <a:p>
            <a:r>
              <a:rPr lang="en-US" sz="3200"/>
              <a:t>Collect security data at cloud scale from any source</a:t>
            </a:r>
          </a:p>
        </p:txBody>
      </p:sp>
      <p:grpSp>
        <p:nvGrpSpPr>
          <p:cNvPr id="9" name="Group 8">
            <a:extLst>
              <a:ext uri="{FF2B5EF4-FFF2-40B4-BE49-F238E27FC236}">
                <a16:creationId xmlns:a16="http://schemas.microsoft.com/office/drawing/2014/main" id="{3591BF09-907F-41C4-B970-298C4E9F4FDC}"/>
              </a:ext>
            </a:extLst>
          </p:cNvPr>
          <p:cNvGrpSpPr/>
          <p:nvPr/>
        </p:nvGrpSpPr>
        <p:grpSpPr>
          <a:xfrm>
            <a:off x="585217" y="0"/>
            <a:ext cx="745914" cy="1143000"/>
            <a:chOff x="585217" y="0"/>
            <a:chExt cx="745914" cy="1143000"/>
          </a:xfrm>
        </p:grpSpPr>
        <p:grpSp>
          <p:nvGrpSpPr>
            <p:cNvPr id="7" name="Group 6">
              <a:extLst>
                <a:ext uri="{FF2B5EF4-FFF2-40B4-BE49-F238E27FC236}">
                  <a16:creationId xmlns:a16="http://schemas.microsoft.com/office/drawing/2014/main" id="{5E29C253-C54F-4D65-A4B3-F56FE4C5B0CF}"/>
                </a:ext>
              </a:extLst>
            </p:cNvPr>
            <p:cNvGrpSpPr/>
            <p:nvPr/>
          </p:nvGrpSpPr>
          <p:grpSpPr>
            <a:xfrm>
              <a:off x="585217" y="0"/>
              <a:ext cx="745914" cy="1143000"/>
              <a:chOff x="490749" y="2984912"/>
              <a:chExt cx="1872140" cy="2557382"/>
            </a:xfrm>
          </p:grpSpPr>
          <p:sp>
            <p:nvSpPr>
              <p:cNvPr id="12" name="04R">
                <a:extLst>
                  <a:ext uri="{FF2B5EF4-FFF2-40B4-BE49-F238E27FC236}">
                    <a16:creationId xmlns:a16="http://schemas.microsoft.com/office/drawing/2014/main" id="{DD687BAB-B840-424D-BAA3-D05B644BFC74}"/>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3" name="04R">
                <a:extLst>
                  <a:ext uri="{FF2B5EF4-FFF2-40B4-BE49-F238E27FC236}">
                    <a16:creationId xmlns:a16="http://schemas.microsoft.com/office/drawing/2014/main" id="{1E66A23D-2F6A-4C78-82EE-CECC9E42CB11}"/>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8" name="Rectangle 17">
              <a:extLst>
                <a:ext uri="{FF2B5EF4-FFF2-40B4-BE49-F238E27FC236}">
                  <a16:creationId xmlns:a16="http://schemas.microsoft.com/office/drawing/2014/main" id="{7DA4C518-B677-4311-8C37-AF21517EF085}"/>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1</a:t>
              </a:r>
            </a:p>
          </p:txBody>
        </p:sp>
      </p:grpSp>
      <p:sp>
        <p:nvSpPr>
          <p:cNvPr id="17" name="Arrow: Pentagon 16">
            <a:extLst>
              <a:ext uri="{FF2B5EF4-FFF2-40B4-BE49-F238E27FC236}">
                <a16:creationId xmlns:a16="http://schemas.microsoft.com/office/drawing/2014/main" id="{2AB3932D-2336-454D-AE59-2D5907261AC2}"/>
              </a:ext>
            </a:extLst>
          </p:cNvPr>
          <p:cNvSpPr/>
          <p:nvPr/>
        </p:nvSpPr>
        <p:spPr bwMode="auto">
          <a:xfrm>
            <a:off x="4310119" y="3519034"/>
            <a:ext cx="2471297" cy="975199"/>
          </a:xfrm>
          <a:prstGeom prst="homePlate">
            <a:avLst/>
          </a:prstGeom>
          <a:noFill/>
          <a:ln w="381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E286CF7E-E151-484E-9A32-1B255C4D8383}"/>
              </a:ext>
            </a:extLst>
          </p:cNvPr>
          <p:cNvSpPr/>
          <p:nvPr/>
        </p:nvSpPr>
        <p:spPr bwMode="auto">
          <a:xfrm>
            <a:off x="585217" y="2158168"/>
            <a:ext cx="4213441" cy="3061234"/>
          </a:xfrm>
          <a:prstGeom prst="roundRect">
            <a:avLst>
              <a:gd name="adj" fmla="val 0"/>
            </a:avLst>
          </a:prstGeom>
          <a:solidFill>
            <a:schemeClr val="bg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 name="Group 7">
            <a:extLst>
              <a:ext uri="{FF2B5EF4-FFF2-40B4-BE49-F238E27FC236}">
                <a16:creationId xmlns:a16="http://schemas.microsoft.com/office/drawing/2014/main" id="{A2D41259-1D24-411C-AFAE-EC86F90186DE}"/>
              </a:ext>
            </a:extLst>
          </p:cNvPr>
          <p:cNvGrpSpPr/>
          <p:nvPr/>
        </p:nvGrpSpPr>
        <p:grpSpPr>
          <a:xfrm>
            <a:off x="913947" y="2881799"/>
            <a:ext cx="1808332" cy="1692733"/>
            <a:chOff x="913947" y="2881799"/>
            <a:chExt cx="1808332" cy="1692733"/>
          </a:xfrm>
        </p:grpSpPr>
        <p:sp>
          <p:nvSpPr>
            <p:cNvPr id="26" name="Freeform 95">
              <a:extLst>
                <a:ext uri="{FF2B5EF4-FFF2-40B4-BE49-F238E27FC236}">
                  <a16:creationId xmlns:a16="http://schemas.microsoft.com/office/drawing/2014/main" id="{E0524813-3D89-4482-8A70-A9DF6DDC4753}"/>
                </a:ext>
              </a:extLst>
            </p:cNvPr>
            <p:cNvSpPr>
              <a:spLocks/>
            </p:cNvSpPr>
            <p:nvPr/>
          </p:nvSpPr>
          <p:spPr bwMode="auto">
            <a:xfrm flipH="1">
              <a:off x="1361668" y="2881799"/>
              <a:ext cx="882768" cy="54426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noFill/>
            <a:ln w="19050">
              <a:solidFill>
                <a:schemeClr val="accent1"/>
              </a:solidFill>
              <a:round/>
              <a:headEnd/>
              <a:tailEnd/>
            </a:ln>
          </p:spPr>
          <p:txBody>
            <a:bodyPr vert="horz" wrap="square" lIns="91388" tIns="45694" rIns="91388" bIns="45694"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nvGrpSpPr>
            <p:cNvPr id="29" name="Group 28">
              <a:extLst>
                <a:ext uri="{FF2B5EF4-FFF2-40B4-BE49-F238E27FC236}">
                  <a16:creationId xmlns:a16="http://schemas.microsoft.com/office/drawing/2014/main" id="{B013ED52-A24B-485A-9E45-C46A7D48A9C0}"/>
                </a:ext>
              </a:extLst>
            </p:cNvPr>
            <p:cNvGrpSpPr/>
            <p:nvPr/>
          </p:nvGrpSpPr>
          <p:grpSpPr>
            <a:xfrm>
              <a:off x="913947" y="3849871"/>
              <a:ext cx="1808332" cy="724661"/>
              <a:chOff x="4880528" y="5716822"/>
              <a:chExt cx="715908" cy="307700"/>
            </a:xfrm>
            <a:solidFill>
              <a:srgbClr val="077BD6"/>
            </a:solidFill>
          </p:grpSpPr>
          <p:sp>
            <p:nvSpPr>
              <p:cNvPr id="46" name="building_4" title="Icon of a tall rectangular building in front of two shorter buildings">
                <a:extLst>
                  <a:ext uri="{FF2B5EF4-FFF2-40B4-BE49-F238E27FC236}">
                    <a16:creationId xmlns:a16="http://schemas.microsoft.com/office/drawing/2014/main" id="{DE593400-321A-4CAA-AB5F-662B340547BD}"/>
                  </a:ext>
                </a:extLst>
              </p:cNvPr>
              <p:cNvSpPr>
                <a:spLocks noChangeAspect="1" noEditPoints="1"/>
              </p:cNvSpPr>
              <p:nvPr/>
            </p:nvSpPr>
            <p:spPr bwMode="auto">
              <a:xfrm>
                <a:off x="4880528" y="5716822"/>
                <a:ext cx="302929" cy="307700"/>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7" name="building_1" title="Icon of two tall rectangular buildings of different heights">
                <a:extLst>
                  <a:ext uri="{FF2B5EF4-FFF2-40B4-BE49-F238E27FC236}">
                    <a16:creationId xmlns:a16="http://schemas.microsoft.com/office/drawing/2014/main" id="{ACFFC13B-EF5E-417B-A730-6C24A7E4D7D8}"/>
                  </a:ext>
                </a:extLst>
              </p:cNvPr>
              <p:cNvSpPr>
                <a:spLocks noChangeAspect="1" noEditPoints="1"/>
              </p:cNvSpPr>
              <p:nvPr/>
            </p:nvSpPr>
            <p:spPr bwMode="auto">
              <a:xfrm>
                <a:off x="5289986" y="5716822"/>
                <a:ext cx="306450" cy="307700"/>
              </a:xfrm>
              <a:custGeom>
                <a:avLst/>
                <a:gdLst>
                  <a:gd name="T0" fmla="*/ 140 w 245"/>
                  <a:gd name="T1" fmla="*/ 246 h 246"/>
                  <a:gd name="T2" fmla="*/ 245 w 245"/>
                  <a:gd name="T3" fmla="*/ 0 h 246"/>
                  <a:gd name="T4" fmla="*/ 105 w 245"/>
                  <a:gd name="T5" fmla="*/ 69 h 246"/>
                  <a:gd name="T6" fmla="*/ 0 w 245"/>
                  <a:gd name="T7" fmla="*/ 246 h 246"/>
                  <a:gd name="T8" fmla="*/ 105 w 245"/>
                  <a:gd name="T9" fmla="*/ 69 h 246"/>
                  <a:gd name="T10" fmla="*/ 58 w 245"/>
                  <a:gd name="T11" fmla="*/ 203 h 246"/>
                  <a:gd name="T12" fmla="*/ 45 w 245"/>
                  <a:gd name="T13" fmla="*/ 246 h 246"/>
                  <a:gd name="T14" fmla="*/ 198 w 245"/>
                  <a:gd name="T15" fmla="*/ 203 h 246"/>
                  <a:gd name="T16" fmla="*/ 185 w 245"/>
                  <a:gd name="T17" fmla="*/ 246 h 246"/>
                  <a:gd name="T18" fmla="*/ 179 w 245"/>
                  <a:gd name="T19" fmla="*/ 29 h 246"/>
                  <a:gd name="T20" fmla="*/ 172 w 245"/>
                  <a:gd name="T21" fmla="*/ 38 h 246"/>
                  <a:gd name="T22" fmla="*/ 179 w 245"/>
                  <a:gd name="T23" fmla="*/ 33 h 246"/>
                  <a:gd name="T24" fmla="*/ 214 w 245"/>
                  <a:gd name="T25" fmla="*/ 29 h 246"/>
                  <a:gd name="T26" fmla="*/ 206 w 245"/>
                  <a:gd name="T27" fmla="*/ 38 h 246"/>
                  <a:gd name="T28" fmla="*/ 214 w 245"/>
                  <a:gd name="T29" fmla="*/ 33 h 246"/>
                  <a:gd name="T30" fmla="*/ 179 w 245"/>
                  <a:gd name="T31" fmla="*/ 99 h 246"/>
                  <a:gd name="T32" fmla="*/ 172 w 245"/>
                  <a:gd name="T33" fmla="*/ 107 h 246"/>
                  <a:gd name="T34" fmla="*/ 179 w 245"/>
                  <a:gd name="T35" fmla="*/ 103 h 246"/>
                  <a:gd name="T36" fmla="*/ 214 w 245"/>
                  <a:gd name="T37" fmla="*/ 99 h 246"/>
                  <a:gd name="T38" fmla="*/ 206 w 245"/>
                  <a:gd name="T39" fmla="*/ 107 h 246"/>
                  <a:gd name="T40" fmla="*/ 214 w 245"/>
                  <a:gd name="T41" fmla="*/ 103 h 246"/>
                  <a:gd name="T42" fmla="*/ 179 w 245"/>
                  <a:gd name="T43" fmla="*/ 134 h 246"/>
                  <a:gd name="T44" fmla="*/ 172 w 245"/>
                  <a:gd name="T45" fmla="*/ 142 h 246"/>
                  <a:gd name="T46" fmla="*/ 179 w 245"/>
                  <a:gd name="T47" fmla="*/ 137 h 246"/>
                  <a:gd name="T48" fmla="*/ 214 w 245"/>
                  <a:gd name="T49" fmla="*/ 134 h 246"/>
                  <a:gd name="T50" fmla="*/ 206 w 245"/>
                  <a:gd name="T51" fmla="*/ 142 h 246"/>
                  <a:gd name="T52" fmla="*/ 214 w 245"/>
                  <a:gd name="T53" fmla="*/ 137 h 246"/>
                  <a:gd name="T54" fmla="*/ 179 w 245"/>
                  <a:gd name="T55" fmla="*/ 169 h 246"/>
                  <a:gd name="T56" fmla="*/ 172 w 245"/>
                  <a:gd name="T57" fmla="*/ 177 h 246"/>
                  <a:gd name="T58" fmla="*/ 179 w 245"/>
                  <a:gd name="T59" fmla="*/ 172 h 246"/>
                  <a:gd name="T60" fmla="*/ 214 w 245"/>
                  <a:gd name="T61" fmla="*/ 169 h 246"/>
                  <a:gd name="T62" fmla="*/ 206 w 245"/>
                  <a:gd name="T63" fmla="*/ 177 h 246"/>
                  <a:gd name="T64" fmla="*/ 214 w 245"/>
                  <a:gd name="T65" fmla="*/ 172 h 246"/>
                  <a:gd name="T66" fmla="*/ 179 w 245"/>
                  <a:gd name="T67" fmla="*/ 64 h 246"/>
                  <a:gd name="T68" fmla="*/ 172 w 245"/>
                  <a:gd name="T69" fmla="*/ 73 h 246"/>
                  <a:gd name="T70" fmla="*/ 179 w 245"/>
                  <a:gd name="T71" fmla="*/ 68 h 246"/>
                  <a:gd name="T72" fmla="*/ 214 w 245"/>
                  <a:gd name="T73" fmla="*/ 64 h 246"/>
                  <a:gd name="T74" fmla="*/ 206 w 245"/>
                  <a:gd name="T75" fmla="*/ 73 h 246"/>
                  <a:gd name="T76" fmla="*/ 214 w 245"/>
                  <a:gd name="T77" fmla="*/ 68 h 246"/>
                  <a:gd name="T78" fmla="*/ 39 w 245"/>
                  <a:gd name="T79" fmla="*/ 100 h 246"/>
                  <a:gd name="T80" fmla="*/ 31 w 245"/>
                  <a:gd name="T81" fmla="*/ 108 h 246"/>
                  <a:gd name="T82" fmla="*/ 39 w 245"/>
                  <a:gd name="T83" fmla="*/ 104 h 246"/>
                  <a:gd name="T84" fmla="*/ 74 w 245"/>
                  <a:gd name="T85" fmla="*/ 100 h 246"/>
                  <a:gd name="T86" fmla="*/ 66 w 245"/>
                  <a:gd name="T87" fmla="*/ 108 h 246"/>
                  <a:gd name="T88" fmla="*/ 74 w 245"/>
                  <a:gd name="T89" fmla="*/ 104 h 246"/>
                  <a:gd name="T90" fmla="*/ 39 w 245"/>
                  <a:gd name="T91" fmla="*/ 171 h 246"/>
                  <a:gd name="T92" fmla="*/ 31 w 245"/>
                  <a:gd name="T93" fmla="*/ 179 h 246"/>
                  <a:gd name="T94" fmla="*/ 39 w 245"/>
                  <a:gd name="T95" fmla="*/ 175 h 246"/>
                  <a:gd name="T96" fmla="*/ 74 w 245"/>
                  <a:gd name="T97" fmla="*/ 171 h 246"/>
                  <a:gd name="T98" fmla="*/ 66 w 245"/>
                  <a:gd name="T99" fmla="*/ 179 h 246"/>
                  <a:gd name="T100" fmla="*/ 74 w 245"/>
                  <a:gd name="T101" fmla="*/ 175 h 246"/>
                  <a:gd name="T102" fmla="*/ 39 w 245"/>
                  <a:gd name="T103" fmla="*/ 135 h 246"/>
                  <a:gd name="T104" fmla="*/ 31 w 245"/>
                  <a:gd name="T105" fmla="*/ 144 h 246"/>
                  <a:gd name="T106" fmla="*/ 39 w 245"/>
                  <a:gd name="T107" fmla="*/ 140 h 246"/>
                  <a:gd name="T108" fmla="*/ 74 w 245"/>
                  <a:gd name="T109" fmla="*/ 135 h 246"/>
                  <a:gd name="T110" fmla="*/ 66 w 245"/>
                  <a:gd name="T111" fmla="*/ 144 h 246"/>
                  <a:gd name="T112" fmla="*/ 74 w 245"/>
                  <a:gd name="T113" fmla="*/ 1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46">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w="1905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30" name="Group 29">
            <a:extLst>
              <a:ext uri="{FF2B5EF4-FFF2-40B4-BE49-F238E27FC236}">
                <a16:creationId xmlns:a16="http://schemas.microsoft.com/office/drawing/2014/main" id="{EFF48EEA-8D90-4946-B849-53492F81C505}"/>
              </a:ext>
            </a:extLst>
          </p:cNvPr>
          <p:cNvGrpSpPr/>
          <p:nvPr/>
        </p:nvGrpSpPr>
        <p:grpSpPr>
          <a:xfrm>
            <a:off x="3505952" y="2761747"/>
            <a:ext cx="895687" cy="1854076"/>
            <a:chOff x="2858458" y="4764372"/>
            <a:chExt cx="877981" cy="1817423"/>
          </a:xfrm>
        </p:grpSpPr>
        <p:sp>
          <p:nvSpPr>
            <p:cNvPr id="39" name="server" title="Icon of a server tower">
              <a:extLst>
                <a:ext uri="{FF2B5EF4-FFF2-40B4-BE49-F238E27FC236}">
                  <a16:creationId xmlns:a16="http://schemas.microsoft.com/office/drawing/2014/main" id="{E00C155C-58CA-4ED7-90AA-691CE2D69CEC}"/>
                </a:ext>
              </a:extLst>
            </p:cNvPr>
            <p:cNvSpPr>
              <a:spLocks noChangeAspect="1" noEditPoints="1"/>
            </p:cNvSpPr>
            <p:nvPr/>
          </p:nvSpPr>
          <p:spPr bwMode="auto">
            <a:xfrm>
              <a:off x="3502050" y="5485493"/>
              <a:ext cx="183584" cy="34869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0" name="people_3" title="Icon of a person surrounded by brackets">
              <a:extLst>
                <a:ext uri="{FF2B5EF4-FFF2-40B4-BE49-F238E27FC236}">
                  <a16:creationId xmlns:a16="http://schemas.microsoft.com/office/drawing/2014/main" id="{3D9243DA-D419-4254-8A57-28661E56E728}"/>
                </a:ext>
              </a:extLst>
            </p:cNvPr>
            <p:cNvSpPr>
              <a:spLocks noChangeAspect="1" noEditPoints="1"/>
            </p:cNvSpPr>
            <p:nvPr/>
          </p:nvSpPr>
          <p:spPr bwMode="auto">
            <a:xfrm>
              <a:off x="2895238" y="6296601"/>
              <a:ext cx="282934" cy="285194"/>
            </a:xfrm>
            <a:custGeom>
              <a:avLst/>
              <a:gdLst>
                <a:gd name="T0" fmla="*/ 346 w 346"/>
                <a:gd name="T1" fmla="*/ 265 h 348"/>
                <a:gd name="T2" fmla="*/ 346 w 346"/>
                <a:gd name="T3" fmla="*/ 348 h 348"/>
                <a:gd name="T4" fmla="*/ 263 w 346"/>
                <a:gd name="T5" fmla="*/ 348 h 348"/>
                <a:gd name="T6" fmla="*/ 346 w 346"/>
                <a:gd name="T7" fmla="*/ 83 h 348"/>
                <a:gd name="T8" fmla="*/ 346 w 346"/>
                <a:gd name="T9" fmla="*/ 0 h 348"/>
                <a:gd name="T10" fmla="*/ 263 w 346"/>
                <a:gd name="T11" fmla="*/ 0 h 348"/>
                <a:gd name="T12" fmla="*/ 83 w 346"/>
                <a:gd name="T13" fmla="*/ 0 h 348"/>
                <a:gd name="T14" fmla="*/ 0 w 346"/>
                <a:gd name="T15" fmla="*/ 0 h 348"/>
                <a:gd name="T16" fmla="*/ 0 w 346"/>
                <a:gd name="T17" fmla="*/ 83 h 348"/>
                <a:gd name="T18" fmla="*/ 0 w 346"/>
                <a:gd name="T19" fmla="*/ 265 h 348"/>
                <a:gd name="T20" fmla="*/ 0 w 346"/>
                <a:gd name="T21" fmla="*/ 348 h 348"/>
                <a:gd name="T22" fmla="*/ 83 w 346"/>
                <a:gd name="T23" fmla="*/ 348 h 348"/>
                <a:gd name="T24" fmla="*/ 173 w 346"/>
                <a:gd name="T25" fmla="*/ 184 h 348"/>
                <a:gd name="T26" fmla="*/ 229 w 346"/>
                <a:gd name="T27" fmla="*/ 129 h 348"/>
                <a:gd name="T28" fmla="*/ 173 w 346"/>
                <a:gd name="T29" fmla="*/ 73 h 348"/>
                <a:gd name="T30" fmla="*/ 117 w 346"/>
                <a:gd name="T31" fmla="*/ 129 h 348"/>
                <a:gd name="T32" fmla="*/ 173 w 346"/>
                <a:gd name="T33" fmla="*/ 184 h 348"/>
                <a:gd name="T34" fmla="*/ 262 w 346"/>
                <a:gd name="T35" fmla="*/ 275 h 348"/>
                <a:gd name="T36" fmla="*/ 172 w 346"/>
                <a:gd name="T37" fmla="*/ 184 h 348"/>
                <a:gd name="T38" fmla="*/ 82 w 346"/>
                <a:gd name="T39" fmla="*/ 27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348">
                  <a:moveTo>
                    <a:pt x="346" y="265"/>
                  </a:moveTo>
                  <a:cubicBezTo>
                    <a:pt x="346" y="348"/>
                    <a:pt x="346" y="348"/>
                    <a:pt x="346" y="348"/>
                  </a:cubicBezTo>
                  <a:cubicBezTo>
                    <a:pt x="263" y="348"/>
                    <a:pt x="263" y="348"/>
                    <a:pt x="263" y="348"/>
                  </a:cubicBezTo>
                  <a:moveTo>
                    <a:pt x="346" y="83"/>
                  </a:moveTo>
                  <a:cubicBezTo>
                    <a:pt x="346" y="0"/>
                    <a:pt x="346" y="0"/>
                    <a:pt x="346" y="0"/>
                  </a:cubicBezTo>
                  <a:cubicBezTo>
                    <a:pt x="263" y="0"/>
                    <a:pt x="263" y="0"/>
                    <a:pt x="263" y="0"/>
                  </a:cubicBezTo>
                  <a:moveTo>
                    <a:pt x="83" y="0"/>
                  </a:moveTo>
                  <a:cubicBezTo>
                    <a:pt x="0" y="0"/>
                    <a:pt x="0" y="0"/>
                    <a:pt x="0" y="0"/>
                  </a:cubicBezTo>
                  <a:cubicBezTo>
                    <a:pt x="0" y="83"/>
                    <a:pt x="0" y="83"/>
                    <a:pt x="0" y="83"/>
                  </a:cubicBezTo>
                  <a:moveTo>
                    <a:pt x="0" y="265"/>
                  </a:moveTo>
                  <a:cubicBezTo>
                    <a:pt x="0" y="348"/>
                    <a:pt x="0" y="348"/>
                    <a:pt x="0" y="348"/>
                  </a:cubicBezTo>
                  <a:cubicBezTo>
                    <a:pt x="83" y="348"/>
                    <a:pt x="83" y="348"/>
                    <a:pt x="83" y="348"/>
                  </a:cubicBezTo>
                  <a:moveTo>
                    <a:pt x="173" y="184"/>
                  </a:moveTo>
                  <a:cubicBezTo>
                    <a:pt x="204" y="184"/>
                    <a:pt x="229" y="159"/>
                    <a:pt x="229" y="129"/>
                  </a:cubicBezTo>
                  <a:cubicBezTo>
                    <a:pt x="229" y="98"/>
                    <a:pt x="204" y="73"/>
                    <a:pt x="173" y="73"/>
                  </a:cubicBezTo>
                  <a:cubicBezTo>
                    <a:pt x="142" y="73"/>
                    <a:pt x="117" y="98"/>
                    <a:pt x="117" y="129"/>
                  </a:cubicBezTo>
                  <a:cubicBezTo>
                    <a:pt x="117" y="159"/>
                    <a:pt x="142" y="184"/>
                    <a:pt x="173" y="184"/>
                  </a:cubicBezTo>
                  <a:close/>
                  <a:moveTo>
                    <a:pt x="262" y="275"/>
                  </a:moveTo>
                  <a:cubicBezTo>
                    <a:pt x="262" y="225"/>
                    <a:pt x="222" y="184"/>
                    <a:pt x="172" y="184"/>
                  </a:cubicBezTo>
                  <a:cubicBezTo>
                    <a:pt x="122" y="184"/>
                    <a:pt x="82" y="225"/>
                    <a:pt x="82" y="275"/>
                  </a:cubicBezTo>
                </a:path>
              </a:pathLst>
            </a:custGeom>
            <a:noFill/>
            <a:ln w="15875"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1" name="monitor" title="Icon of a monitor">
              <a:extLst>
                <a:ext uri="{FF2B5EF4-FFF2-40B4-BE49-F238E27FC236}">
                  <a16:creationId xmlns:a16="http://schemas.microsoft.com/office/drawing/2014/main" id="{F5945617-02C2-470A-A6F2-17C393DBEEF7}"/>
                </a:ext>
              </a:extLst>
            </p:cNvPr>
            <p:cNvSpPr>
              <a:spLocks noChangeAspect="1" noEditPoints="1"/>
            </p:cNvSpPr>
            <p:nvPr/>
          </p:nvSpPr>
          <p:spPr bwMode="auto">
            <a:xfrm>
              <a:off x="2858458" y="5802188"/>
              <a:ext cx="356493" cy="27321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2" name="binary" title="Icon of binary code, ones and zeros">
              <a:extLst>
                <a:ext uri="{FF2B5EF4-FFF2-40B4-BE49-F238E27FC236}">
                  <a16:creationId xmlns:a16="http://schemas.microsoft.com/office/drawing/2014/main" id="{F1325B14-D9B6-40F2-8BDB-1954C616D583}"/>
                </a:ext>
              </a:extLst>
            </p:cNvPr>
            <p:cNvSpPr>
              <a:spLocks noChangeAspect="1" noEditPoints="1"/>
            </p:cNvSpPr>
            <p:nvPr/>
          </p:nvSpPr>
          <p:spPr bwMode="auto">
            <a:xfrm>
              <a:off x="2894107" y="5271224"/>
              <a:ext cx="285195" cy="246265"/>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43" name="GenericApp_EB3B" title="Icon of an app window">
              <a:extLst>
                <a:ext uri="{FF2B5EF4-FFF2-40B4-BE49-F238E27FC236}">
                  <a16:creationId xmlns:a16="http://schemas.microsoft.com/office/drawing/2014/main" id="{AD010D8C-9701-4149-981D-4C675F31B774}"/>
                </a:ext>
              </a:extLst>
            </p:cNvPr>
            <p:cNvSpPr>
              <a:spLocks noChangeAspect="1" noEditPoints="1"/>
            </p:cNvSpPr>
            <p:nvPr/>
          </p:nvSpPr>
          <p:spPr bwMode="auto">
            <a:xfrm>
              <a:off x="2858528" y="4764372"/>
              <a:ext cx="356354" cy="285194"/>
            </a:xfrm>
            <a:custGeom>
              <a:avLst/>
              <a:gdLst>
                <a:gd name="T0" fmla="*/ 5088 w 5088"/>
                <a:gd name="T1" fmla="*/ 4072 h 4072"/>
                <a:gd name="T2" fmla="*/ 0 w 5088"/>
                <a:gd name="T3" fmla="*/ 4072 h 4072"/>
                <a:gd name="T4" fmla="*/ 0 w 5088"/>
                <a:gd name="T5" fmla="*/ 0 h 4072"/>
                <a:gd name="T6" fmla="*/ 5088 w 5088"/>
                <a:gd name="T7" fmla="*/ 0 h 4072"/>
                <a:gd name="T8" fmla="*/ 5088 w 5088"/>
                <a:gd name="T9" fmla="*/ 4072 h 4072"/>
                <a:gd name="T10" fmla="*/ 0 w 5088"/>
                <a:gd name="T11" fmla="*/ 1018 h 4072"/>
                <a:gd name="T12" fmla="*/ 5004 w 5088"/>
                <a:gd name="T13" fmla="*/ 1018 h 4072"/>
                <a:gd name="T14" fmla="*/ 2035 w 5088"/>
                <a:gd name="T15" fmla="*/ 1697 h 4072"/>
                <a:gd name="T16" fmla="*/ 678 w 5088"/>
                <a:gd name="T17" fmla="*/ 1697 h 4072"/>
                <a:gd name="T18" fmla="*/ 678 w 5088"/>
                <a:gd name="T19" fmla="*/ 3393 h 4072"/>
                <a:gd name="T20" fmla="*/ 2035 w 5088"/>
                <a:gd name="T21" fmla="*/ 3393 h 4072"/>
                <a:gd name="T22" fmla="*/ 2035 w 5088"/>
                <a:gd name="T23" fmla="*/ 1697 h 4072"/>
                <a:gd name="T24" fmla="*/ 2544 w 5088"/>
                <a:gd name="T25" fmla="*/ 1697 h 4072"/>
                <a:gd name="T26" fmla="*/ 3561 w 5088"/>
                <a:gd name="T27" fmla="*/ 1697 h 4072"/>
                <a:gd name="T28" fmla="*/ 2544 w 5088"/>
                <a:gd name="T29" fmla="*/ 2375 h 4072"/>
                <a:gd name="T30" fmla="*/ 3561 w 5088"/>
                <a:gd name="T31" fmla="*/ 2375 h 4072"/>
                <a:gd name="T32" fmla="*/ 2544 w 5088"/>
                <a:gd name="T33" fmla="*/ 3054 h 4072"/>
                <a:gd name="T34" fmla="*/ 3222 w 5088"/>
                <a:gd name="T35" fmla="*/ 3054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8" h="4072">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44" name="IoT" title="Icon of five circles that all connect to a center circle">
              <a:extLst>
                <a:ext uri="{FF2B5EF4-FFF2-40B4-BE49-F238E27FC236}">
                  <a16:creationId xmlns:a16="http://schemas.microsoft.com/office/drawing/2014/main" id="{D810BDB6-C653-45D4-B1D6-24EA47AA68D3}"/>
                </a:ext>
              </a:extLst>
            </p:cNvPr>
            <p:cNvSpPr>
              <a:spLocks noChangeAspect="1" noEditPoints="1"/>
            </p:cNvSpPr>
            <p:nvPr/>
          </p:nvSpPr>
          <p:spPr bwMode="auto">
            <a:xfrm>
              <a:off x="3451244" y="5017570"/>
              <a:ext cx="285195" cy="285651"/>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5875" cap="sq">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5" name="network" title="Icon of a device or computer network">
              <a:extLst>
                <a:ext uri="{FF2B5EF4-FFF2-40B4-BE49-F238E27FC236}">
                  <a16:creationId xmlns:a16="http://schemas.microsoft.com/office/drawing/2014/main" id="{6AEA1C78-486F-4596-A98C-0643A6B9B684}"/>
                </a:ext>
              </a:extLst>
            </p:cNvPr>
            <p:cNvSpPr>
              <a:spLocks noChangeAspect="1" noEditPoints="1"/>
            </p:cNvSpPr>
            <p:nvPr/>
          </p:nvSpPr>
          <p:spPr bwMode="auto">
            <a:xfrm>
              <a:off x="3456891" y="6043405"/>
              <a:ext cx="273900" cy="285194"/>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Right Brace 30">
            <a:extLst>
              <a:ext uri="{FF2B5EF4-FFF2-40B4-BE49-F238E27FC236}">
                <a16:creationId xmlns:a16="http://schemas.microsoft.com/office/drawing/2014/main" id="{1EA34D30-2CFA-4C3D-9F65-BE5A5B9FE534}"/>
              </a:ext>
            </a:extLst>
          </p:cNvPr>
          <p:cNvSpPr/>
          <p:nvPr/>
        </p:nvSpPr>
        <p:spPr>
          <a:xfrm>
            <a:off x="2972603" y="2552911"/>
            <a:ext cx="253015" cy="2323115"/>
          </a:xfrm>
          <a:prstGeom prst="rightBrace">
            <a:avLst/>
          </a:prstGeom>
          <a:ln w="12700" cap="sq">
            <a:solidFill>
              <a:schemeClr val="accent6"/>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1" name="TextBox 20">
            <a:extLst>
              <a:ext uri="{FF2B5EF4-FFF2-40B4-BE49-F238E27FC236}">
                <a16:creationId xmlns:a16="http://schemas.microsoft.com/office/drawing/2014/main" id="{6F3F11CD-002A-49EC-8C2B-7FD90E2D385A}"/>
              </a:ext>
            </a:extLst>
          </p:cNvPr>
          <p:cNvSpPr txBox="1"/>
          <p:nvPr/>
        </p:nvSpPr>
        <p:spPr>
          <a:xfrm>
            <a:off x="4946982" y="4460885"/>
            <a:ext cx="1887592"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APIs</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Custom Logs</a:t>
            </a:r>
          </a:p>
        </p:txBody>
      </p:sp>
      <p:sp>
        <p:nvSpPr>
          <p:cNvPr id="23" name="TextBox 22">
            <a:extLst>
              <a:ext uri="{FF2B5EF4-FFF2-40B4-BE49-F238E27FC236}">
                <a16:creationId xmlns:a16="http://schemas.microsoft.com/office/drawing/2014/main" id="{23F73198-9BD1-4BEA-827B-801C78CB0D2F}"/>
              </a:ext>
            </a:extLst>
          </p:cNvPr>
          <p:cNvSpPr txBox="1"/>
          <p:nvPr/>
        </p:nvSpPr>
        <p:spPr>
          <a:xfrm>
            <a:off x="4923190" y="3782004"/>
            <a:ext cx="1810987"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TAXII + MS Graph</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Threat Indicators</a:t>
            </a:r>
          </a:p>
        </p:txBody>
      </p:sp>
      <p:sp>
        <p:nvSpPr>
          <p:cNvPr id="24" name="TextBox 23">
            <a:extLst>
              <a:ext uri="{FF2B5EF4-FFF2-40B4-BE49-F238E27FC236}">
                <a16:creationId xmlns:a16="http://schemas.microsoft.com/office/drawing/2014/main" id="{EE7FA5BD-70BC-48D0-A28B-0FA852716042}"/>
              </a:ext>
            </a:extLst>
          </p:cNvPr>
          <p:cNvSpPr txBox="1"/>
          <p:nvPr/>
        </p:nvSpPr>
        <p:spPr>
          <a:xfrm>
            <a:off x="4910783" y="3103123"/>
            <a:ext cx="2450284"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COLLECTORS</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CEF, Syslog, Windows, Linux</a:t>
            </a:r>
          </a:p>
        </p:txBody>
      </p:sp>
      <p:sp>
        <p:nvSpPr>
          <p:cNvPr id="25" name="TextBox 24">
            <a:extLst>
              <a:ext uri="{FF2B5EF4-FFF2-40B4-BE49-F238E27FC236}">
                <a16:creationId xmlns:a16="http://schemas.microsoft.com/office/drawing/2014/main" id="{BFC3E845-731E-4D2A-ADC7-5C26FBA56741}"/>
              </a:ext>
            </a:extLst>
          </p:cNvPr>
          <p:cNvSpPr txBox="1"/>
          <p:nvPr/>
        </p:nvSpPr>
        <p:spPr>
          <a:xfrm>
            <a:off x="4922403" y="2424242"/>
            <a:ext cx="2383618"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 MICROSOFT 365</a:t>
            </a:r>
            <a:b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br>
            <a:r>
              <a:rPr kumimoji="0" lang="en-US" sz="1200" b="0" i="0" u="none" strike="noStrike" kern="0" cap="none" spc="0" normalizeH="0" baseline="0" noProof="0">
                <a:ln>
                  <a:solidFill>
                    <a:srgbClr val="FFFFFF">
                      <a:alpha val="0"/>
                    </a:srgbClr>
                  </a:solidFill>
                </a:ln>
                <a:effectLst/>
                <a:uLnTx/>
                <a:uFillTx/>
                <a:latin typeface="Segoe UI" panose="020B0502040204020203" pitchFamily="34" charset="0"/>
                <a:ea typeface="+mn-ea"/>
                <a:cs typeface="Segoe UI" panose="020B0502040204020203" pitchFamily="34" charset="0"/>
              </a:rPr>
              <a:t>Security Alerts, Activity Data</a:t>
            </a:r>
            <a:endParaRPr kumimoji="0" lang="en-US" sz="1200" b="1" i="0" u="none" strike="noStrike" kern="0" cap="none" spc="0" normalizeH="0" baseline="0" noProof="0">
              <a:ln>
                <a:solidFill>
                  <a:srgbClr val="FFFFFF">
                    <a:alpha val="0"/>
                  </a:srgbClr>
                </a:solidFill>
              </a:ln>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1CABEEA0-2964-4144-8031-2295E1FDDD5F}"/>
              </a:ext>
            </a:extLst>
          </p:cNvPr>
          <p:cNvGrpSpPr/>
          <p:nvPr/>
        </p:nvGrpSpPr>
        <p:grpSpPr>
          <a:xfrm>
            <a:off x="4798659" y="3009904"/>
            <a:ext cx="2478916" cy="1357762"/>
            <a:chOff x="5049443" y="3009904"/>
            <a:chExt cx="2228131" cy="1357762"/>
          </a:xfrm>
        </p:grpSpPr>
        <p:cxnSp>
          <p:nvCxnSpPr>
            <p:cNvPr id="36" name="Straight Connector 35">
              <a:extLst>
                <a:ext uri="{FF2B5EF4-FFF2-40B4-BE49-F238E27FC236}">
                  <a16:creationId xmlns:a16="http://schemas.microsoft.com/office/drawing/2014/main" id="{4C3D84FF-B468-47A4-8827-932A37D3E4AE}"/>
                </a:ext>
              </a:extLst>
            </p:cNvPr>
            <p:cNvCxnSpPr>
              <a:cxnSpLocks/>
            </p:cNvCxnSpPr>
            <p:nvPr/>
          </p:nvCxnSpPr>
          <p:spPr>
            <a:xfrm>
              <a:off x="5049443" y="3688785"/>
              <a:ext cx="2228131" cy="0"/>
            </a:xfrm>
            <a:prstGeom prst="line">
              <a:avLst/>
            </a:prstGeom>
            <a:noFill/>
            <a:ln w="12700" cap="flat" cmpd="sng" algn="ctr">
              <a:solidFill>
                <a:schemeClr val="tx2"/>
              </a:solidFill>
              <a:prstDash val="solid"/>
              <a:headEnd type="none" w="med" len="med"/>
              <a:tailEnd type="triangle" w="med" len="sm"/>
            </a:ln>
            <a:effectLst/>
          </p:spPr>
        </p:cxnSp>
        <p:cxnSp>
          <p:nvCxnSpPr>
            <p:cNvPr id="37" name="Straight Connector 36">
              <a:extLst>
                <a:ext uri="{FF2B5EF4-FFF2-40B4-BE49-F238E27FC236}">
                  <a16:creationId xmlns:a16="http://schemas.microsoft.com/office/drawing/2014/main" id="{8C5962B3-2C86-4E64-8685-EB81807A4150}"/>
                </a:ext>
              </a:extLst>
            </p:cNvPr>
            <p:cNvCxnSpPr>
              <a:cxnSpLocks/>
            </p:cNvCxnSpPr>
            <p:nvPr/>
          </p:nvCxnSpPr>
          <p:spPr>
            <a:xfrm>
              <a:off x="5049443" y="3009904"/>
              <a:ext cx="2162143" cy="0"/>
            </a:xfrm>
            <a:prstGeom prst="line">
              <a:avLst/>
            </a:prstGeom>
            <a:noFill/>
            <a:ln w="12700" cap="flat" cmpd="sng" algn="ctr">
              <a:solidFill>
                <a:schemeClr val="tx2"/>
              </a:solidFill>
              <a:prstDash val="solid"/>
              <a:headEnd type="none" w="med" len="med"/>
              <a:tailEnd type="triangle" w="med" len="sm"/>
            </a:ln>
            <a:effectLst/>
          </p:spPr>
        </p:cxnSp>
        <p:cxnSp>
          <p:nvCxnSpPr>
            <p:cNvPr id="38" name="Straight Connector 37">
              <a:extLst>
                <a:ext uri="{FF2B5EF4-FFF2-40B4-BE49-F238E27FC236}">
                  <a16:creationId xmlns:a16="http://schemas.microsoft.com/office/drawing/2014/main" id="{EFAFDB72-2B25-4DA7-8D05-5BF7B210104E}"/>
                </a:ext>
              </a:extLst>
            </p:cNvPr>
            <p:cNvCxnSpPr>
              <a:cxnSpLocks/>
            </p:cNvCxnSpPr>
            <p:nvPr/>
          </p:nvCxnSpPr>
          <p:spPr>
            <a:xfrm>
              <a:off x="5049443" y="4367666"/>
              <a:ext cx="2162143" cy="0"/>
            </a:xfrm>
            <a:prstGeom prst="line">
              <a:avLst/>
            </a:prstGeom>
            <a:noFill/>
            <a:ln w="12700" cap="flat" cmpd="sng" algn="ctr">
              <a:solidFill>
                <a:schemeClr val="tx2"/>
              </a:solidFill>
              <a:prstDash val="solid"/>
              <a:headEnd type="none" w="med" len="med"/>
              <a:tailEnd type="triangle" w="med" len="sm"/>
            </a:ln>
            <a:effectLst/>
          </p:spPr>
        </p:cxnSp>
      </p:grpSp>
      <p:grpSp>
        <p:nvGrpSpPr>
          <p:cNvPr id="3" name="Group 2">
            <a:extLst>
              <a:ext uri="{FF2B5EF4-FFF2-40B4-BE49-F238E27FC236}">
                <a16:creationId xmlns:a16="http://schemas.microsoft.com/office/drawing/2014/main" id="{F1CEBD4F-1DAF-4A10-90CE-074B2470926D}"/>
              </a:ext>
            </a:extLst>
          </p:cNvPr>
          <p:cNvGrpSpPr/>
          <p:nvPr/>
        </p:nvGrpSpPr>
        <p:grpSpPr>
          <a:xfrm>
            <a:off x="7485843" y="2366682"/>
            <a:ext cx="4354358" cy="2644206"/>
            <a:chOff x="7371613" y="2297315"/>
            <a:chExt cx="4582818" cy="2782940"/>
          </a:xfrm>
        </p:grpSpPr>
        <p:sp>
          <p:nvSpPr>
            <p:cNvPr id="15" name="Freeform 95">
              <a:extLst>
                <a:ext uri="{FF2B5EF4-FFF2-40B4-BE49-F238E27FC236}">
                  <a16:creationId xmlns:a16="http://schemas.microsoft.com/office/drawing/2014/main" id="{1B7E6781-A75B-4684-9D47-FF0D04881D96}"/>
                </a:ext>
              </a:extLst>
            </p:cNvPr>
            <p:cNvSpPr>
              <a:spLocks/>
            </p:cNvSpPr>
            <p:nvPr/>
          </p:nvSpPr>
          <p:spPr bwMode="auto">
            <a:xfrm>
              <a:off x="7371613" y="2297315"/>
              <a:ext cx="4582818" cy="278294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solidFill>
            <a:ln w="38100">
              <a:noFill/>
              <a:round/>
              <a:headEnd/>
              <a:tailEnd/>
            </a:ln>
            <a:effectLst>
              <a:outerShdw blurRad="114300" dist="25400" dir="2700000" sx="101000" sy="101000" algn="ctr" rotWithShape="0">
                <a:schemeClr val="tx1">
                  <a:alpha val="30000"/>
                </a:schemeClr>
              </a:outerShdw>
            </a:effectLst>
          </p:spPr>
          <p:txBody>
            <a:bodyPr vert="horz" wrap="square" lIns="91388" tIns="45694" rIns="91388" bIns="45694"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593C3C34-22E4-4249-81F9-9B12C36EAE54}"/>
                </a:ext>
              </a:extLst>
            </p:cNvPr>
            <p:cNvSpPr/>
            <p:nvPr/>
          </p:nvSpPr>
          <p:spPr>
            <a:xfrm>
              <a:off x="9069178" y="3244451"/>
              <a:ext cx="2331091" cy="405985"/>
            </a:xfrm>
            <a:prstGeom prst="rect">
              <a:avLst/>
            </a:prstGeom>
            <a:noFill/>
            <a:ln>
              <a:noFill/>
            </a:ln>
          </p:spPr>
          <p:txBody>
            <a:bodyPr wrap="square">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SENTINEL</a:t>
              </a:r>
              <a:endParaRPr kumimoji="0" lang="en-US" sz="1800" b="0" i="0" u="none" strike="noStrike" kern="0" cap="none" spc="0" normalizeH="0" baseline="0" noProof="0">
                <a:ln>
                  <a:noFill/>
                </a:ln>
                <a:solidFill>
                  <a:srgbClr val="353535"/>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5EC6A1-FFF8-4282-8012-2E51B514BBFE}"/>
                </a:ext>
              </a:extLst>
            </p:cNvPr>
            <p:cNvSpPr/>
            <p:nvPr/>
          </p:nvSpPr>
          <p:spPr>
            <a:xfrm>
              <a:off x="9042849" y="4457390"/>
              <a:ext cx="2563933" cy="508558"/>
            </a:xfrm>
            <a:prstGeom prst="rect">
              <a:avLst/>
            </a:prstGeom>
            <a:ln>
              <a:noFill/>
            </a:ln>
          </p:spPr>
          <p:txBody>
            <a:bodyPr wrap="square">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078"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MONITOR LOG ANALYTICS</a:t>
              </a:r>
            </a:p>
          </p:txBody>
        </p:sp>
        <p:pic>
          <p:nvPicPr>
            <p:cNvPr id="33" name="Picture 32" descr="A close up of a logo&#10;&#10;Description automatically generated">
              <a:extLst>
                <a:ext uri="{FF2B5EF4-FFF2-40B4-BE49-F238E27FC236}">
                  <a16:creationId xmlns:a16="http://schemas.microsoft.com/office/drawing/2014/main" id="{1C64C9FE-4A85-4F7D-B1B6-21C9EF974BC6}"/>
                </a:ext>
              </a:extLst>
            </p:cNvPr>
            <p:cNvPicPr>
              <a:picLocks noChangeAspect="1"/>
            </p:cNvPicPr>
            <p:nvPr/>
          </p:nvPicPr>
          <p:blipFill>
            <a:blip r:embed="rId3"/>
            <a:stretch>
              <a:fillRect/>
            </a:stretch>
          </p:blipFill>
          <p:spPr>
            <a:xfrm>
              <a:off x="8327165" y="2991266"/>
              <a:ext cx="819685" cy="819685"/>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9AAC8D21-81AE-4C48-89C4-DBBA364E6477}"/>
                </a:ext>
              </a:extLst>
            </p:cNvPr>
            <p:cNvPicPr>
              <a:picLocks noChangeAspect="1"/>
            </p:cNvPicPr>
            <p:nvPr/>
          </p:nvPicPr>
          <p:blipFill>
            <a:blip r:embed="rId4"/>
            <a:stretch>
              <a:fillRect/>
            </a:stretch>
          </p:blipFill>
          <p:spPr>
            <a:xfrm>
              <a:off x="8477227" y="4162989"/>
              <a:ext cx="554713" cy="554713"/>
            </a:xfrm>
            <a:prstGeom prst="rect">
              <a:avLst/>
            </a:prstGeom>
          </p:spPr>
        </p:pic>
        <p:cxnSp>
          <p:nvCxnSpPr>
            <p:cNvPr id="35" name="Straight Connector 34">
              <a:extLst>
                <a:ext uri="{FF2B5EF4-FFF2-40B4-BE49-F238E27FC236}">
                  <a16:creationId xmlns:a16="http://schemas.microsoft.com/office/drawing/2014/main" id="{91FD0638-DADA-434F-B570-950509CD8CA3}"/>
                </a:ext>
              </a:extLst>
            </p:cNvPr>
            <p:cNvCxnSpPr/>
            <p:nvPr/>
          </p:nvCxnSpPr>
          <p:spPr>
            <a:xfrm>
              <a:off x="8171891" y="4018105"/>
              <a:ext cx="2849880" cy="0"/>
            </a:xfrm>
            <a:prstGeom prst="line">
              <a:avLst/>
            </a:prstGeom>
            <a:ln w="19050">
              <a:solidFill>
                <a:srgbClr val="D2D2D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226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7BEC391-547A-4352-9022-FFDBD5A10818}"/>
              </a:ext>
            </a:extLst>
          </p:cNvPr>
          <p:cNvSpPr txBox="1"/>
          <p:nvPr/>
        </p:nvSpPr>
        <p:spPr>
          <a:xfrm>
            <a:off x="588263" y="2017713"/>
            <a:ext cx="4827799" cy="2453153"/>
          </a:xfrm>
          <a:prstGeom prst="rect">
            <a:avLst/>
          </a:prstGeom>
          <a:noFill/>
        </p:spPr>
        <p:txBody>
          <a:bodyPr wrap="square" lIns="0" tIns="0" rIns="179285" bIns="143428" rtlCol="0">
            <a:spAutoFit/>
          </a:bodyPr>
          <a:lstStyle/>
          <a:p>
            <a:pPr>
              <a:spcAft>
                <a:spcPts val="2400"/>
              </a:spcAft>
              <a:defRPr/>
            </a:pPr>
            <a:r>
              <a:rPr lang="en-US" sz="1800">
                <a:latin typeface="Segoe UI Semibold"/>
              </a:rPr>
              <a:t>Choose from a gallery of workbooks </a:t>
            </a:r>
          </a:p>
          <a:p>
            <a:pPr>
              <a:spcAft>
                <a:spcPts val="2400"/>
              </a:spcAft>
              <a:defRPr/>
            </a:pPr>
            <a:r>
              <a:rPr lang="en-US" sz="1800">
                <a:latin typeface="Segoe UI Semibold"/>
              </a:rPr>
              <a:t>Customize or create your own workbooks using queries</a:t>
            </a:r>
          </a:p>
          <a:p>
            <a:pPr>
              <a:spcAft>
                <a:spcPts val="2400"/>
              </a:spcAft>
              <a:defRPr/>
            </a:pPr>
            <a:r>
              <a:rPr lang="en-US" sz="1800">
                <a:latin typeface="Segoe UI Semibold"/>
              </a:rPr>
              <a:t>Take advantage of rich visualization options</a:t>
            </a:r>
          </a:p>
          <a:p>
            <a:pPr>
              <a:spcAft>
                <a:spcPts val="2400"/>
              </a:spcAft>
              <a:defRPr/>
            </a:pPr>
            <a:r>
              <a:rPr lang="en-US" sz="1800">
                <a:latin typeface="Segoe UI Semibold"/>
              </a:rPr>
              <a:t>Gain insight into one or more data sources</a:t>
            </a:r>
          </a:p>
        </p:txBody>
      </p:sp>
      <p:grpSp>
        <p:nvGrpSpPr>
          <p:cNvPr id="3" name="Group 2">
            <a:extLst>
              <a:ext uri="{FF2B5EF4-FFF2-40B4-BE49-F238E27FC236}">
                <a16:creationId xmlns:a16="http://schemas.microsoft.com/office/drawing/2014/main" id="{9B052A8B-C8C6-4CBB-89D6-DC2B22A6FFC7}"/>
              </a:ext>
            </a:extLst>
          </p:cNvPr>
          <p:cNvGrpSpPr/>
          <p:nvPr/>
        </p:nvGrpSpPr>
        <p:grpSpPr>
          <a:xfrm>
            <a:off x="5738132" y="1386522"/>
            <a:ext cx="6455454" cy="5273755"/>
            <a:chOff x="5738132" y="1386522"/>
            <a:chExt cx="6455454" cy="5273755"/>
          </a:xfrm>
        </p:grpSpPr>
        <p:grpSp>
          <p:nvGrpSpPr>
            <p:cNvPr id="28" name="Group 27">
              <a:extLst>
                <a:ext uri="{FF2B5EF4-FFF2-40B4-BE49-F238E27FC236}">
                  <a16:creationId xmlns:a16="http://schemas.microsoft.com/office/drawing/2014/main" id="{C2EB0CB3-6DA9-47FE-BC29-035ABF135E16}"/>
                </a:ext>
              </a:extLst>
            </p:cNvPr>
            <p:cNvGrpSpPr/>
            <p:nvPr/>
          </p:nvGrpSpPr>
          <p:grpSpPr>
            <a:xfrm>
              <a:off x="5738132" y="1386522"/>
              <a:ext cx="6453868" cy="5273755"/>
              <a:chOff x="5738132" y="1386522"/>
              <a:chExt cx="6453868" cy="5273755"/>
            </a:xfrm>
          </p:grpSpPr>
          <p:sp>
            <p:nvSpPr>
              <p:cNvPr id="29" name="Rectangle: Rounded Corners 28">
                <a:extLst>
                  <a:ext uri="{FF2B5EF4-FFF2-40B4-BE49-F238E27FC236}">
                    <a16:creationId xmlns:a16="http://schemas.microsoft.com/office/drawing/2014/main" id="{FCD53D08-1948-4413-BAA9-A80E3E3E65FA}"/>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0" name="Picture 29" descr="A screenshot of a cell phone&#10;&#10;Description automatically generated">
                <a:extLst>
                  <a:ext uri="{FF2B5EF4-FFF2-40B4-BE49-F238E27FC236}">
                    <a16:creationId xmlns:a16="http://schemas.microsoft.com/office/drawing/2014/main" id="{BE5D9F52-7029-41E6-8D31-F3F3C5CF34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5" name="Picture 24" descr="A screenshot of a cell phone&#10;&#10;Description automatically generated">
              <a:extLst>
                <a:ext uri="{FF2B5EF4-FFF2-40B4-BE49-F238E27FC236}">
                  <a16:creationId xmlns:a16="http://schemas.microsoft.com/office/drawing/2014/main" id="{C1EDD07A-30A5-40A1-82EE-B6BE549075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 r="34709"/>
            <a:stretch/>
          </p:blipFill>
          <p:spPr>
            <a:xfrm>
              <a:off x="6232525" y="1847644"/>
              <a:ext cx="5961061" cy="4291854"/>
            </a:xfrm>
            <a:prstGeom prst="rect">
              <a:avLst/>
            </a:prstGeom>
          </p:spPr>
        </p:pic>
      </p:grpSp>
      <p:sp>
        <p:nvSpPr>
          <p:cNvPr id="2" name="Title 1">
            <a:extLst>
              <a:ext uri="{FF2B5EF4-FFF2-40B4-BE49-F238E27FC236}">
                <a16:creationId xmlns:a16="http://schemas.microsoft.com/office/drawing/2014/main" id="{E7303C7E-8523-4B7D-A9E8-49FD4FC18681}"/>
              </a:ext>
            </a:extLst>
          </p:cNvPr>
          <p:cNvSpPr>
            <a:spLocks noGrp="1"/>
          </p:cNvSpPr>
          <p:nvPr>
            <p:ph type="title"/>
          </p:nvPr>
        </p:nvSpPr>
        <p:spPr>
          <a:xfrm>
            <a:off x="1527175" y="457200"/>
            <a:ext cx="10079608" cy="984885"/>
          </a:xfrm>
        </p:spPr>
        <p:txBody>
          <a:bodyPr/>
          <a:lstStyle/>
          <a:p>
            <a:r>
              <a:rPr lang="en-US" sz="3200"/>
              <a:t>Use workbooks to power interactive dashboards</a:t>
            </a:r>
            <a:br>
              <a:rPr lang="en-US" sz="3200"/>
            </a:br>
            <a:endParaRPr lang="en-US" sz="3200"/>
          </a:p>
        </p:txBody>
      </p:sp>
      <p:grpSp>
        <p:nvGrpSpPr>
          <p:cNvPr id="10" name="Group 9">
            <a:extLst>
              <a:ext uri="{FF2B5EF4-FFF2-40B4-BE49-F238E27FC236}">
                <a16:creationId xmlns:a16="http://schemas.microsoft.com/office/drawing/2014/main" id="{378F14E5-91AD-4428-8441-F70FA926244D}"/>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C2112B8B-E3EA-44F5-BDC3-340C1988E652}"/>
                </a:ext>
              </a:extLst>
            </p:cNvPr>
            <p:cNvGrpSpPr/>
            <p:nvPr/>
          </p:nvGrpSpPr>
          <p:grpSpPr>
            <a:xfrm>
              <a:off x="585217" y="0"/>
              <a:ext cx="745914" cy="1143000"/>
              <a:chOff x="490749" y="2984912"/>
              <a:chExt cx="1872140" cy="2557382"/>
            </a:xfrm>
          </p:grpSpPr>
          <p:sp>
            <p:nvSpPr>
              <p:cNvPr id="13" name="04R">
                <a:extLst>
                  <a:ext uri="{FF2B5EF4-FFF2-40B4-BE49-F238E27FC236}">
                    <a16:creationId xmlns:a16="http://schemas.microsoft.com/office/drawing/2014/main" id="{66260588-2F2E-41B0-854A-40BAA8C7CF24}"/>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04R">
                <a:extLst>
                  <a:ext uri="{FF2B5EF4-FFF2-40B4-BE49-F238E27FC236}">
                    <a16:creationId xmlns:a16="http://schemas.microsoft.com/office/drawing/2014/main" id="{BB98B3A5-AA5E-4883-897F-7F819AB1E4B0}"/>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2" name="Rectangle 11">
              <a:extLst>
                <a:ext uri="{FF2B5EF4-FFF2-40B4-BE49-F238E27FC236}">
                  <a16:creationId xmlns:a16="http://schemas.microsoft.com/office/drawing/2014/main" id="{D2D50157-897A-4A65-952C-C7A1275E175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2</a:t>
              </a:r>
            </a:p>
          </p:txBody>
        </p:sp>
      </p:grpSp>
    </p:spTree>
    <p:extLst>
      <p:ext uri="{BB962C8B-B14F-4D97-AF65-F5344CB8AC3E}">
        <p14:creationId xmlns:p14="http://schemas.microsoft.com/office/powerpoint/2010/main" val="3307174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1043823" y="88278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69" name="Group 368">
            <a:extLst>
              <a:ext uri="{FF2B5EF4-FFF2-40B4-BE49-F238E27FC236}">
                <a16:creationId xmlns:a16="http://schemas.microsoft.com/office/drawing/2014/main" id="{FD995077-63A8-407E-844A-F0C369C7AC02}"/>
              </a:ext>
            </a:extLst>
          </p:cNvPr>
          <p:cNvGrpSpPr/>
          <p:nvPr/>
        </p:nvGrpSpPr>
        <p:grpSpPr>
          <a:xfrm>
            <a:off x="1368505" y="2781518"/>
            <a:ext cx="1288600" cy="1288596"/>
            <a:chOff x="1368505" y="2781518"/>
            <a:chExt cx="1288600" cy="1288596"/>
          </a:xfrm>
        </p:grpSpPr>
        <p:sp>
          <p:nvSpPr>
            <p:cNvPr id="351" name="Oval 350">
              <a:extLst>
                <a:ext uri="{FF2B5EF4-FFF2-40B4-BE49-F238E27FC236}">
                  <a16:creationId xmlns:a16="http://schemas.microsoft.com/office/drawing/2014/main" id="{B24DAD59-BF8E-451B-8BA0-E05D71C7FAF9}"/>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52" name="Group 351">
              <a:extLst>
                <a:ext uri="{FF2B5EF4-FFF2-40B4-BE49-F238E27FC236}">
                  <a16:creationId xmlns:a16="http://schemas.microsoft.com/office/drawing/2014/main" id="{06F8ADFC-132E-4A20-85AA-E6422240E451}"/>
                </a:ext>
              </a:extLst>
            </p:cNvPr>
            <p:cNvGrpSpPr/>
            <p:nvPr/>
          </p:nvGrpSpPr>
          <p:grpSpPr>
            <a:xfrm>
              <a:off x="1685695" y="3078164"/>
              <a:ext cx="654219" cy="657697"/>
              <a:chOff x="836613" y="-2738438"/>
              <a:chExt cx="895350" cy="900113"/>
            </a:xfrm>
          </p:grpSpPr>
          <p:sp>
            <p:nvSpPr>
              <p:cNvPr id="353" name="Rectangle 352">
                <a:extLst>
                  <a:ext uri="{FF2B5EF4-FFF2-40B4-BE49-F238E27FC236}">
                    <a16:creationId xmlns:a16="http://schemas.microsoft.com/office/drawing/2014/main" id="{3D2AF147-04E6-4650-89FF-8A1C2AB2C68E}"/>
                  </a:ext>
                </a:extLst>
              </p:cNvPr>
              <p:cNvSpPr>
                <a:spLocks noChangeArrowheads="1"/>
              </p:cNvSpPr>
              <p:nvPr/>
            </p:nvSpPr>
            <p:spPr bwMode="auto">
              <a:xfrm>
                <a:off x="836613" y="-2365375"/>
                <a:ext cx="728663" cy="520700"/>
              </a:xfrm>
              <a:prstGeom prst="rect">
                <a:avLst/>
              </a:pr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4" name="Line 5">
                <a:extLst>
                  <a:ext uri="{FF2B5EF4-FFF2-40B4-BE49-F238E27FC236}">
                    <a16:creationId xmlns:a16="http://schemas.microsoft.com/office/drawing/2014/main" id="{CAE8CC2C-E0FF-470B-80F1-FD062B807EDA}"/>
                  </a:ext>
                </a:extLst>
              </p:cNvPr>
              <p:cNvSpPr>
                <a:spLocks noChangeShapeType="1"/>
              </p:cNvSpPr>
              <p:nvPr/>
            </p:nvSpPr>
            <p:spPr bwMode="auto">
              <a:xfrm>
                <a:off x="1079501" y="-2365375"/>
                <a:ext cx="0" cy="52705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5" name="Line 6">
                <a:extLst>
                  <a:ext uri="{FF2B5EF4-FFF2-40B4-BE49-F238E27FC236}">
                    <a16:creationId xmlns:a16="http://schemas.microsoft.com/office/drawing/2014/main" id="{0F3EB567-25B7-4C63-B933-16F3D62DFA5B}"/>
                  </a:ext>
                </a:extLst>
              </p:cNvPr>
              <p:cNvSpPr>
                <a:spLocks noChangeShapeType="1"/>
              </p:cNvSpPr>
              <p:nvPr/>
            </p:nvSpPr>
            <p:spPr bwMode="auto">
              <a:xfrm>
                <a:off x="1322388" y="-2365375"/>
                <a:ext cx="0" cy="52070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6" name="Line 7">
                <a:extLst>
                  <a:ext uri="{FF2B5EF4-FFF2-40B4-BE49-F238E27FC236}">
                    <a16:creationId xmlns:a16="http://schemas.microsoft.com/office/drawing/2014/main" id="{81BAA3AF-6756-4AA7-895A-4FF1BFB5BC64}"/>
                  </a:ext>
                </a:extLst>
              </p:cNvPr>
              <p:cNvSpPr>
                <a:spLocks noChangeShapeType="1"/>
              </p:cNvSpPr>
              <p:nvPr/>
            </p:nvSpPr>
            <p:spPr bwMode="auto">
              <a:xfrm>
                <a:off x="836613" y="-2233613"/>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7" name="Line 8">
                <a:extLst>
                  <a:ext uri="{FF2B5EF4-FFF2-40B4-BE49-F238E27FC236}">
                    <a16:creationId xmlns:a16="http://schemas.microsoft.com/office/drawing/2014/main" id="{582C9A57-7877-4AB4-9DB3-2F9BCBD625B1}"/>
                  </a:ext>
                </a:extLst>
              </p:cNvPr>
              <p:cNvSpPr>
                <a:spLocks noChangeShapeType="1"/>
              </p:cNvSpPr>
              <p:nvPr/>
            </p:nvSpPr>
            <p:spPr bwMode="auto">
              <a:xfrm>
                <a:off x="836613" y="-2103438"/>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8" name="Line 9">
                <a:extLst>
                  <a:ext uri="{FF2B5EF4-FFF2-40B4-BE49-F238E27FC236}">
                    <a16:creationId xmlns:a16="http://schemas.microsoft.com/office/drawing/2014/main" id="{F7F60250-A1CB-4F90-B097-7C72CCB6BD58}"/>
                  </a:ext>
                </a:extLst>
              </p:cNvPr>
              <p:cNvSpPr>
                <a:spLocks noChangeShapeType="1"/>
              </p:cNvSpPr>
              <p:nvPr/>
            </p:nvSpPr>
            <p:spPr bwMode="auto">
              <a:xfrm>
                <a:off x="836613" y="-1971675"/>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9" name="Freeform 10">
                <a:extLst>
                  <a:ext uri="{FF2B5EF4-FFF2-40B4-BE49-F238E27FC236}">
                    <a16:creationId xmlns:a16="http://schemas.microsoft.com/office/drawing/2014/main" id="{6C7E1E3A-6A93-4BF3-84F9-7AD17AE14F25}"/>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0226599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CA9F04-0D07-4BC2-88EC-9DF450592FDC}"/>
              </a:ext>
            </a:extLst>
          </p:cNvPr>
          <p:cNvSpPr/>
          <p:nvPr/>
        </p:nvSpPr>
        <p:spPr>
          <a:xfrm>
            <a:off x="4356100" y="2705725"/>
            <a:ext cx="7253288" cy="1446550"/>
          </a:xfrm>
          <a:prstGeom prst="rect">
            <a:avLst/>
          </a:prstGeom>
        </p:spPr>
        <p:txBody>
          <a:bodyPr wrap="square"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noProof="0">
                <a:ln>
                  <a:noFill/>
                </a:ln>
                <a:effectLst/>
                <a:uLnTx/>
                <a:uFillTx/>
                <a:latin typeface="+mj-lt"/>
                <a:ea typeface="+mn-ea"/>
                <a:cs typeface="+mn-cs"/>
              </a:rPr>
              <a:t>What data can you ingest in Azure Sentinel at no cost?</a:t>
            </a:r>
          </a:p>
        </p:txBody>
      </p:sp>
      <p:grpSp>
        <p:nvGrpSpPr>
          <p:cNvPr id="5" name="Group 4">
            <a:extLst>
              <a:ext uri="{FF2B5EF4-FFF2-40B4-BE49-F238E27FC236}">
                <a16:creationId xmlns:a16="http://schemas.microsoft.com/office/drawing/2014/main" id="{9F72A480-C0D8-4582-8C86-461AC980491F}"/>
              </a:ext>
            </a:extLst>
          </p:cNvPr>
          <p:cNvGrpSpPr/>
          <p:nvPr/>
        </p:nvGrpSpPr>
        <p:grpSpPr>
          <a:xfrm>
            <a:off x="-256153" y="893699"/>
            <a:ext cx="3378766" cy="5070603"/>
            <a:chOff x="-256153" y="893699"/>
            <a:chExt cx="3378766" cy="5070603"/>
          </a:xfrm>
        </p:grpSpPr>
        <p:sp>
          <p:nvSpPr>
            <p:cNvPr id="6" name="Microphone_E720" title="Icon of a microphone">
              <a:extLst>
                <a:ext uri="{FF2B5EF4-FFF2-40B4-BE49-F238E27FC236}">
                  <a16:creationId xmlns:a16="http://schemas.microsoft.com/office/drawing/2014/main" id="{FA7DD01F-3910-4705-B794-B555553DE6E6}"/>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89FE52AD-2A61-4A82-84F8-3C070B8D5830}"/>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41949831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E69514-9EAB-4B65-82AB-B3986287C9EF}"/>
              </a:ext>
            </a:extLst>
          </p:cNvPr>
          <p:cNvSpPr/>
          <p:nvPr/>
        </p:nvSpPr>
        <p:spPr>
          <a:xfrm>
            <a:off x="4356100" y="2151728"/>
            <a:ext cx="7253288" cy="2554545"/>
          </a:xfrm>
          <a:prstGeom prst="rect">
            <a:avLst/>
          </a:prstGeom>
        </p:spPr>
        <p:txBody>
          <a:bodyPr wrap="square" anchor="ctr">
            <a:spAutoFit/>
          </a:bodyPr>
          <a:lstStyle/>
          <a:p>
            <a:pPr lvl="0">
              <a:defRPr/>
            </a:pPr>
            <a:r>
              <a:rPr lang="en-US" sz="4000" spc="-100">
                <a:solidFill>
                  <a:schemeClr val="accent1"/>
                </a:solidFill>
                <a:latin typeface="+mj-lt"/>
              </a:rPr>
              <a:t>Azure Activity Logs, Office 365 Activity Logs, Alerts from Microsoft Threat Protection are available at no cost.</a:t>
            </a:r>
          </a:p>
        </p:txBody>
      </p:sp>
      <p:grpSp>
        <p:nvGrpSpPr>
          <p:cNvPr id="8" name="Group 7">
            <a:extLst>
              <a:ext uri="{FF2B5EF4-FFF2-40B4-BE49-F238E27FC236}">
                <a16:creationId xmlns:a16="http://schemas.microsoft.com/office/drawing/2014/main" id="{A1D9F405-D352-459D-8B0F-9535653FD86C}"/>
              </a:ext>
            </a:extLst>
          </p:cNvPr>
          <p:cNvGrpSpPr/>
          <p:nvPr/>
        </p:nvGrpSpPr>
        <p:grpSpPr>
          <a:xfrm>
            <a:off x="-2403433" y="893698"/>
            <a:ext cx="5707728" cy="5070602"/>
            <a:chOff x="-2459705" y="893698"/>
            <a:chExt cx="5707728" cy="5070602"/>
          </a:xfrm>
        </p:grpSpPr>
        <p:sp>
          <p:nvSpPr>
            <p:cNvPr id="18" name="speech_2" title="Icon of a chat bubble">
              <a:extLst>
                <a:ext uri="{FF2B5EF4-FFF2-40B4-BE49-F238E27FC236}">
                  <a16:creationId xmlns:a16="http://schemas.microsoft.com/office/drawing/2014/main" id="{0B9C3808-1C41-460B-8BA5-265D75D88B63}"/>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5" name="Group 4">
              <a:extLst>
                <a:ext uri="{FF2B5EF4-FFF2-40B4-BE49-F238E27FC236}">
                  <a16:creationId xmlns:a16="http://schemas.microsoft.com/office/drawing/2014/main" id="{F7B7844E-BE0B-4566-80C6-E1DD7D872860}"/>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6D1F696E-BC09-4284-9094-D073460576CC}"/>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a:extLst>
                  <a:ext uri="{FF2B5EF4-FFF2-40B4-BE49-F238E27FC236}">
                    <a16:creationId xmlns:a16="http://schemas.microsoft.com/office/drawing/2014/main" id="{2AD6799D-567B-4E39-AC11-AD152E252721}"/>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7882032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Energy City line">
            <a:extLst>
              <a:ext uri="{FF2B5EF4-FFF2-40B4-BE49-F238E27FC236}">
                <a16:creationId xmlns:a16="http://schemas.microsoft.com/office/drawing/2014/main" id="{EE00B57A-304B-4DEE-83FE-F277ECC602FA}"/>
              </a:ext>
            </a:extLst>
          </p:cNvPr>
          <p:cNvCxnSpPr>
            <a:cxnSpLocks/>
            <a:stCxn id="26"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F3580F9C-5F4C-4BE1-8CD3-C194F36AFBD9}"/>
              </a:ext>
            </a:extLst>
          </p:cNvPr>
          <p:cNvCxnSpPr>
            <a:cxnSpLocks/>
            <a:endCxn id="26" idx="6"/>
          </p:cNvCxnSpPr>
          <p:nvPr/>
        </p:nvCxnSpPr>
        <p:spPr>
          <a:xfrm flipH="1" flipV="1">
            <a:off x="449990" y="3052354"/>
            <a:ext cx="1478808" cy="302983"/>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2E3254C8-EFFF-4875-883B-F63B0096B98A}"/>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E538E58-D87E-4C9C-9A49-6CA52CF61684}"/>
              </a:ext>
            </a:extLst>
          </p:cNvPr>
          <p:cNvCxnSpPr>
            <a:cxnSpLocks/>
            <a:endCxn id="23"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 name="Energy City line">
            <a:extLst>
              <a:ext uri="{FF2B5EF4-FFF2-40B4-BE49-F238E27FC236}">
                <a16:creationId xmlns:a16="http://schemas.microsoft.com/office/drawing/2014/main" id="{43C8E3BB-78F7-4B86-AC72-47EC975194F8}"/>
              </a:ext>
            </a:extLst>
          </p:cNvPr>
          <p:cNvCxnSpPr>
            <a:cxnSpLocks/>
          </p:cNvCxnSpPr>
          <p:nvPr/>
        </p:nvCxnSpPr>
        <p:spPr>
          <a:xfrm>
            <a:off x="831511" y="2233164"/>
            <a:ext cx="1097287" cy="112217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 name="Energy City line">
            <a:extLst>
              <a:ext uri="{FF2B5EF4-FFF2-40B4-BE49-F238E27FC236}">
                <a16:creationId xmlns:a16="http://schemas.microsoft.com/office/drawing/2014/main" id="{0B2E7F5D-3AC3-47F9-B288-E186DE9BC428}"/>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 name="Energy City line">
            <a:extLst>
              <a:ext uri="{FF2B5EF4-FFF2-40B4-BE49-F238E27FC236}">
                <a16:creationId xmlns:a16="http://schemas.microsoft.com/office/drawing/2014/main" id="{8878E8B8-C9CD-4B11-9E04-D7F29A650EA6}"/>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 name="Energy City line">
            <a:extLst>
              <a:ext uri="{FF2B5EF4-FFF2-40B4-BE49-F238E27FC236}">
                <a16:creationId xmlns:a16="http://schemas.microsoft.com/office/drawing/2014/main" id="{D40910F3-2A23-401E-BCF8-5CE8A429EC6F}"/>
              </a:ext>
            </a:extLst>
          </p:cNvPr>
          <p:cNvCxnSpPr>
            <a:cxnSpLocks/>
            <a:endCxn id="25" idx="0"/>
          </p:cNvCxnSpPr>
          <p:nvPr/>
        </p:nvCxnSpPr>
        <p:spPr>
          <a:xfrm flipH="1">
            <a:off x="400471" y="3375359"/>
            <a:ext cx="1528327" cy="154898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 name="Energy City line">
            <a:extLst>
              <a:ext uri="{FF2B5EF4-FFF2-40B4-BE49-F238E27FC236}">
                <a16:creationId xmlns:a16="http://schemas.microsoft.com/office/drawing/2014/main" id="{4C090B08-7D38-4B58-B3FE-342E3F71FF67}"/>
              </a:ext>
            </a:extLst>
          </p:cNvPr>
          <p:cNvCxnSpPr>
            <a:cxnSpLocks/>
            <a:stCxn id="2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9" name="04R">
            <a:extLst>
              <a:ext uri="{FF2B5EF4-FFF2-40B4-BE49-F238E27FC236}">
                <a16:creationId xmlns:a16="http://schemas.microsoft.com/office/drawing/2014/main" id="{33189F12-60EF-4A3B-B0E3-BB83A9EDE76D}"/>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Analytics</a:t>
            </a:r>
          </a:p>
        </p:txBody>
      </p:sp>
      <p:cxnSp>
        <p:nvCxnSpPr>
          <p:cNvPr id="20" name="Energy City line">
            <a:extLst>
              <a:ext uri="{FF2B5EF4-FFF2-40B4-BE49-F238E27FC236}">
                <a16:creationId xmlns:a16="http://schemas.microsoft.com/office/drawing/2014/main" id="{3FFB27DB-7570-4434-91C4-F100EF6C6D30}"/>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 name="Energy City line">
            <a:extLst>
              <a:ext uri="{FF2B5EF4-FFF2-40B4-BE49-F238E27FC236}">
                <a16:creationId xmlns:a16="http://schemas.microsoft.com/office/drawing/2014/main" id="{33649FA4-4F17-4728-9AB1-F9CCD1264D63}"/>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22" name="Oval 129">
            <a:extLst>
              <a:ext uri="{FF2B5EF4-FFF2-40B4-BE49-F238E27FC236}">
                <a16:creationId xmlns:a16="http://schemas.microsoft.com/office/drawing/2014/main" id="{BC9D12B1-11DF-4D51-8C8D-47272902F95C}"/>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3" name="Oval 129">
            <a:extLst>
              <a:ext uri="{FF2B5EF4-FFF2-40B4-BE49-F238E27FC236}">
                <a16:creationId xmlns:a16="http://schemas.microsoft.com/office/drawing/2014/main" id="{231592DB-6D92-4DB2-ABDD-6F49E71F290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 name="Oval 129">
            <a:extLst>
              <a:ext uri="{FF2B5EF4-FFF2-40B4-BE49-F238E27FC236}">
                <a16:creationId xmlns:a16="http://schemas.microsoft.com/office/drawing/2014/main" id="{29A57520-5FE7-4FD0-AD5F-D5078D2F94D5}"/>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5" name="Oval 129">
            <a:extLst>
              <a:ext uri="{FF2B5EF4-FFF2-40B4-BE49-F238E27FC236}">
                <a16:creationId xmlns:a16="http://schemas.microsoft.com/office/drawing/2014/main" id="{19C036D5-1854-494F-97F6-9E99D81502AA}"/>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6" name="Oval 129">
            <a:extLst>
              <a:ext uri="{FF2B5EF4-FFF2-40B4-BE49-F238E27FC236}">
                <a16:creationId xmlns:a16="http://schemas.microsoft.com/office/drawing/2014/main" id="{173A3698-F116-4292-8AB3-14A2AE243D1C}"/>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0" name="Group 29">
            <a:extLst>
              <a:ext uri="{FF2B5EF4-FFF2-40B4-BE49-F238E27FC236}">
                <a16:creationId xmlns:a16="http://schemas.microsoft.com/office/drawing/2014/main" id="{1821D0C3-2433-4924-8511-21966720F051}"/>
              </a:ext>
            </a:extLst>
          </p:cNvPr>
          <p:cNvGrpSpPr/>
          <p:nvPr/>
        </p:nvGrpSpPr>
        <p:grpSpPr>
          <a:xfrm>
            <a:off x="587529" y="1945831"/>
            <a:ext cx="494604" cy="494604"/>
            <a:chOff x="587529" y="1945831"/>
            <a:chExt cx="494604" cy="494604"/>
          </a:xfrm>
        </p:grpSpPr>
        <p:sp>
          <p:nvSpPr>
            <p:cNvPr id="31" name="Oval 30">
              <a:extLst>
                <a:ext uri="{FF2B5EF4-FFF2-40B4-BE49-F238E27FC236}">
                  <a16:creationId xmlns:a16="http://schemas.microsoft.com/office/drawing/2014/main" id="{5CD169FF-F1A7-4C2C-A6F2-ABD84A1D4627}"/>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E367B48B-2AFB-4848-9776-81E7D7330134}"/>
                </a:ext>
              </a:extLst>
            </p:cNvPr>
            <p:cNvGrpSpPr/>
            <p:nvPr/>
          </p:nvGrpSpPr>
          <p:grpSpPr>
            <a:xfrm>
              <a:off x="703568" y="2056528"/>
              <a:ext cx="259340" cy="252832"/>
              <a:chOff x="783093" y="-2783562"/>
              <a:chExt cx="1002275" cy="977133"/>
            </a:xfrm>
          </p:grpSpPr>
          <p:sp>
            <p:nvSpPr>
              <p:cNvPr id="33" name="Rectangle 32">
                <a:extLst>
                  <a:ext uri="{FF2B5EF4-FFF2-40B4-BE49-F238E27FC236}">
                    <a16:creationId xmlns:a16="http://schemas.microsoft.com/office/drawing/2014/main" id="{08D6C03D-8EF0-4ED7-99B0-9F80439F2542}"/>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4" name="Line 5">
                <a:extLst>
                  <a:ext uri="{FF2B5EF4-FFF2-40B4-BE49-F238E27FC236}">
                    <a16:creationId xmlns:a16="http://schemas.microsoft.com/office/drawing/2014/main" id="{F7E559C6-E685-417A-9FA4-EF06BC0DF9B9}"/>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 name="Line 6">
                <a:extLst>
                  <a:ext uri="{FF2B5EF4-FFF2-40B4-BE49-F238E27FC236}">
                    <a16:creationId xmlns:a16="http://schemas.microsoft.com/office/drawing/2014/main" id="{17FCEEDA-A19E-4631-A312-5C193D2F50EA}"/>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6" name="Line 7">
                <a:extLst>
                  <a:ext uri="{FF2B5EF4-FFF2-40B4-BE49-F238E27FC236}">
                    <a16:creationId xmlns:a16="http://schemas.microsoft.com/office/drawing/2014/main" id="{BA0BE16B-754F-4DC6-A78E-A791F1CC1929}"/>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7" name="Line 8">
                <a:extLst>
                  <a:ext uri="{FF2B5EF4-FFF2-40B4-BE49-F238E27FC236}">
                    <a16:creationId xmlns:a16="http://schemas.microsoft.com/office/drawing/2014/main" id="{71B7E32B-9C65-497A-8D3B-F88CD28A5ADA}"/>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8" name="Line 9">
                <a:extLst>
                  <a:ext uri="{FF2B5EF4-FFF2-40B4-BE49-F238E27FC236}">
                    <a16:creationId xmlns:a16="http://schemas.microsoft.com/office/drawing/2014/main" id="{1AA8A10D-B3D5-4CFC-AE0A-8668D3899C76}"/>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9" name="Freeform 10">
                <a:extLst>
                  <a:ext uri="{FF2B5EF4-FFF2-40B4-BE49-F238E27FC236}">
                    <a16:creationId xmlns:a16="http://schemas.microsoft.com/office/drawing/2014/main" id="{B97AC8CE-4A8C-4739-B0A8-FD3C7189D6E0}"/>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8" name="Group 47">
            <a:extLst>
              <a:ext uri="{FF2B5EF4-FFF2-40B4-BE49-F238E27FC236}">
                <a16:creationId xmlns:a16="http://schemas.microsoft.com/office/drawing/2014/main" id="{3AD414C4-4E27-40E8-A8CD-6A24F80AC3EC}"/>
              </a:ext>
            </a:extLst>
          </p:cNvPr>
          <p:cNvGrpSpPr/>
          <p:nvPr/>
        </p:nvGrpSpPr>
        <p:grpSpPr>
          <a:xfrm>
            <a:off x="901854" y="5393869"/>
            <a:ext cx="494604" cy="494604"/>
            <a:chOff x="3181981" y="455880"/>
            <a:chExt cx="910036" cy="910036"/>
          </a:xfrm>
        </p:grpSpPr>
        <p:sp>
          <p:nvSpPr>
            <p:cNvPr id="49" name="Oval 48">
              <a:extLst>
                <a:ext uri="{FF2B5EF4-FFF2-40B4-BE49-F238E27FC236}">
                  <a16:creationId xmlns:a16="http://schemas.microsoft.com/office/drawing/2014/main" id="{CE54C58A-BA65-4F3D-BB12-4E6D03C47D82}"/>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593C37F1-D6F2-4655-ABF2-0C7DA8056A0D}"/>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D209DC8-645D-46A0-A41A-707F03A376DE}"/>
              </a:ext>
            </a:extLst>
          </p:cNvPr>
          <p:cNvGrpSpPr/>
          <p:nvPr/>
        </p:nvGrpSpPr>
        <p:grpSpPr>
          <a:xfrm>
            <a:off x="1539527" y="4487373"/>
            <a:ext cx="494604" cy="494604"/>
            <a:chOff x="4498330" y="437396"/>
            <a:chExt cx="910036" cy="910036"/>
          </a:xfrm>
        </p:grpSpPr>
        <p:sp>
          <p:nvSpPr>
            <p:cNvPr id="52" name="Oval 51">
              <a:extLst>
                <a:ext uri="{FF2B5EF4-FFF2-40B4-BE49-F238E27FC236}">
                  <a16:creationId xmlns:a16="http://schemas.microsoft.com/office/drawing/2014/main" id="{3DE8337F-98FF-499E-95D7-61A0786AE3F9}"/>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3" name="gear" title="Icon of a gear surrounded by a circle with lines of varying length">
              <a:extLst>
                <a:ext uri="{FF2B5EF4-FFF2-40B4-BE49-F238E27FC236}">
                  <a16:creationId xmlns:a16="http://schemas.microsoft.com/office/drawing/2014/main" id="{1D11A546-F074-4367-8C3F-68FC5A80373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430FCAD2-35C8-43AB-BD74-A79E9A265371}"/>
              </a:ext>
            </a:extLst>
          </p:cNvPr>
          <p:cNvGrpSpPr/>
          <p:nvPr/>
        </p:nvGrpSpPr>
        <p:grpSpPr>
          <a:xfrm>
            <a:off x="1043823" y="882785"/>
            <a:ext cx="494604" cy="494604"/>
            <a:chOff x="955596" y="437396"/>
            <a:chExt cx="910036" cy="910036"/>
          </a:xfrm>
        </p:grpSpPr>
        <p:sp>
          <p:nvSpPr>
            <p:cNvPr id="68" name="Oval 67">
              <a:extLst>
                <a:ext uri="{FF2B5EF4-FFF2-40B4-BE49-F238E27FC236}">
                  <a16:creationId xmlns:a16="http://schemas.microsoft.com/office/drawing/2014/main" id="{4D26BE52-4F38-4F65-A3AD-E0B6D883E6A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 name="binoculars" title="Icon of binoculars">
              <a:extLst>
                <a:ext uri="{FF2B5EF4-FFF2-40B4-BE49-F238E27FC236}">
                  <a16:creationId xmlns:a16="http://schemas.microsoft.com/office/drawing/2014/main" id="{B62F35A6-BDB1-4B64-AE51-299BB7BD4927}"/>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F0412900-CB3A-4A10-8993-09E6F5CD13FD}"/>
              </a:ext>
            </a:extLst>
          </p:cNvPr>
          <p:cNvGrpSpPr/>
          <p:nvPr/>
        </p:nvGrpSpPr>
        <p:grpSpPr>
          <a:xfrm>
            <a:off x="1372866" y="2786795"/>
            <a:ext cx="1286179" cy="1286175"/>
            <a:chOff x="1372866" y="2786795"/>
            <a:chExt cx="1286179" cy="1286175"/>
          </a:xfrm>
        </p:grpSpPr>
        <p:sp>
          <p:nvSpPr>
            <p:cNvPr id="28" name="Oval 27">
              <a:extLst>
                <a:ext uri="{FF2B5EF4-FFF2-40B4-BE49-F238E27FC236}">
                  <a16:creationId xmlns:a16="http://schemas.microsoft.com/office/drawing/2014/main" id="{E62C5230-DC16-44D9-997C-A9C61C620451}"/>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brain_2" title="Icon of a brain with circles and connection lines inside">
              <a:extLst>
                <a:ext uri="{FF2B5EF4-FFF2-40B4-BE49-F238E27FC236}">
                  <a16:creationId xmlns:a16="http://schemas.microsoft.com/office/drawing/2014/main" id="{FFDB9867-2264-4509-9DE9-CF5193C74BC8}"/>
                </a:ext>
              </a:extLst>
            </p:cNvPr>
            <p:cNvSpPr>
              <a:spLocks noChangeAspect="1" noEditPoints="1"/>
            </p:cNvSpPr>
            <p:nvPr/>
          </p:nvSpPr>
          <p:spPr bwMode="auto">
            <a:xfrm>
              <a:off x="1632922" y="3173047"/>
              <a:ext cx="766067" cy="513671"/>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581171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2E28B-740D-46E7-AB91-615A01D5EBC0}"/>
              </a:ext>
            </a:extLst>
          </p:cNvPr>
          <p:cNvSpPr>
            <a:spLocks noGrp="1"/>
          </p:cNvSpPr>
          <p:nvPr>
            <p:ph type="title"/>
          </p:nvPr>
        </p:nvSpPr>
        <p:spPr>
          <a:xfrm>
            <a:off x="1527175" y="457200"/>
            <a:ext cx="10079608" cy="492443"/>
          </a:xfrm>
        </p:spPr>
        <p:txBody>
          <a:bodyPr>
            <a:normAutofit fontScale="90000"/>
          </a:bodyPr>
          <a:lstStyle/>
          <a:p>
            <a:r>
              <a:rPr lang="en-US" sz="3200"/>
              <a:t>Leverage analytics to detect threats</a:t>
            </a:r>
          </a:p>
        </p:txBody>
      </p:sp>
      <p:grpSp>
        <p:nvGrpSpPr>
          <p:cNvPr id="5" name="Group 4">
            <a:extLst>
              <a:ext uri="{FF2B5EF4-FFF2-40B4-BE49-F238E27FC236}">
                <a16:creationId xmlns:a16="http://schemas.microsoft.com/office/drawing/2014/main" id="{95E77DD0-A256-4E0E-BA66-2C34BBD27576}"/>
              </a:ext>
            </a:extLst>
          </p:cNvPr>
          <p:cNvGrpSpPr/>
          <p:nvPr/>
        </p:nvGrpSpPr>
        <p:grpSpPr>
          <a:xfrm>
            <a:off x="5152915" y="1584245"/>
            <a:ext cx="6453868" cy="5273755"/>
            <a:chOff x="5738132" y="1386522"/>
            <a:chExt cx="6453868" cy="5273755"/>
          </a:xfrm>
        </p:grpSpPr>
        <p:grpSp>
          <p:nvGrpSpPr>
            <p:cNvPr id="17" name="Group 16">
              <a:extLst>
                <a:ext uri="{FF2B5EF4-FFF2-40B4-BE49-F238E27FC236}">
                  <a16:creationId xmlns:a16="http://schemas.microsoft.com/office/drawing/2014/main" id="{8AC33F6E-CDCE-4FE8-B8EB-59F7E548D110}"/>
                </a:ext>
              </a:extLst>
            </p:cNvPr>
            <p:cNvGrpSpPr/>
            <p:nvPr/>
          </p:nvGrpSpPr>
          <p:grpSpPr>
            <a:xfrm>
              <a:off x="5738132" y="1386522"/>
              <a:ext cx="6453868" cy="5273755"/>
              <a:chOff x="5738132" y="1386522"/>
              <a:chExt cx="6453868" cy="5273755"/>
            </a:xfrm>
          </p:grpSpPr>
          <p:sp>
            <p:nvSpPr>
              <p:cNvPr id="19" name="Rectangle: Rounded Corners 18">
                <a:extLst>
                  <a:ext uri="{FF2B5EF4-FFF2-40B4-BE49-F238E27FC236}">
                    <a16:creationId xmlns:a16="http://schemas.microsoft.com/office/drawing/2014/main" id="{C7AC30A9-E26D-419C-8254-B77C38443805}"/>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screenshot of a cell phone&#10;&#10;Description automatically generated">
                <a:extLst>
                  <a:ext uri="{FF2B5EF4-FFF2-40B4-BE49-F238E27FC236}">
                    <a16:creationId xmlns:a16="http://schemas.microsoft.com/office/drawing/2014/main" id="{EE193230-1500-4824-8525-CF4945C98A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 name="Picture 1">
              <a:extLst>
                <a:ext uri="{FF2B5EF4-FFF2-40B4-BE49-F238E27FC236}">
                  <a16:creationId xmlns:a16="http://schemas.microsoft.com/office/drawing/2014/main" id="{96868398-2473-4C11-8432-53E0F1DFBF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556" t="4916"/>
            <a:stretch/>
          </p:blipFill>
          <p:spPr>
            <a:xfrm>
              <a:off x="6235275" y="1847996"/>
              <a:ext cx="5956724" cy="4286650"/>
            </a:xfrm>
            <a:prstGeom prst="rect">
              <a:avLst/>
            </a:prstGeom>
          </p:spPr>
        </p:pic>
      </p:grpSp>
      <p:sp>
        <p:nvSpPr>
          <p:cNvPr id="28" name="TextBox 27">
            <a:extLst>
              <a:ext uri="{FF2B5EF4-FFF2-40B4-BE49-F238E27FC236}">
                <a16:creationId xmlns:a16="http://schemas.microsoft.com/office/drawing/2014/main" id="{84DC1139-6B88-4BEA-B28C-48488A9D0A29}"/>
              </a:ext>
            </a:extLst>
          </p:cNvPr>
          <p:cNvSpPr txBox="1"/>
          <p:nvPr/>
        </p:nvSpPr>
        <p:spPr>
          <a:xfrm>
            <a:off x="598536" y="2019544"/>
            <a:ext cx="4410027" cy="3284150"/>
          </a:xfrm>
          <a:prstGeom prst="rect">
            <a:avLst/>
          </a:prstGeom>
          <a:noFill/>
        </p:spPr>
        <p:txBody>
          <a:bodyPr wrap="square" lIns="0" tIns="0" rIns="179285" bIns="143428" rtlCol="0">
            <a:spAutoFit/>
          </a:bodyPr>
          <a:lstStyle/>
          <a:p>
            <a:pPr marR="0" lvl="0" indent="0" fontAlgn="auto">
              <a:lnSpc>
                <a:spcPct val="100000"/>
              </a:lnSpc>
              <a:spcAft>
                <a:spcPts val="2400"/>
              </a:spcAft>
              <a:buClrTx/>
              <a:buSzTx/>
              <a:buFontTx/>
              <a:buNone/>
              <a:tabLst/>
              <a:defRPr/>
            </a:pPr>
            <a:r>
              <a:rPr lang="en-US" sz="1800">
                <a:latin typeface="Segoe UI Semibold"/>
              </a:rPr>
              <a:t>Choose from more than 100 built-in analytics rules</a:t>
            </a:r>
          </a:p>
          <a:p>
            <a:pPr marR="0" lvl="0" indent="0" fontAlgn="auto">
              <a:lnSpc>
                <a:spcPct val="100000"/>
              </a:lnSpc>
              <a:spcAft>
                <a:spcPts val="2400"/>
              </a:spcAft>
              <a:buClrTx/>
              <a:buSzTx/>
              <a:buFontTx/>
              <a:buNone/>
              <a:tabLst/>
              <a:defRPr/>
            </a:pPr>
            <a:r>
              <a:rPr lang="en-US" sz="1800">
                <a:latin typeface="Segoe UI Semibold"/>
              </a:rPr>
              <a:t>Customize and create your own rules using KQL queries</a:t>
            </a:r>
          </a:p>
          <a:p>
            <a:pPr marR="0" lvl="0" indent="0" fontAlgn="auto">
              <a:lnSpc>
                <a:spcPct val="100000"/>
              </a:lnSpc>
              <a:spcAft>
                <a:spcPts val="2400"/>
              </a:spcAft>
              <a:buClrTx/>
              <a:buSzTx/>
              <a:buFontTx/>
              <a:buNone/>
              <a:tabLst/>
              <a:defRPr/>
            </a:pPr>
            <a:r>
              <a:rPr lang="en-US" sz="1800">
                <a:latin typeface="Segoe UI Semibold"/>
              </a:rPr>
              <a:t>Correlate events with your threat intelligence and now with Microsoft URL intelligence</a:t>
            </a:r>
          </a:p>
          <a:p>
            <a:pPr marR="0" lvl="0" indent="0" fontAlgn="auto">
              <a:lnSpc>
                <a:spcPct val="100000"/>
              </a:lnSpc>
              <a:spcAft>
                <a:spcPts val="2400"/>
              </a:spcAft>
              <a:buClrTx/>
              <a:buSzTx/>
              <a:buFontTx/>
              <a:buNone/>
              <a:tabLst/>
              <a:defRPr/>
            </a:pPr>
            <a:r>
              <a:rPr lang="en-US" sz="1800">
                <a:latin typeface="Segoe UI Semibold"/>
              </a:rPr>
              <a:t>Trigger automated playbooks</a:t>
            </a:r>
          </a:p>
        </p:txBody>
      </p:sp>
      <p:grpSp>
        <p:nvGrpSpPr>
          <p:cNvPr id="10" name="Group 9">
            <a:extLst>
              <a:ext uri="{FF2B5EF4-FFF2-40B4-BE49-F238E27FC236}">
                <a16:creationId xmlns:a16="http://schemas.microsoft.com/office/drawing/2014/main" id="{AEF08A04-AC38-4622-95A9-81C541D9441E}"/>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041DDB23-A597-4292-9DA0-0EB3F263E3B6}"/>
                </a:ext>
              </a:extLst>
            </p:cNvPr>
            <p:cNvGrpSpPr/>
            <p:nvPr/>
          </p:nvGrpSpPr>
          <p:grpSpPr>
            <a:xfrm>
              <a:off x="585217" y="0"/>
              <a:ext cx="745914" cy="1143000"/>
              <a:chOff x="490749" y="2984912"/>
              <a:chExt cx="1872140" cy="2557382"/>
            </a:xfrm>
          </p:grpSpPr>
          <p:sp>
            <p:nvSpPr>
              <p:cNvPr id="13" name="04R">
                <a:extLst>
                  <a:ext uri="{FF2B5EF4-FFF2-40B4-BE49-F238E27FC236}">
                    <a16:creationId xmlns:a16="http://schemas.microsoft.com/office/drawing/2014/main" id="{4E48CCD1-776A-4DD7-B00A-9EB4091C09BB}"/>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04R">
                <a:extLst>
                  <a:ext uri="{FF2B5EF4-FFF2-40B4-BE49-F238E27FC236}">
                    <a16:creationId xmlns:a16="http://schemas.microsoft.com/office/drawing/2014/main" id="{A4A07DE0-EC5F-4A29-8FC5-1F18ABF080E7}"/>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2" name="Rectangle 11">
              <a:extLst>
                <a:ext uri="{FF2B5EF4-FFF2-40B4-BE49-F238E27FC236}">
                  <a16:creationId xmlns:a16="http://schemas.microsoft.com/office/drawing/2014/main" id="{A8C27679-6E8E-4F8D-8C02-AA3EF097A2B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3</a:t>
              </a:r>
            </a:p>
          </p:txBody>
        </p:sp>
      </p:grpSp>
    </p:spTree>
    <p:extLst>
      <p:ext uri="{BB962C8B-B14F-4D97-AF65-F5344CB8AC3E}">
        <p14:creationId xmlns:p14="http://schemas.microsoft.com/office/powerpoint/2010/main" val="14867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1267F-4E90-43B7-91D0-AD2857287322}"/>
              </a:ext>
            </a:extLst>
          </p:cNvPr>
          <p:cNvSpPr/>
          <p:nvPr/>
        </p:nvSpPr>
        <p:spPr bwMode="auto">
          <a:xfrm>
            <a:off x="6240465" y="1469807"/>
            <a:ext cx="5661218" cy="4799856"/>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1E2BD316-C42C-466A-B4CB-4E1AE9ED2F15}"/>
              </a:ext>
            </a:extLst>
          </p:cNvPr>
          <p:cNvPicPr>
            <a:picLocks noChangeAspect="1"/>
          </p:cNvPicPr>
          <p:nvPr/>
        </p:nvPicPr>
        <p:blipFill rotWithShape="1">
          <a:blip r:embed="rId3"/>
          <a:srcRect b="1139"/>
          <a:stretch/>
        </p:blipFill>
        <p:spPr>
          <a:xfrm>
            <a:off x="6738634" y="1865894"/>
            <a:ext cx="4664880" cy="4007682"/>
          </a:xfrm>
          <a:prstGeom prst="rect">
            <a:avLst/>
          </a:prstGeom>
        </p:spPr>
      </p:pic>
      <p:sp>
        <p:nvSpPr>
          <p:cNvPr id="3" name="Title 2">
            <a:extLst>
              <a:ext uri="{FF2B5EF4-FFF2-40B4-BE49-F238E27FC236}">
                <a16:creationId xmlns:a16="http://schemas.microsoft.com/office/drawing/2014/main" id="{80D1577F-B5D9-49A2-8D78-5A6DE7A1273B}"/>
              </a:ext>
            </a:extLst>
          </p:cNvPr>
          <p:cNvSpPr>
            <a:spLocks noGrp="1"/>
          </p:cNvSpPr>
          <p:nvPr>
            <p:ph type="title"/>
          </p:nvPr>
        </p:nvSpPr>
        <p:spPr>
          <a:xfrm>
            <a:off x="1527175" y="457200"/>
            <a:ext cx="10079608" cy="1477328"/>
          </a:xfrm>
        </p:spPr>
        <p:txBody>
          <a:bodyPr/>
          <a:lstStyle/>
          <a:p>
            <a:r>
              <a:rPr lang="en-US" sz="3200"/>
              <a:t>Tap into the power of ML increase your catch rate without increasing noise</a:t>
            </a:r>
            <a:br>
              <a:rPr lang="en-US" sz="3200"/>
            </a:br>
            <a:endParaRPr lang="en-US" sz="3200"/>
          </a:p>
        </p:txBody>
      </p:sp>
      <p:sp>
        <p:nvSpPr>
          <p:cNvPr id="20" name="TextBox 19">
            <a:extLst>
              <a:ext uri="{FF2B5EF4-FFF2-40B4-BE49-F238E27FC236}">
                <a16:creationId xmlns:a16="http://schemas.microsoft.com/office/drawing/2014/main" id="{06DD5A48-A2DC-4466-86A9-67BB1DE96519}"/>
              </a:ext>
            </a:extLst>
          </p:cNvPr>
          <p:cNvSpPr txBox="1"/>
          <p:nvPr/>
        </p:nvSpPr>
        <p:spPr>
          <a:xfrm>
            <a:off x="598534" y="2023770"/>
            <a:ext cx="5353003" cy="3037928"/>
          </a:xfrm>
          <a:prstGeom prst="rect">
            <a:avLst/>
          </a:prstGeom>
          <a:noFill/>
        </p:spPr>
        <p:txBody>
          <a:bodyPr wrap="square" lIns="0" tIns="0" rIns="179285" bIns="143428" rtlCol="0">
            <a:spAutoFit/>
          </a:bodyPr>
          <a:lstStyle/>
          <a:p>
            <a:pPr>
              <a:spcAft>
                <a:spcPts val="2400"/>
              </a:spcAft>
              <a:defRPr/>
            </a:pPr>
            <a:r>
              <a:rPr lang="en-US" sz="1800">
                <a:latin typeface="Segoe UI Semibold"/>
              </a:rPr>
              <a:t>Use built–in models – no ML experience required</a:t>
            </a:r>
          </a:p>
          <a:p>
            <a:pPr marL="285750" indent="-285750">
              <a:spcAft>
                <a:spcPts val="2400"/>
              </a:spcAft>
              <a:buFont typeface="Arial" panose="020B0604020202020204" pitchFamily="34" charset="0"/>
              <a:buChar char="•"/>
              <a:defRPr/>
            </a:pPr>
            <a:r>
              <a:rPr lang="en-US" sz="1800"/>
              <a:t>Detects anomalies using transferred learning </a:t>
            </a:r>
          </a:p>
          <a:p>
            <a:pPr marL="285750" indent="-285750">
              <a:spcAft>
                <a:spcPts val="2400"/>
              </a:spcAft>
              <a:buFont typeface="Arial" panose="020B0604020202020204" pitchFamily="34" charset="0"/>
              <a:buChar char="•"/>
              <a:defRPr/>
            </a:pPr>
            <a:r>
              <a:rPr lang="en-US" sz="1800"/>
              <a:t>Fuses data sources to detect threats that span the kill chain</a:t>
            </a:r>
          </a:p>
          <a:p>
            <a:pPr marL="285750" indent="-285750">
              <a:spcAft>
                <a:spcPts val="2400"/>
              </a:spcAft>
              <a:buFont typeface="Arial" panose="020B0604020202020204" pitchFamily="34" charset="0"/>
              <a:buChar char="•"/>
              <a:defRPr/>
            </a:pPr>
            <a:r>
              <a:rPr lang="en-US" sz="1800"/>
              <a:t>Simply connect your data and learning begins </a:t>
            </a:r>
          </a:p>
          <a:p>
            <a:pPr>
              <a:spcAft>
                <a:spcPts val="2400"/>
              </a:spcAft>
              <a:defRPr/>
            </a:pPr>
            <a:r>
              <a:rPr lang="en-US" sz="1800">
                <a:latin typeface="Segoe UI Semibold"/>
              </a:rPr>
              <a:t>Bring your own ML models (coming soon)</a:t>
            </a:r>
          </a:p>
        </p:txBody>
      </p:sp>
      <p:grpSp>
        <p:nvGrpSpPr>
          <p:cNvPr id="7" name="Group 6">
            <a:extLst>
              <a:ext uri="{FF2B5EF4-FFF2-40B4-BE49-F238E27FC236}">
                <a16:creationId xmlns:a16="http://schemas.microsoft.com/office/drawing/2014/main" id="{1AB323E7-D53D-4009-B043-78594B29F222}"/>
              </a:ext>
            </a:extLst>
          </p:cNvPr>
          <p:cNvGrpSpPr/>
          <p:nvPr/>
        </p:nvGrpSpPr>
        <p:grpSpPr>
          <a:xfrm>
            <a:off x="522306" y="0"/>
            <a:ext cx="870273" cy="1143000"/>
            <a:chOff x="522306" y="0"/>
            <a:chExt cx="870273" cy="1143000"/>
          </a:xfrm>
        </p:grpSpPr>
        <p:grpSp>
          <p:nvGrpSpPr>
            <p:cNvPr id="8" name="Group 7">
              <a:extLst>
                <a:ext uri="{FF2B5EF4-FFF2-40B4-BE49-F238E27FC236}">
                  <a16:creationId xmlns:a16="http://schemas.microsoft.com/office/drawing/2014/main" id="{D29ACC47-F74F-4331-A5C8-9E5F7AAD9A01}"/>
                </a:ext>
              </a:extLst>
            </p:cNvPr>
            <p:cNvGrpSpPr/>
            <p:nvPr/>
          </p:nvGrpSpPr>
          <p:grpSpPr>
            <a:xfrm>
              <a:off x="585217" y="0"/>
              <a:ext cx="745914" cy="1143000"/>
              <a:chOff x="490749" y="2984912"/>
              <a:chExt cx="1872140" cy="2557382"/>
            </a:xfrm>
          </p:grpSpPr>
          <p:sp>
            <p:nvSpPr>
              <p:cNvPr id="10" name="04R">
                <a:extLst>
                  <a:ext uri="{FF2B5EF4-FFF2-40B4-BE49-F238E27FC236}">
                    <a16:creationId xmlns:a16="http://schemas.microsoft.com/office/drawing/2014/main" id="{AC81B347-86EE-4385-9ACF-7C0FA05B6C97}"/>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04R">
                <a:extLst>
                  <a:ext uri="{FF2B5EF4-FFF2-40B4-BE49-F238E27FC236}">
                    <a16:creationId xmlns:a16="http://schemas.microsoft.com/office/drawing/2014/main" id="{E9EFE534-64B9-4099-B24C-1F825440926B}"/>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9" name="Rectangle 8">
              <a:extLst>
                <a:ext uri="{FF2B5EF4-FFF2-40B4-BE49-F238E27FC236}">
                  <a16:creationId xmlns:a16="http://schemas.microsoft.com/office/drawing/2014/main" id="{4EFE635D-2E08-443B-A16D-573B74FC5F0C}"/>
                </a:ext>
              </a:extLst>
            </p:cNvPr>
            <p:cNvSpPr/>
            <p:nvPr/>
          </p:nvSpPr>
          <p:spPr bwMode="auto">
            <a:xfrm>
              <a:off x="522306" y="466001"/>
              <a:ext cx="870273"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3a</a:t>
              </a:r>
            </a:p>
          </p:txBody>
        </p:sp>
      </p:grpSp>
    </p:spTree>
    <p:extLst>
      <p:ext uri="{BB962C8B-B14F-4D97-AF65-F5344CB8AC3E}">
        <p14:creationId xmlns:p14="http://schemas.microsoft.com/office/powerpoint/2010/main" val="41678763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Energy City line">
            <a:extLst>
              <a:ext uri="{FF2B5EF4-FFF2-40B4-BE49-F238E27FC236}">
                <a16:creationId xmlns:a16="http://schemas.microsoft.com/office/drawing/2014/main" id="{EE00B57A-304B-4DEE-83FE-F277ECC602FA}"/>
              </a:ext>
            </a:extLst>
          </p:cNvPr>
          <p:cNvCxnSpPr>
            <a:cxnSpLocks/>
            <a:stCxn id="26"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F3580F9C-5F4C-4BE1-8CD3-C194F36AFBD9}"/>
              </a:ext>
            </a:extLst>
          </p:cNvPr>
          <p:cNvCxnSpPr>
            <a:cxnSpLocks/>
            <a:endCxn id="26" idx="6"/>
          </p:cNvCxnSpPr>
          <p:nvPr/>
        </p:nvCxnSpPr>
        <p:spPr>
          <a:xfrm flipH="1" flipV="1">
            <a:off x="449990" y="3052354"/>
            <a:ext cx="1478808" cy="302983"/>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2E3254C8-EFFF-4875-883B-F63B0096B98A}"/>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E538E58-D87E-4C9C-9A49-6CA52CF61684}"/>
              </a:ext>
            </a:extLst>
          </p:cNvPr>
          <p:cNvCxnSpPr>
            <a:cxnSpLocks/>
            <a:endCxn id="23"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 name="Energy City line">
            <a:extLst>
              <a:ext uri="{FF2B5EF4-FFF2-40B4-BE49-F238E27FC236}">
                <a16:creationId xmlns:a16="http://schemas.microsoft.com/office/drawing/2014/main" id="{43C8E3BB-78F7-4B86-AC72-47EC975194F8}"/>
              </a:ext>
            </a:extLst>
          </p:cNvPr>
          <p:cNvCxnSpPr>
            <a:cxnSpLocks/>
          </p:cNvCxnSpPr>
          <p:nvPr/>
        </p:nvCxnSpPr>
        <p:spPr>
          <a:xfrm>
            <a:off x="831511" y="2233164"/>
            <a:ext cx="1097287" cy="112217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 name="Energy City line">
            <a:extLst>
              <a:ext uri="{FF2B5EF4-FFF2-40B4-BE49-F238E27FC236}">
                <a16:creationId xmlns:a16="http://schemas.microsoft.com/office/drawing/2014/main" id="{0B2E7F5D-3AC3-47F9-B288-E186DE9BC428}"/>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 name="Energy City line">
            <a:extLst>
              <a:ext uri="{FF2B5EF4-FFF2-40B4-BE49-F238E27FC236}">
                <a16:creationId xmlns:a16="http://schemas.microsoft.com/office/drawing/2014/main" id="{8878E8B8-C9CD-4B11-9E04-D7F29A650EA6}"/>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 name="Energy City line">
            <a:extLst>
              <a:ext uri="{FF2B5EF4-FFF2-40B4-BE49-F238E27FC236}">
                <a16:creationId xmlns:a16="http://schemas.microsoft.com/office/drawing/2014/main" id="{D40910F3-2A23-401E-BCF8-5CE8A429EC6F}"/>
              </a:ext>
            </a:extLst>
          </p:cNvPr>
          <p:cNvCxnSpPr>
            <a:cxnSpLocks/>
            <a:endCxn id="25" idx="0"/>
          </p:cNvCxnSpPr>
          <p:nvPr/>
        </p:nvCxnSpPr>
        <p:spPr>
          <a:xfrm flipH="1">
            <a:off x="400471" y="3375359"/>
            <a:ext cx="1528327" cy="154898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 name="Energy City line">
            <a:extLst>
              <a:ext uri="{FF2B5EF4-FFF2-40B4-BE49-F238E27FC236}">
                <a16:creationId xmlns:a16="http://schemas.microsoft.com/office/drawing/2014/main" id="{4C090B08-7D38-4B58-B3FE-342E3F71FF67}"/>
              </a:ext>
            </a:extLst>
          </p:cNvPr>
          <p:cNvCxnSpPr>
            <a:cxnSpLocks/>
            <a:stCxn id="2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9" name="04R">
            <a:extLst>
              <a:ext uri="{FF2B5EF4-FFF2-40B4-BE49-F238E27FC236}">
                <a16:creationId xmlns:a16="http://schemas.microsoft.com/office/drawing/2014/main" id="{33189F12-60EF-4A3B-B0E3-BB83A9EDE76D}"/>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0" name="Energy City line">
            <a:extLst>
              <a:ext uri="{FF2B5EF4-FFF2-40B4-BE49-F238E27FC236}">
                <a16:creationId xmlns:a16="http://schemas.microsoft.com/office/drawing/2014/main" id="{3FFB27DB-7570-4434-91C4-F100EF6C6D30}"/>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 name="Energy City line">
            <a:extLst>
              <a:ext uri="{FF2B5EF4-FFF2-40B4-BE49-F238E27FC236}">
                <a16:creationId xmlns:a16="http://schemas.microsoft.com/office/drawing/2014/main" id="{33649FA4-4F17-4728-9AB1-F9CCD1264D63}"/>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22" name="Oval 129">
            <a:extLst>
              <a:ext uri="{FF2B5EF4-FFF2-40B4-BE49-F238E27FC236}">
                <a16:creationId xmlns:a16="http://schemas.microsoft.com/office/drawing/2014/main" id="{BC9D12B1-11DF-4D51-8C8D-47272902F95C}"/>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3" name="Oval 129">
            <a:extLst>
              <a:ext uri="{FF2B5EF4-FFF2-40B4-BE49-F238E27FC236}">
                <a16:creationId xmlns:a16="http://schemas.microsoft.com/office/drawing/2014/main" id="{231592DB-6D92-4DB2-ABDD-6F49E71F290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 name="Oval 129">
            <a:extLst>
              <a:ext uri="{FF2B5EF4-FFF2-40B4-BE49-F238E27FC236}">
                <a16:creationId xmlns:a16="http://schemas.microsoft.com/office/drawing/2014/main" id="{29A57520-5FE7-4FD0-AD5F-D5078D2F94D5}"/>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5" name="Oval 129">
            <a:extLst>
              <a:ext uri="{FF2B5EF4-FFF2-40B4-BE49-F238E27FC236}">
                <a16:creationId xmlns:a16="http://schemas.microsoft.com/office/drawing/2014/main" id="{19C036D5-1854-494F-97F6-9E99D81502AA}"/>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6" name="Oval 129">
            <a:extLst>
              <a:ext uri="{FF2B5EF4-FFF2-40B4-BE49-F238E27FC236}">
                <a16:creationId xmlns:a16="http://schemas.microsoft.com/office/drawing/2014/main" id="{173A3698-F116-4292-8AB3-14A2AE243D1C}"/>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0" name="Group 29">
            <a:extLst>
              <a:ext uri="{FF2B5EF4-FFF2-40B4-BE49-F238E27FC236}">
                <a16:creationId xmlns:a16="http://schemas.microsoft.com/office/drawing/2014/main" id="{1821D0C3-2433-4924-8511-21966720F051}"/>
              </a:ext>
            </a:extLst>
          </p:cNvPr>
          <p:cNvGrpSpPr/>
          <p:nvPr/>
        </p:nvGrpSpPr>
        <p:grpSpPr>
          <a:xfrm>
            <a:off x="587529" y="1945831"/>
            <a:ext cx="494604" cy="494604"/>
            <a:chOff x="587529" y="1945831"/>
            <a:chExt cx="494604" cy="494604"/>
          </a:xfrm>
        </p:grpSpPr>
        <p:sp>
          <p:nvSpPr>
            <p:cNvPr id="31" name="Oval 30">
              <a:extLst>
                <a:ext uri="{FF2B5EF4-FFF2-40B4-BE49-F238E27FC236}">
                  <a16:creationId xmlns:a16="http://schemas.microsoft.com/office/drawing/2014/main" id="{5CD169FF-F1A7-4C2C-A6F2-ABD84A1D4627}"/>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E367B48B-2AFB-4848-9776-81E7D7330134}"/>
                </a:ext>
              </a:extLst>
            </p:cNvPr>
            <p:cNvGrpSpPr/>
            <p:nvPr/>
          </p:nvGrpSpPr>
          <p:grpSpPr>
            <a:xfrm>
              <a:off x="703568" y="2056528"/>
              <a:ext cx="259340" cy="252832"/>
              <a:chOff x="783093" y="-2783562"/>
              <a:chExt cx="1002275" cy="977133"/>
            </a:xfrm>
          </p:grpSpPr>
          <p:sp>
            <p:nvSpPr>
              <p:cNvPr id="33" name="Rectangle 32">
                <a:extLst>
                  <a:ext uri="{FF2B5EF4-FFF2-40B4-BE49-F238E27FC236}">
                    <a16:creationId xmlns:a16="http://schemas.microsoft.com/office/drawing/2014/main" id="{08D6C03D-8EF0-4ED7-99B0-9F80439F2542}"/>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4" name="Line 5">
                <a:extLst>
                  <a:ext uri="{FF2B5EF4-FFF2-40B4-BE49-F238E27FC236}">
                    <a16:creationId xmlns:a16="http://schemas.microsoft.com/office/drawing/2014/main" id="{F7E559C6-E685-417A-9FA4-EF06BC0DF9B9}"/>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 name="Line 6">
                <a:extLst>
                  <a:ext uri="{FF2B5EF4-FFF2-40B4-BE49-F238E27FC236}">
                    <a16:creationId xmlns:a16="http://schemas.microsoft.com/office/drawing/2014/main" id="{17FCEEDA-A19E-4631-A312-5C193D2F50EA}"/>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6" name="Line 7">
                <a:extLst>
                  <a:ext uri="{FF2B5EF4-FFF2-40B4-BE49-F238E27FC236}">
                    <a16:creationId xmlns:a16="http://schemas.microsoft.com/office/drawing/2014/main" id="{BA0BE16B-754F-4DC6-A78E-A791F1CC1929}"/>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7" name="Line 8">
                <a:extLst>
                  <a:ext uri="{FF2B5EF4-FFF2-40B4-BE49-F238E27FC236}">
                    <a16:creationId xmlns:a16="http://schemas.microsoft.com/office/drawing/2014/main" id="{71B7E32B-9C65-497A-8D3B-F88CD28A5ADA}"/>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8" name="Line 9">
                <a:extLst>
                  <a:ext uri="{FF2B5EF4-FFF2-40B4-BE49-F238E27FC236}">
                    <a16:creationId xmlns:a16="http://schemas.microsoft.com/office/drawing/2014/main" id="{1AA8A10D-B3D5-4CFC-AE0A-8668D3899C76}"/>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9" name="Freeform 10">
                <a:extLst>
                  <a:ext uri="{FF2B5EF4-FFF2-40B4-BE49-F238E27FC236}">
                    <a16:creationId xmlns:a16="http://schemas.microsoft.com/office/drawing/2014/main" id="{B97AC8CE-4A8C-4739-B0A8-FD3C7189D6E0}"/>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8" name="Group 47">
            <a:extLst>
              <a:ext uri="{FF2B5EF4-FFF2-40B4-BE49-F238E27FC236}">
                <a16:creationId xmlns:a16="http://schemas.microsoft.com/office/drawing/2014/main" id="{3AD414C4-4E27-40E8-A8CD-6A24F80AC3EC}"/>
              </a:ext>
            </a:extLst>
          </p:cNvPr>
          <p:cNvGrpSpPr/>
          <p:nvPr/>
        </p:nvGrpSpPr>
        <p:grpSpPr>
          <a:xfrm>
            <a:off x="901854" y="5393869"/>
            <a:ext cx="494604" cy="494604"/>
            <a:chOff x="3181981" y="455880"/>
            <a:chExt cx="910036" cy="910036"/>
          </a:xfrm>
        </p:grpSpPr>
        <p:sp>
          <p:nvSpPr>
            <p:cNvPr id="49" name="Oval 48">
              <a:extLst>
                <a:ext uri="{FF2B5EF4-FFF2-40B4-BE49-F238E27FC236}">
                  <a16:creationId xmlns:a16="http://schemas.microsoft.com/office/drawing/2014/main" id="{CE54C58A-BA65-4F3D-BB12-4E6D03C47D82}"/>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593C37F1-D6F2-4655-ABF2-0C7DA8056A0D}"/>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D209DC8-645D-46A0-A41A-707F03A376DE}"/>
              </a:ext>
            </a:extLst>
          </p:cNvPr>
          <p:cNvGrpSpPr/>
          <p:nvPr/>
        </p:nvGrpSpPr>
        <p:grpSpPr>
          <a:xfrm>
            <a:off x="1539527" y="4487373"/>
            <a:ext cx="494604" cy="494604"/>
            <a:chOff x="4498330" y="437396"/>
            <a:chExt cx="910036" cy="910036"/>
          </a:xfrm>
        </p:grpSpPr>
        <p:sp>
          <p:nvSpPr>
            <p:cNvPr id="52" name="Oval 51">
              <a:extLst>
                <a:ext uri="{FF2B5EF4-FFF2-40B4-BE49-F238E27FC236}">
                  <a16:creationId xmlns:a16="http://schemas.microsoft.com/office/drawing/2014/main" id="{3DE8337F-98FF-499E-95D7-61A0786AE3F9}"/>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3" name="gear" title="Icon of a gear surrounded by a circle with lines of varying length">
              <a:extLst>
                <a:ext uri="{FF2B5EF4-FFF2-40B4-BE49-F238E27FC236}">
                  <a16:creationId xmlns:a16="http://schemas.microsoft.com/office/drawing/2014/main" id="{1D11A546-F074-4367-8C3F-68FC5A80373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430FCAD2-35C8-43AB-BD74-A79E9A265371}"/>
              </a:ext>
            </a:extLst>
          </p:cNvPr>
          <p:cNvGrpSpPr/>
          <p:nvPr/>
        </p:nvGrpSpPr>
        <p:grpSpPr>
          <a:xfrm>
            <a:off x="1043823" y="882785"/>
            <a:ext cx="494604" cy="494604"/>
            <a:chOff x="955596" y="437396"/>
            <a:chExt cx="910036" cy="910036"/>
          </a:xfrm>
        </p:grpSpPr>
        <p:sp>
          <p:nvSpPr>
            <p:cNvPr id="68" name="Oval 67">
              <a:extLst>
                <a:ext uri="{FF2B5EF4-FFF2-40B4-BE49-F238E27FC236}">
                  <a16:creationId xmlns:a16="http://schemas.microsoft.com/office/drawing/2014/main" id="{4D26BE52-4F38-4F65-A3AD-E0B6D883E6A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 name="binoculars" title="Icon of binoculars">
              <a:extLst>
                <a:ext uri="{FF2B5EF4-FFF2-40B4-BE49-F238E27FC236}">
                  <a16:creationId xmlns:a16="http://schemas.microsoft.com/office/drawing/2014/main" id="{B62F35A6-BDB1-4B64-AE51-299BB7BD4927}"/>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F0412900-CB3A-4A10-8993-09E6F5CD13FD}"/>
              </a:ext>
            </a:extLst>
          </p:cNvPr>
          <p:cNvGrpSpPr/>
          <p:nvPr/>
        </p:nvGrpSpPr>
        <p:grpSpPr>
          <a:xfrm>
            <a:off x="1372866" y="2786795"/>
            <a:ext cx="1286179" cy="1286175"/>
            <a:chOff x="1372866" y="2786795"/>
            <a:chExt cx="1286179" cy="1286175"/>
          </a:xfrm>
        </p:grpSpPr>
        <p:sp>
          <p:nvSpPr>
            <p:cNvPr id="28" name="Oval 27">
              <a:extLst>
                <a:ext uri="{FF2B5EF4-FFF2-40B4-BE49-F238E27FC236}">
                  <a16:creationId xmlns:a16="http://schemas.microsoft.com/office/drawing/2014/main" id="{E62C5230-DC16-44D9-997C-A9C61C620451}"/>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brain_2" title="Icon of a brain with circles and connection lines inside">
              <a:extLst>
                <a:ext uri="{FF2B5EF4-FFF2-40B4-BE49-F238E27FC236}">
                  <a16:creationId xmlns:a16="http://schemas.microsoft.com/office/drawing/2014/main" id="{FFDB9867-2264-4509-9DE9-CF5193C74BC8}"/>
                </a:ext>
              </a:extLst>
            </p:cNvPr>
            <p:cNvSpPr>
              <a:spLocks noChangeAspect="1" noEditPoints="1"/>
            </p:cNvSpPr>
            <p:nvPr/>
          </p:nvSpPr>
          <p:spPr bwMode="auto">
            <a:xfrm>
              <a:off x="1632922" y="3173047"/>
              <a:ext cx="766067" cy="513671"/>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41745756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Hunting</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7597256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 name="Oval 173">
            <a:extLst>
              <a:ext uri="{FF2B5EF4-FFF2-40B4-BE49-F238E27FC236}">
                <a16:creationId xmlns:a16="http://schemas.microsoft.com/office/drawing/2014/main" id="{20DA0F87-6282-44BE-92EA-C7DBA63609A3}"/>
              </a:ext>
            </a:extLst>
          </p:cNvPr>
          <p:cNvSpPr/>
          <p:nvPr/>
        </p:nvSpPr>
        <p:spPr bwMode="auto">
          <a:xfrm>
            <a:off x="5613880" y="3159325"/>
            <a:ext cx="964239" cy="50752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353" b="0" i="0" u="none" strike="noStrike" kern="1200" cap="none" spc="0" normalizeH="0" baseline="0" noProof="0">
                <a:ln>
                  <a:noFill/>
                </a:ln>
                <a:noFill/>
                <a:effectLst/>
                <a:uLnTx/>
                <a:uFillTx/>
                <a:latin typeface="Segoe UI"/>
                <a:ea typeface="Segoe UI" pitchFamily="34" charset="0"/>
                <a:cs typeface="Segoe UI" pitchFamily="34" charset="0"/>
              </a:rPr>
              <a:t>t</a:t>
            </a:r>
          </a:p>
        </p:txBody>
      </p:sp>
      <p:cxnSp>
        <p:nvCxnSpPr>
          <p:cNvPr id="401" name="Straight Connector 400">
            <a:extLst>
              <a:ext uri="{FF2B5EF4-FFF2-40B4-BE49-F238E27FC236}">
                <a16:creationId xmlns:a16="http://schemas.microsoft.com/office/drawing/2014/main" id="{695F730F-76E1-49F3-9CFD-2E6B8EFAA6A2}"/>
              </a:ext>
            </a:extLst>
          </p:cNvPr>
          <p:cNvCxnSpPr>
            <a:cxnSpLocks/>
          </p:cNvCxnSpPr>
          <p:nvPr/>
        </p:nvCxnSpPr>
        <p:spPr>
          <a:xfrm flipH="1" flipV="1">
            <a:off x="2045055" y="1314874"/>
            <a:ext cx="914543" cy="35052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4" name="City Vehicle line">
            <a:extLst>
              <a:ext uri="{FF2B5EF4-FFF2-40B4-BE49-F238E27FC236}">
                <a16:creationId xmlns:a16="http://schemas.microsoft.com/office/drawing/2014/main" id="{69504B86-EC7B-496C-B1FA-0AA8784D4D45}"/>
              </a:ext>
            </a:extLst>
          </p:cNvPr>
          <p:cNvCxnSpPr>
            <a:cxnSpLocks/>
          </p:cNvCxnSpPr>
          <p:nvPr/>
        </p:nvCxnSpPr>
        <p:spPr>
          <a:xfrm>
            <a:off x="786437" y="4597490"/>
            <a:ext cx="1687397" cy="109202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03" name="Straight Connector 402">
            <a:extLst>
              <a:ext uri="{FF2B5EF4-FFF2-40B4-BE49-F238E27FC236}">
                <a16:creationId xmlns:a16="http://schemas.microsoft.com/office/drawing/2014/main" id="{FF2D342D-41A2-48AC-BE10-0DB774FBF581}"/>
              </a:ext>
            </a:extLst>
          </p:cNvPr>
          <p:cNvCxnSpPr>
            <a:cxnSpLocks/>
            <a:stCxn id="207" idx="7"/>
            <a:endCxn id="206" idx="14"/>
          </p:cNvCxnSpPr>
          <p:nvPr/>
        </p:nvCxnSpPr>
        <p:spPr>
          <a:xfrm flipV="1">
            <a:off x="709096" y="1440568"/>
            <a:ext cx="1299733" cy="4601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02" name="Straight Connector 401">
            <a:extLst>
              <a:ext uri="{FF2B5EF4-FFF2-40B4-BE49-F238E27FC236}">
                <a16:creationId xmlns:a16="http://schemas.microsoft.com/office/drawing/2014/main" id="{2B5F953A-EE22-4705-A3E9-CAF05C274ABA}"/>
              </a:ext>
            </a:extLst>
          </p:cNvPr>
          <p:cNvCxnSpPr>
            <a:cxnSpLocks/>
            <a:stCxn id="206" idx="22"/>
            <a:endCxn id="624" idx="4"/>
          </p:cNvCxnSpPr>
          <p:nvPr/>
        </p:nvCxnSpPr>
        <p:spPr>
          <a:xfrm flipV="1">
            <a:off x="2129139" y="447552"/>
            <a:ext cx="509040" cy="81125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8" name="Straight Connector 597">
            <a:extLst>
              <a:ext uri="{FF2B5EF4-FFF2-40B4-BE49-F238E27FC236}">
                <a16:creationId xmlns:a16="http://schemas.microsoft.com/office/drawing/2014/main" id="{C6F2E984-742B-4296-94E9-C85114EA5303}"/>
              </a:ext>
            </a:extLst>
          </p:cNvPr>
          <p:cNvCxnSpPr>
            <a:cxnSpLocks/>
            <a:endCxn id="620" idx="2"/>
          </p:cNvCxnSpPr>
          <p:nvPr/>
        </p:nvCxnSpPr>
        <p:spPr>
          <a:xfrm>
            <a:off x="5978508" y="1130812"/>
            <a:ext cx="1442479" cy="74556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34557F1F-FDD1-48A8-AD21-15371F374FB2}"/>
              </a:ext>
            </a:extLst>
          </p:cNvPr>
          <p:cNvCxnSpPr>
            <a:cxnSpLocks/>
            <a:stCxn id="122" idx="5"/>
          </p:cNvCxnSpPr>
          <p:nvPr/>
        </p:nvCxnSpPr>
        <p:spPr>
          <a:xfrm>
            <a:off x="5208878" y="709162"/>
            <a:ext cx="572646" cy="27970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D236FE1A-9082-4CBD-9AA8-12FBDBA7F4CD}"/>
              </a:ext>
            </a:extLst>
          </p:cNvPr>
          <p:cNvCxnSpPr>
            <a:cxnSpLocks/>
            <a:stCxn id="130" idx="5"/>
            <a:endCxn id="178" idx="10"/>
          </p:cNvCxnSpPr>
          <p:nvPr/>
        </p:nvCxnSpPr>
        <p:spPr>
          <a:xfrm>
            <a:off x="1452146" y="2621677"/>
            <a:ext cx="560019" cy="69360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City Cloud line">
            <a:extLst>
              <a:ext uri="{FF2B5EF4-FFF2-40B4-BE49-F238E27FC236}">
                <a16:creationId xmlns:a16="http://schemas.microsoft.com/office/drawing/2014/main" id="{0BA9B3D5-D014-41E0-B324-AB7F005DA20B}"/>
              </a:ext>
            </a:extLst>
          </p:cNvPr>
          <p:cNvCxnSpPr>
            <a:cxnSpLocks/>
          </p:cNvCxnSpPr>
          <p:nvPr/>
        </p:nvCxnSpPr>
        <p:spPr>
          <a:xfrm flipH="1" flipV="1">
            <a:off x="6050463" y="1240809"/>
            <a:ext cx="1134562" cy="141008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5" name="Equipment Facotry line">
            <a:extLst>
              <a:ext uri="{FF2B5EF4-FFF2-40B4-BE49-F238E27FC236}">
                <a16:creationId xmlns:a16="http://schemas.microsoft.com/office/drawing/2014/main" id="{98ECA255-5849-4E65-B864-4770FEA2AFCE}"/>
              </a:ext>
            </a:extLst>
          </p:cNvPr>
          <p:cNvCxnSpPr>
            <a:cxnSpLocks/>
            <a:endCxn id="178" idx="22"/>
          </p:cNvCxnSpPr>
          <p:nvPr/>
        </p:nvCxnSpPr>
        <p:spPr>
          <a:xfrm flipH="1" flipV="1">
            <a:off x="2048141" y="3385710"/>
            <a:ext cx="1527265" cy="10040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6" name="Equipment Vehicles line">
            <a:extLst>
              <a:ext uri="{FF2B5EF4-FFF2-40B4-BE49-F238E27FC236}">
                <a16:creationId xmlns:a16="http://schemas.microsoft.com/office/drawing/2014/main" id="{DC6184B4-3B97-481D-B63D-463D11436285}"/>
              </a:ext>
            </a:extLst>
          </p:cNvPr>
          <p:cNvCxnSpPr>
            <a:cxnSpLocks/>
            <a:endCxn id="84" idx="4"/>
          </p:cNvCxnSpPr>
          <p:nvPr/>
        </p:nvCxnSpPr>
        <p:spPr>
          <a:xfrm flipV="1">
            <a:off x="1990185" y="1663437"/>
            <a:ext cx="117120" cy="149644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7" name="City Vehicle line">
            <a:extLst>
              <a:ext uri="{FF2B5EF4-FFF2-40B4-BE49-F238E27FC236}">
                <a16:creationId xmlns:a16="http://schemas.microsoft.com/office/drawing/2014/main" id="{1E66F79C-9CC7-4AB6-97FF-E0C724A98506}"/>
              </a:ext>
            </a:extLst>
          </p:cNvPr>
          <p:cNvCxnSpPr>
            <a:cxnSpLocks/>
            <a:stCxn id="206" idx="2"/>
            <a:endCxn id="122" idx="2"/>
          </p:cNvCxnSpPr>
          <p:nvPr/>
        </p:nvCxnSpPr>
        <p:spPr>
          <a:xfrm flipV="1">
            <a:off x="2258362" y="682268"/>
            <a:ext cx="2787076" cy="6852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1" name="Energy City line">
            <a:extLst>
              <a:ext uri="{FF2B5EF4-FFF2-40B4-BE49-F238E27FC236}">
                <a16:creationId xmlns:a16="http://schemas.microsoft.com/office/drawing/2014/main" id="{853C7433-01CC-4694-8B37-7649567B7787}"/>
              </a:ext>
            </a:extLst>
          </p:cNvPr>
          <p:cNvCxnSpPr>
            <a:cxnSpLocks/>
            <a:endCxn id="86" idx="3"/>
          </p:cNvCxnSpPr>
          <p:nvPr/>
        </p:nvCxnSpPr>
        <p:spPr>
          <a:xfrm flipV="1">
            <a:off x="4479805" y="1322360"/>
            <a:ext cx="1274408" cy="95500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7" name="Energy node 1 line">
            <a:extLst>
              <a:ext uri="{FF2B5EF4-FFF2-40B4-BE49-F238E27FC236}">
                <a16:creationId xmlns:a16="http://schemas.microsoft.com/office/drawing/2014/main" id="{A752E9CF-75B1-4FB5-BB6B-28F8DF2CECFB}"/>
              </a:ext>
            </a:extLst>
          </p:cNvPr>
          <p:cNvCxnSpPr>
            <a:cxnSpLocks/>
            <a:stCxn id="175" idx="3"/>
          </p:cNvCxnSpPr>
          <p:nvPr/>
        </p:nvCxnSpPr>
        <p:spPr>
          <a:xfrm flipV="1">
            <a:off x="3598789" y="4220243"/>
            <a:ext cx="846760" cy="20628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6" name="Straight Connector 75">
            <a:extLst>
              <a:ext uri="{FF2B5EF4-FFF2-40B4-BE49-F238E27FC236}">
                <a16:creationId xmlns:a16="http://schemas.microsoft.com/office/drawing/2014/main" id="{57AC7487-FF98-4355-9A30-58FDA7293188}"/>
              </a:ext>
            </a:extLst>
          </p:cNvPr>
          <p:cNvCxnSpPr>
            <a:cxnSpLocks/>
          </p:cNvCxnSpPr>
          <p:nvPr/>
        </p:nvCxnSpPr>
        <p:spPr>
          <a:xfrm flipH="1">
            <a:off x="786437" y="3371475"/>
            <a:ext cx="1139390" cy="109924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3" name="Straight Connector 592">
            <a:extLst>
              <a:ext uri="{FF2B5EF4-FFF2-40B4-BE49-F238E27FC236}">
                <a16:creationId xmlns:a16="http://schemas.microsoft.com/office/drawing/2014/main" id="{09CF5DA0-6274-4307-B70A-476AB8D0D767}"/>
              </a:ext>
            </a:extLst>
          </p:cNvPr>
          <p:cNvCxnSpPr>
            <a:cxnSpLocks/>
            <a:endCxn id="604" idx="6"/>
          </p:cNvCxnSpPr>
          <p:nvPr/>
        </p:nvCxnSpPr>
        <p:spPr>
          <a:xfrm flipH="1" flipV="1">
            <a:off x="8300640" y="448019"/>
            <a:ext cx="1384999" cy="5383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5" name="Straight Connector 594">
            <a:extLst>
              <a:ext uri="{FF2B5EF4-FFF2-40B4-BE49-F238E27FC236}">
                <a16:creationId xmlns:a16="http://schemas.microsoft.com/office/drawing/2014/main" id="{7248D40C-10BA-4ED6-87A7-EDB07C6BBDEE}"/>
              </a:ext>
            </a:extLst>
          </p:cNvPr>
          <p:cNvCxnSpPr>
            <a:cxnSpLocks/>
            <a:endCxn id="620" idx="0"/>
          </p:cNvCxnSpPr>
          <p:nvPr/>
        </p:nvCxnSpPr>
        <p:spPr>
          <a:xfrm flipH="1">
            <a:off x="7532492" y="499437"/>
            <a:ext cx="632641" cy="13166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8" name="Straight Connector 207">
            <a:extLst>
              <a:ext uri="{FF2B5EF4-FFF2-40B4-BE49-F238E27FC236}">
                <a16:creationId xmlns:a16="http://schemas.microsoft.com/office/drawing/2014/main" id="{B1875745-6D31-4927-B8E0-D61394C4598D}"/>
              </a:ext>
            </a:extLst>
          </p:cNvPr>
          <p:cNvCxnSpPr>
            <a:cxnSpLocks/>
          </p:cNvCxnSpPr>
          <p:nvPr/>
        </p:nvCxnSpPr>
        <p:spPr>
          <a:xfrm flipH="1" flipV="1">
            <a:off x="-192990" y="1163436"/>
            <a:ext cx="765345" cy="73869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28" name="Straight Connector 427">
            <a:extLst>
              <a:ext uri="{FF2B5EF4-FFF2-40B4-BE49-F238E27FC236}">
                <a16:creationId xmlns:a16="http://schemas.microsoft.com/office/drawing/2014/main" id="{9399F66D-B948-4889-9575-54D9F5D420C2}"/>
              </a:ext>
            </a:extLst>
          </p:cNvPr>
          <p:cNvCxnSpPr>
            <a:cxnSpLocks/>
          </p:cNvCxnSpPr>
          <p:nvPr/>
        </p:nvCxnSpPr>
        <p:spPr>
          <a:xfrm flipH="1" flipV="1">
            <a:off x="2418506" y="-294185"/>
            <a:ext cx="288309" cy="68942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5" name="Sensor Cloud line">
            <a:extLst>
              <a:ext uri="{FF2B5EF4-FFF2-40B4-BE49-F238E27FC236}">
                <a16:creationId xmlns:a16="http://schemas.microsoft.com/office/drawing/2014/main" id="{52EA45A9-599D-4331-9AFB-F13B6A79FCB0}"/>
              </a:ext>
            </a:extLst>
          </p:cNvPr>
          <p:cNvCxnSpPr>
            <a:cxnSpLocks/>
            <a:endCxn id="189" idx="37"/>
          </p:cNvCxnSpPr>
          <p:nvPr/>
        </p:nvCxnSpPr>
        <p:spPr>
          <a:xfrm flipV="1">
            <a:off x="7200452" y="1883762"/>
            <a:ext cx="1649364" cy="73480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8" name="Sensor Partner Line">
            <a:extLst>
              <a:ext uri="{FF2B5EF4-FFF2-40B4-BE49-F238E27FC236}">
                <a16:creationId xmlns:a16="http://schemas.microsoft.com/office/drawing/2014/main" id="{8A4B9871-C159-439A-B6EF-EFF682C135C5}"/>
              </a:ext>
            </a:extLst>
          </p:cNvPr>
          <p:cNvCxnSpPr>
            <a:cxnSpLocks/>
            <a:stCxn id="99" idx="1"/>
            <a:endCxn id="188" idx="28"/>
          </p:cNvCxnSpPr>
          <p:nvPr/>
        </p:nvCxnSpPr>
        <p:spPr>
          <a:xfrm flipH="1" flipV="1">
            <a:off x="9142231" y="1855249"/>
            <a:ext cx="2034868" cy="12590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0" name="Straight Connector 259">
            <a:extLst>
              <a:ext uri="{FF2B5EF4-FFF2-40B4-BE49-F238E27FC236}">
                <a16:creationId xmlns:a16="http://schemas.microsoft.com/office/drawing/2014/main" id="{ECD62ADC-C215-43A3-B6E5-71A7FB92799B}"/>
              </a:ext>
            </a:extLst>
          </p:cNvPr>
          <p:cNvCxnSpPr>
            <a:cxnSpLocks/>
          </p:cNvCxnSpPr>
          <p:nvPr/>
        </p:nvCxnSpPr>
        <p:spPr>
          <a:xfrm flipV="1">
            <a:off x="6431966" y="6006707"/>
            <a:ext cx="963428" cy="109294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9" name="Sensor Citizen line">
            <a:extLst>
              <a:ext uri="{FF2B5EF4-FFF2-40B4-BE49-F238E27FC236}">
                <a16:creationId xmlns:a16="http://schemas.microsoft.com/office/drawing/2014/main" id="{C6EE5542-81AE-45E3-9EA8-7BE4E7A5BFA2}"/>
              </a:ext>
            </a:extLst>
          </p:cNvPr>
          <p:cNvCxnSpPr>
            <a:cxnSpLocks/>
            <a:stCxn id="125" idx="1"/>
            <a:endCxn id="197" idx="1"/>
          </p:cNvCxnSpPr>
          <p:nvPr/>
        </p:nvCxnSpPr>
        <p:spPr>
          <a:xfrm flipH="1" flipV="1">
            <a:off x="10125962" y="5204219"/>
            <a:ext cx="917445" cy="9117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1" name="Straight Connector 160">
            <a:extLst>
              <a:ext uri="{FF2B5EF4-FFF2-40B4-BE49-F238E27FC236}">
                <a16:creationId xmlns:a16="http://schemas.microsoft.com/office/drawing/2014/main" id="{25DDE546-E290-4606-AC2E-7ECDF00ED3F4}"/>
              </a:ext>
            </a:extLst>
          </p:cNvPr>
          <p:cNvCxnSpPr>
            <a:cxnSpLocks/>
          </p:cNvCxnSpPr>
          <p:nvPr/>
        </p:nvCxnSpPr>
        <p:spPr>
          <a:xfrm flipH="1" flipV="1">
            <a:off x="4087012" y="5991563"/>
            <a:ext cx="717076" cy="91886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23" name="Mobile node 2 line">
            <a:extLst>
              <a:ext uri="{FF2B5EF4-FFF2-40B4-BE49-F238E27FC236}">
                <a16:creationId xmlns:a16="http://schemas.microsoft.com/office/drawing/2014/main" id="{7BCB1691-7B28-4980-BF7C-01C7FD20F0D2}"/>
              </a:ext>
            </a:extLst>
          </p:cNvPr>
          <p:cNvCxnSpPr>
            <a:cxnSpLocks/>
          </p:cNvCxnSpPr>
          <p:nvPr/>
        </p:nvCxnSpPr>
        <p:spPr>
          <a:xfrm>
            <a:off x="7581456" y="5952058"/>
            <a:ext cx="502074" cy="104694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4" name="Cloud Mobile line">
            <a:extLst>
              <a:ext uri="{FF2B5EF4-FFF2-40B4-BE49-F238E27FC236}">
                <a16:creationId xmlns:a16="http://schemas.microsoft.com/office/drawing/2014/main" id="{8E83EA59-9BAC-47C1-93CE-4CCCFF4631AC}"/>
              </a:ext>
            </a:extLst>
          </p:cNvPr>
          <p:cNvCxnSpPr>
            <a:cxnSpLocks/>
          </p:cNvCxnSpPr>
          <p:nvPr/>
        </p:nvCxnSpPr>
        <p:spPr>
          <a:xfrm>
            <a:off x="8661170" y="4250864"/>
            <a:ext cx="1393267" cy="93937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 name="Citizien Mobile line">
            <a:extLst>
              <a:ext uri="{FF2B5EF4-FFF2-40B4-BE49-F238E27FC236}">
                <a16:creationId xmlns:a16="http://schemas.microsoft.com/office/drawing/2014/main" id="{2C78DD63-F0CE-487D-A0F5-68AB5EEC8A45}"/>
              </a:ext>
            </a:extLst>
          </p:cNvPr>
          <p:cNvCxnSpPr>
            <a:cxnSpLocks/>
          </p:cNvCxnSpPr>
          <p:nvPr/>
        </p:nvCxnSpPr>
        <p:spPr>
          <a:xfrm flipV="1">
            <a:off x="7561992" y="5163960"/>
            <a:ext cx="2425570" cy="6703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9" name="On-premise Partner Line">
            <a:extLst>
              <a:ext uri="{FF2B5EF4-FFF2-40B4-BE49-F238E27FC236}">
                <a16:creationId xmlns:a16="http://schemas.microsoft.com/office/drawing/2014/main" id="{8B316537-DF26-4AFF-ADB9-1833BAF6EDE1}"/>
              </a:ext>
            </a:extLst>
          </p:cNvPr>
          <p:cNvCxnSpPr>
            <a:cxnSpLocks/>
          </p:cNvCxnSpPr>
          <p:nvPr/>
        </p:nvCxnSpPr>
        <p:spPr>
          <a:xfrm flipV="1">
            <a:off x="10085324" y="3401700"/>
            <a:ext cx="1236774" cy="160614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2" name="Supply node 1 line">
            <a:extLst>
              <a:ext uri="{FF2B5EF4-FFF2-40B4-BE49-F238E27FC236}">
                <a16:creationId xmlns:a16="http://schemas.microsoft.com/office/drawing/2014/main" id="{1EEED6A0-462F-47AE-9109-09CB736DDA82}"/>
              </a:ext>
            </a:extLst>
          </p:cNvPr>
          <p:cNvCxnSpPr>
            <a:cxnSpLocks/>
            <a:endCxn id="152" idx="29"/>
          </p:cNvCxnSpPr>
          <p:nvPr/>
        </p:nvCxnSpPr>
        <p:spPr>
          <a:xfrm flipV="1">
            <a:off x="4137011" y="5085639"/>
            <a:ext cx="1024360" cy="81798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3" name="Mobile node 2 line">
            <a:extLst>
              <a:ext uri="{FF2B5EF4-FFF2-40B4-BE49-F238E27FC236}">
                <a16:creationId xmlns:a16="http://schemas.microsoft.com/office/drawing/2014/main" id="{2605F014-643F-4FDC-B95F-2EF2BD4E7960}"/>
              </a:ext>
            </a:extLst>
          </p:cNvPr>
          <p:cNvCxnSpPr>
            <a:cxnSpLocks/>
            <a:endCxn id="199" idx="3"/>
          </p:cNvCxnSpPr>
          <p:nvPr/>
        </p:nvCxnSpPr>
        <p:spPr>
          <a:xfrm>
            <a:off x="6738274" y="4374912"/>
            <a:ext cx="746738" cy="13730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6" name="Partner node 1 line">
            <a:extLst>
              <a:ext uri="{FF2B5EF4-FFF2-40B4-BE49-F238E27FC236}">
                <a16:creationId xmlns:a16="http://schemas.microsoft.com/office/drawing/2014/main" id="{CCB78403-C265-4B8E-B0FF-AB1DA4120F12}"/>
              </a:ext>
            </a:extLst>
          </p:cNvPr>
          <p:cNvCxnSpPr>
            <a:cxnSpLocks/>
          </p:cNvCxnSpPr>
          <p:nvPr/>
        </p:nvCxnSpPr>
        <p:spPr>
          <a:xfrm flipV="1">
            <a:off x="10190617" y="3297874"/>
            <a:ext cx="1168619" cy="55230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9" name="Partner node 1 line">
            <a:extLst>
              <a:ext uri="{FF2B5EF4-FFF2-40B4-BE49-F238E27FC236}">
                <a16:creationId xmlns:a16="http://schemas.microsoft.com/office/drawing/2014/main" id="{0B90E8E3-EB11-4521-A6B5-54CDBE9ED11B}"/>
              </a:ext>
            </a:extLst>
          </p:cNvPr>
          <p:cNvCxnSpPr>
            <a:cxnSpLocks/>
            <a:endCxn id="136" idx="7"/>
          </p:cNvCxnSpPr>
          <p:nvPr/>
        </p:nvCxnSpPr>
        <p:spPr>
          <a:xfrm flipH="1">
            <a:off x="8485474" y="4328061"/>
            <a:ext cx="322515" cy="55290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9" name="Mobile node 2 line">
            <a:extLst>
              <a:ext uri="{FF2B5EF4-FFF2-40B4-BE49-F238E27FC236}">
                <a16:creationId xmlns:a16="http://schemas.microsoft.com/office/drawing/2014/main" id="{0FEF82D6-7AE4-400F-9DEA-3F359137DD07}"/>
              </a:ext>
            </a:extLst>
          </p:cNvPr>
          <p:cNvCxnSpPr>
            <a:cxnSpLocks/>
            <a:stCxn id="152" idx="25"/>
          </p:cNvCxnSpPr>
          <p:nvPr/>
        </p:nvCxnSpPr>
        <p:spPr>
          <a:xfrm>
            <a:off x="5316852" y="5085639"/>
            <a:ext cx="588058" cy="5005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Straight Connector 212">
            <a:extLst>
              <a:ext uri="{FF2B5EF4-FFF2-40B4-BE49-F238E27FC236}">
                <a16:creationId xmlns:a16="http://schemas.microsoft.com/office/drawing/2014/main" id="{77F15FDD-88E7-413F-82F6-75CF9D2D4BE0}"/>
              </a:ext>
            </a:extLst>
          </p:cNvPr>
          <p:cNvCxnSpPr>
            <a:cxnSpLocks/>
          </p:cNvCxnSpPr>
          <p:nvPr/>
        </p:nvCxnSpPr>
        <p:spPr>
          <a:xfrm flipH="1" flipV="1">
            <a:off x="4459674" y="2408859"/>
            <a:ext cx="671600" cy="7671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Partner node 1 line">
            <a:extLst>
              <a:ext uri="{FF2B5EF4-FFF2-40B4-BE49-F238E27FC236}">
                <a16:creationId xmlns:a16="http://schemas.microsoft.com/office/drawing/2014/main" id="{68E51059-A823-4FDA-8DCA-45493FACDB58}"/>
              </a:ext>
            </a:extLst>
          </p:cNvPr>
          <p:cNvCxnSpPr>
            <a:cxnSpLocks/>
          </p:cNvCxnSpPr>
          <p:nvPr/>
        </p:nvCxnSpPr>
        <p:spPr>
          <a:xfrm>
            <a:off x="11450429" y="3429000"/>
            <a:ext cx="184195" cy="67237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5" name="Partner node 2 line">
            <a:extLst>
              <a:ext uri="{FF2B5EF4-FFF2-40B4-BE49-F238E27FC236}">
                <a16:creationId xmlns:a16="http://schemas.microsoft.com/office/drawing/2014/main" id="{60E9C828-603D-48A5-BE5D-FB831B241610}"/>
              </a:ext>
            </a:extLst>
          </p:cNvPr>
          <p:cNvCxnSpPr>
            <a:cxnSpLocks/>
          </p:cNvCxnSpPr>
          <p:nvPr/>
        </p:nvCxnSpPr>
        <p:spPr>
          <a:xfrm>
            <a:off x="11220295" y="2399279"/>
            <a:ext cx="115030" cy="84185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7" name="Straight Connector 596">
            <a:extLst>
              <a:ext uri="{FF2B5EF4-FFF2-40B4-BE49-F238E27FC236}">
                <a16:creationId xmlns:a16="http://schemas.microsoft.com/office/drawing/2014/main" id="{EA89A0B2-3679-40CA-9EFD-366972482A1A}"/>
              </a:ext>
            </a:extLst>
          </p:cNvPr>
          <p:cNvCxnSpPr>
            <a:cxnSpLocks/>
            <a:stCxn id="609" idx="3"/>
            <a:endCxn id="188" idx="3"/>
          </p:cNvCxnSpPr>
          <p:nvPr/>
        </p:nvCxnSpPr>
        <p:spPr>
          <a:xfrm flipH="1">
            <a:off x="9121771" y="1034787"/>
            <a:ext cx="477069" cy="63971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0" name="Straight Connector 589">
            <a:extLst>
              <a:ext uri="{FF2B5EF4-FFF2-40B4-BE49-F238E27FC236}">
                <a16:creationId xmlns:a16="http://schemas.microsoft.com/office/drawing/2014/main" id="{B2ED2B48-8EE9-44AF-8225-757CE32DDE95}"/>
              </a:ext>
            </a:extLst>
          </p:cNvPr>
          <p:cNvCxnSpPr>
            <a:cxnSpLocks/>
            <a:stCxn id="622" idx="5"/>
          </p:cNvCxnSpPr>
          <p:nvPr/>
        </p:nvCxnSpPr>
        <p:spPr>
          <a:xfrm>
            <a:off x="11388126" y="1634496"/>
            <a:ext cx="846672" cy="47573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1" name="Straight Connector 590">
            <a:extLst>
              <a:ext uri="{FF2B5EF4-FFF2-40B4-BE49-F238E27FC236}">
                <a16:creationId xmlns:a16="http://schemas.microsoft.com/office/drawing/2014/main" id="{A0BB6381-2DD8-4AFC-A7A9-093E07A5CC5D}"/>
              </a:ext>
            </a:extLst>
          </p:cNvPr>
          <p:cNvCxnSpPr>
            <a:cxnSpLocks/>
          </p:cNvCxnSpPr>
          <p:nvPr/>
        </p:nvCxnSpPr>
        <p:spPr>
          <a:xfrm>
            <a:off x="10948422" y="444434"/>
            <a:ext cx="398717" cy="115546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2" name="Straight Connector 591">
            <a:extLst>
              <a:ext uri="{FF2B5EF4-FFF2-40B4-BE49-F238E27FC236}">
                <a16:creationId xmlns:a16="http://schemas.microsoft.com/office/drawing/2014/main" id="{F84C7FEA-BC2F-465C-8803-44C3C974BFC6}"/>
              </a:ext>
            </a:extLst>
          </p:cNvPr>
          <p:cNvCxnSpPr>
            <a:cxnSpLocks/>
          </p:cNvCxnSpPr>
          <p:nvPr/>
        </p:nvCxnSpPr>
        <p:spPr>
          <a:xfrm flipV="1">
            <a:off x="9691245" y="450130"/>
            <a:ext cx="1254735" cy="51263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4" name="Straight Connector 593">
            <a:extLst>
              <a:ext uri="{FF2B5EF4-FFF2-40B4-BE49-F238E27FC236}">
                <a16:creationId xmlns:a16="http://schemas.microsoft.com/office/drawing/2014/main" id="{625D1CDE-137B-4420-8BC8-4DBFA7C2DD66}"/>
              </a:ext>
            </a:extLst>
          </p:cNvPr>
          <p:cNvCxnSpPr>
            <a:cxnSpLocks/>
          </p:cNvCxnSpPr>
          <p:nvPr/>
        </p:nvCxnSpPr>
        <p:spPr>
          <a:xfrm flipV="1">
            <a:off x="10950863" y="-47858"/>
            <a:ext cx="205054" cy="51751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00" name="Straight Connector 599">
            <a:extLst>
              <a:ext uri="{FF2B5EF4-FFF2-40B4-BE49-F238E27FC236}">
                <a16:creationId xmlns:a16="http://schemas.microsoft.com/office/drawing/2014/main" id="{A8EE2C9C-5D9B-43DC-81F8-8EF2473C82AF}"/>
              </a:ext>
            </a:extLst>
          </p:cNvPr>
          <p:cNvCxnSpPr>
            <a:cxnSpLocks/>
          </p:cNvCxnSpPr>
          <p:nvPr/>
        </p:nvCxnSpPr>
        <p:spPr>
          <a:xfrm flipH="1">
            <a:off x="11085205" y="4858679"/>
            <a:ext cx="1262107" cy="13278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C7E487-8F48-44B8-98FE-EDD1C5233537}"/>
              </a:ext>
            </a:extLst>
          </p:cNvPr>
          <p:cNvCxnSpPr>
            <a:cxnSpLocks/>
          </p:cNvCxnSpPr>
          <p:nvPr/>
        </p:nvCxnSpPr>
        <p:spPr>
          <a:xfrm flipH="1" flipV="1">
            <a:off x="-359287" y="5627484"/>
            <a:ext cx="841583" cy="70521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4" name="Factory Supply line">
            <a:extLst>
              <a:ext uri="{FF2B5EF4-FFF2-40B4-BE49-F238E27FC236}">
                <a16:creationId xmlns:a16="http://schemas.microsoft.com/office/drawing/2014/main" id="{6D1A80FF-96EE-4D99-A4EA-C6B2768F45F8}"/>
              </a:ext>
            </a:extLst>
          </p:cNvPr>
          <p:cNvCxnSpPr>
            <a:cxnSpLocks/>
            <a:stCxn id="152" idx="20"/>
          </p:cNvCxnSpPr>
          <p:nvPr/>
        </p:nvCxnSpPr>
        <p:spPr>
          <a:xfrm flipH="1">
            <a:off x="2752107" y="4981426"/>
            <a:ext cx="2512406" cy="82408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8" name="Facotory Market line">
            <a:extLst>
              <a:ext uri="{FF2B5EF4-FFF2-40B4-BE49-F238E27FC236}">
                <a16:creationId xmlns:a16="http://schemas.microsoft.com/office/drawing/2014/main" id="{91132C77-625A-4D0D-BF1D-4D5A8759C18B}"/>
              </a:ext>
            </a:extLst>
          </p:cNvPr>
          <p:cNvCxnSpPr>
            <a:cxnSpLocks/>
          </p:cNvCxnSpPr>
          <p:nvPr/>
        </p:nvCxnSpPr>
        <p:spPr>
          <a:xfrm flipV="1">
            <a:off x="1586114" y="5893617"/>
            <a:ext cx="1028213" cy="101681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35" name="Oval 129">
            <a:extLst>
              <a:ext uri="{FF2B5EF4-FFF2-40B4-BE49-F238E27FC236}">
                <a16:creationId xmlns:a16="http://schemas.microsoft.com/office/drawing/2014/main" id="{B39D263C-5BC5-4D62-AE79-F110636B0515}"/>
              </a:ext>
            </a:extLst>
          </p:cNvPr>
          <p:cNvSpPr>
            <a:spLocks noChangeArrowheads="1"/>
          </p:cNvSpPr>
          <p:nvPr/>
        </p:nvSpPr>
        <p:spPr bwMode="auto">
          <a:xfrm>
            <a:off x="2926224" y="161629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9" name="Energy text">
            <a:extLst>
              <a:ext uri="{FF2B5EF4-FFF2-40B4-BE49-F238E27FC236}">
                <a16:creationId xmlns:a16="http://schemas.microsoft.com/office/drawing/2014/main" id="{3664EF90-C48B-4A43-BD4F-981A74F92AD5}"/>
              </a:ext>
            </a:extLst>
          </p:cNvPr>
          <p:cNvSpPr/>
          <p:nvPr/>
        </p:nvSpPr>
        <p:spPr>
          <a:xfrm>
            <a:off x="2663528" y="2277035"/>
            <a:ext cx="1485698"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Energy systems</a:t>
            </a:r>
          </a:p>
        </p:txBody>
      </p:sp>
      <p:sp>
        <p:nvSpPr>
          <p:cNvPr id="10" name="Supply text">
            <a:extLst>
              <a:ext uri="{FF2B5EF4-FFF2-40B4-BE49-F238E27FC236}">
                <a16:creationId xmlns:a16="http://schemas.microsoft.com/office/drawing/2014/main" id="{EC3F20F2-9A04-42DD-8CA5-DC2ACE9EF57B}"/>
              </a:ext>
            </a:extLst>
          </p:cNvPr>
          <p:cNvSpPr/>
          <p:nvPr/>
        </p:nvSpPr>
        <p:spPr>
          <a:xfrm>
            <a:off x="5570908" y="4850322"/>
            <a:ext cx="1342448"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Supply chains</a:t>
            </a:r>
          </a:p>
        </p:txBody>
      </p:sp>
      <p:sp>
        <p:nvSpPr>
          <p:cNvPr id="11" name="Citizen text">
            <a:extLst>
              <a:ext uri="{FF2B5EF4-FFF2-40B4-BE49-F238E27FC236}">
                <a16:creationId xmlns:a16="http://schemas.microsoft.com/office/drawing/2014/main" id="{049E4215-00CC-44E1-A972-D9F0BEB28F98}"/>
              </a:ext>
            </a:extLst>
          </p:cNvPr>
          <p:cNvSpPr/>
          <p:nvPr/>
        </p:nvSpPr>
        <p:spPr>
          <a:xfrm>
            <a:off x="7264198" y="4094724"/>
            <a:ext cx="1283525"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Citizens</a:t>
            </a:r>
          </a:p>
        </p:txBody>
      </p:sp>
      <p:sp>
        <p:nvSpPr>
          <p:cNvPr id="12" name="Sensor text">
            <a:extLst>
              <a:ext uri="{FF2B5EF4-FFF2-40B4-BE49-F238E27FC236}">
                <a16:creationId xmlns:a16="http://schemas.microsoft.com/office/drawing/2014/main" id="{3F53D746-FE34-4836-A011-AC2D48B65C28}"/>
              </a:ext>
            </a:extLst>
          </p:cNvPr>
          <p:cNvSpPr/>
          <p:nvPr/>
        </p:nvSpPr>
        <p:spPr>
          <a:xfrm>
            <a:off x="9317142" y="1644700"/>
            <a:ext cx="1283525"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Sensors</a:t>
            </a:r>
          </a:p>
        </p:txBody>
      </p:sp>
      <p:sp>
        <p:nvSpPr>
          <p:cNvPr id="14" name="Mobile text">
            <a:extLst>
              <a:ext uri="{FF2B5EF4-FFF2-40B4-BE49-F238E27FC236}">
                <a16:creationId xmlns:a16="http://schemas.microsoft.com/office/drawing/2014/main" id="{1FEB3CF5-10DF-4249-BC33-E9F65902F45F}"/>
              </a:ext>
            </a:extLst>
          </p:cNvPr>
          <p:cNvSpPr/>
          <p:nvPr/>
        </p:nvSpPr>
        <p:spPr>
          <a:xfrm>
            <a:off x="7874897" y="5760479"/>
            <a:ext cx="1796819"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Mobile devices</a:t>
            </a:r>
          </a:p>
        </p:txBody>
      </p:sp>
      <p:sp>
        <p:nvSpPr>
          <p:cNvPr id="15" name="On-premise text">
            <a:extLst>
              <a:ext uri="{FF2B5EF4-FFF2-40B4-BE49-F238E27FC236}">
                <a16:creationId xmlns:a16="http://schemas.microsoft.com/office/drawing/2014/main" id="{F1C64113-1570-4D5D-BD50-2DE1A4982D6E}"/>
              </a:ext>
            </a:extLst>
          </p:cNvPr>
          <p:cNvSpPr/>
          <p:nvPr/>
        </p:nvSpPr>
        <p:spPr>
          <a:xfrm>
            <a:off x="10387254" y="5027397"/>
            <a:ext cx="1186350" cy="242576"/>
          </a:xfrm>
          <a:prstGeom prst="rect">
            <a:avLst/>
          </a:prstGeom>
          <a:noFill/>
          <a:ln>
            <a:noFill/>
          </a:ln>
        </p:spPr>
        <p:txBody>
          <a:bodyPr wrap="none" lIns="179285">
            <a:spAutoFit/>
          </a:bodyPr>
          <a:lstStyle/>
          <a:p>
            <a:pPr marL="0" marR="0" lvl="0" indent="0" algn="l" defTabSz="725536" rtl="0" eaLnBrk="1" fontAlgn="base" latinLnBrk="0" hangingPunct="1">
              <a:lnSpc>
                <a:spcPct val="8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On-premises</a:t>
            </a:r>
          </a:p>
        </p:txBody>
      </p:sp>
      <p:sp>
        <p:nvSpPr>
          <p:cNvPr id="16" name="Partners text">
            <a:extLst>
              <a:ext uri="{FF2B5EF4-FFF2-40B4-BE49-F238E27FC236}">
                <a16:creationId xmlns:a16="http://schemas.microsoft.com/office/drawing/2014/main" id="{08621C40-9A52-4081-AD08-1F2B9ED2F417}"/>
              </a:ext>
            </a:extLst>
          </p:cNvPr>
          <p:cNvSpPr/>
          <p:nvPr/>
        </p:nvSpPr>
        <p:spPr>
          <a:xfrm>
            <a:off x="10084049" y="3172986"/>
            <a:ext cx="1000153"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Partners</a:t>
            </a:r>
          </a:p>
        </p:txBody>
      </p:sp>
      <p:sp>
        <p:nvSpPr>
          <p:cNvPr id="17" name="Customer text">
            <a:extLst>
              <a:ext uri="{FF2B5EF4-FFF2-40B4-BE49-F238E27FC236}">
                <a16:creationId xmlns:a16="http://schemas.microsoft.com/office/drawing/2014/main" id="{E80B91AA-D8AB-45A6-A56C-EBB87DD9F650}"/>
              </a:ext>
            </a:extLst>
          </p:cNvPr>
          <p:cNvSpPr/>
          <p:nvPr/>
        </p:nvSpPr>
        <p:spPr>
          <a:xfrm>
            <a:off x="2190566" y="4271332"/>
            <a:ext cx="1122737"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Customers</a:t>
            </a:r>
          </a:p>
        </p:txBody>
      </p:sp>
      <p:sp>
        <p:nvSpPr>
          <p:cNvPr id="18" name="Factory text">
            <a:extLst>
              <a:ext uri="{FF2B5EF4-FFF2-40B4-BE49-F238E27FC236}">
                <a16:creationId xmlns:a16="http://schemas.microsoft.com/office/drawing/2014/main" id="{DCB88221-2D2D-4044-B59F-95071C037F0F}"/>
              </a:ext>
            </a:extLst>
          </p:cNvPr>
          <p:cNvSpPr/>
          <p:nvPr/>
        </p:nvSpPr>
        <p:spPr>
          <a:xfrm>
            <a:off x="994844" y="5688698"/>
            <a:ext cx="1406737"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Manufacturers</a:t>
            </a:r>
          </a:p>
        </p:txBody>
      </p:sp>
      <p:sp>
        <p:nvSpPr>
          <p:cNvPr id="19" name="Market text">
            <a:extLst>
              <a:ext uri="{FF2B5EF4-FFF2-40B4-BE49-F238E27FC236}">
                <a16:creationId xmlns:a16="http://schemas.microsoft.com/office/drawing/2014/main" id="{1DBEAD9E-9F78-4E10-97D7-405438E882B9}"/>
              </a:ext>
            </a:extLst>
          </p:cNvPr>
          <p:cNvSpPr/>
          <p:nvPr/>
        </p:nvSpPr>
        <p:spPr>
          <a:xfrm>
            <a:off x="5476602" y="2481175"/>
            <a:ext cx="1341205"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Marketplaces</a:t>
            </a:r>
          </a:p>
        </p:txBody>
      </p:sp>
      <p:sp>
        <p:nvSpPr>
          <p:cNvPr id="20" name="Equipment text">
            <a:extLst>
              <a:ext uri="{FF2B5EF4-FFF2-40B4-BE49-F238E27FC236}">
                <a16:creationId xmlns:a16="http://schemas.microsoft.com/office/drawing/2014/main" id="{DEB7E40C-A58D-4EB9-9717-2579DE6C93EB}"/>
              </a:ext>
            </a:extLst>
          </p:cNvPr>
          <p:cNvSpPr/>
          <p:nvPr/>
        </p:nvSpPr>
        <p:spPr>
          <a:xfrm>
            <a:off x="540521" y="3159883"/>
            <a:ext cx="1143103"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Equipment</a:t>
            </a:r>
          </a:p>
        </p:txBody>
      </p:sp>
      <p:sp>
        <p:nvSpPr>
          <p:cNvPr id="21" name="Vehicles text">
            <a:extLst>
              <a:ext uri="{FF2B5EF4-FFF2-40B4-BE49-F238E27FC236}">
                <a16:creationId xmlns:a16="http://schemas.microsoft.com/office/drawing/2014/main" id="{438D560A-E2AA-4997-AC74-5A28F331D3C9}"/>
              </a:ext>
            </a:extLst>
          </p:cNvPr>
          <p:cNvSpPr/>
          <p:nvPr/>
        </p:nvSpPr>
        <p:spPr>
          <a:xfrm>
            <a:off x="872235" y="1208354"/>
            <a:ext cx="939689"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Vehicles</a:t>
            </a:r>
          </a:p>
        </p:txBody>
      </p:sp>
      <p:sp>
        <p:nvSpPr>
          <p:cNvPr id="73" name="City text">
            <a:extLst>
              <a:ext uri="{FF2B5EF4-FFF2-40B4-BE49-F238E27FC236}">
                <a16:creationId xmlns:a16="http://schemas.microsoft.com/office/drawing/2014/main" id="{EBA65EA5-FECA-4F71-9BBB-C8B407214623}"/>
              </a:ext>
            </a:extLst>
          </p:cNvPr>
          <p:cNvSpPr/>
          <p:nvPr/>
        </p:nvSpPr>
        <p:spPr>
          <a:xfrm>
            <a:off x="6284943" y="960204"/>
            <a:ext cx="1109034" cy="280605"/>
          </a:xfrm>
          <a:prstGeom prst="rect">
            <a:avLst/>
          </a:prstGeom>
          <a:noFill/>
          <a:ln>
            <a:noFill/>
          </a:ln>
        </p:spPr>
        <p:txBody>
          <a:bodyPr wrap="non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Smart cities</a:t>
            </a:r>
          </a:p>
        </p:txBody>
      </p:sp>
      <p:sp>
        <p:nvSpPr>
          <p:cNvPr id="129" name="Oval 128">
            <a:extLst>
              <a:ext uri="{FF2B5EF4-FFF2-40B4-BE49-F238E27FC236}">
                <a16:creationId xmlns:a16="http://schemas.microsoft.com/office/drawing/2014/main" id="{50D56613-70A6-4333-BFDA-5441EB0C7370}"/>
              </a:ext>
            </a:extLst>
          </p:cNvPr>
          <p:cNvSpPr/>
          <p:nvPr/>
        </p:nvSpPr>
        <p:spPr bwMode="auto">
          <a:xfrm>
            <a:off x="4950763" y="4661887"/>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7" name="Group 56">
            <a:extLst>
              <a:ext uri="{FF2B5EF4-FFF2-40B4-BE49-F238E27FC236}">
                <a16:creationId xmlns:a16="http://schemas.microsoft.com/office/drawing/2014/main" id="{B7DC3CCD-9C47-4CE4-84E8-2026525935A1}"/>
              </a:ext>
            </a:extLst>
          </p:cNvPr>
          <p:cNvGrpSpPr/>
          <p:nvPr/>
        </p:nvGrpSpPr>
        <p:grpSpPr>
          <a:xfrm>
            <a:off x="11085203" y="3022443"/>
            <a:ext cx="627497" cy="627497"/>
            <a:chOff x="11307484" y="3082553"/>
            <a:chExt cx="640080" cy="640080"/>
          </a:xfrm>
        </p:grpSpPr>
        <p:sp>
          <p:nvSpPr>
            <p:cNvPr id="99" name="Oval 98">
              <a:extLst>
                <a:ext uri="{FF2B5EF4-FFF2-40B4-BE49-F238E27FC236}">
                  <a16:creationId xmlns:a16="http://schemas.microsoft.com/office/drawing/2014/main" id="{ED758700-9ECB-4769-9508-3BFABE78B24D}"/>
                </a:ext>
              </a:extLst>
            </p:cNvPr>
            <p:cNvSpPr/>
            <p:nvPr/>
          </p:nvSpPr>
          <p:spPr bwMode="auto">
            <a:xfrm>
              <a:off x="11307484" y="308255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9" name="Commitments_EC4D" title="Icon of a handshake">
              <a:extLst>
                <a:ext uri="{FF2B5EF4-FFF2-40B4-BE49-F238E27FC236}">
                  <a16:creationId xmlns:a16="http://schemas.microsoft.com/office/drawing/2014/main" id="{DBBCF486-FFD0-4275-AA24-2B7412F3270B}"/>
                </a:ext>
              </a:extLst>
            </p:cNvPr>
            <p:cNvSpPr>
              <a:spLocks noChangeAspect="1" noEditPoints="1"/>
            </p:cNvSpPr>
            <p:nvPr/>
          </p:nvSpPr>
          <p:spPr bwMode="auto">
            <a:xfrm>
              <a:off x="11466762" y="3251859"/>
              <a:ext cx="321525" cy="301469"/>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endParaRPr>
            </a:p>
          </p:txBody>
        </p:sp>
      </p:grpSp>
      <p:sp>
        <p:nvSpPr>
          <p:cNvPr id="152" name="bus">
            <a:extLst>
              <a:ext uri="{FF2B5EF4-FFF2-40B4-BE49-F238E27FC236}">
                <a16:creationId xmlns:a16="http://schemas.microsoft.com/office/drawing/2014/main" id="{D7233D61-D995-46FF-BC6F-7B7A21F4ABB8}"/>
              </a:ext>
            </a:extLst>
          </p:cNvPr>
          <p:cNvSpPr>
            <a:spLocks noChangeAspect="1" noEditPoints="1"/>
          </p:cNvSpPr>
          <p:nvPr/>
        </p:nvSpPr>
        <p:spPr bwMode="auto">
          <a:xfrm>
            <a:off x="5132122" y="4843248"/>
            <a:ext cx="264780" cy="264778"/>
          </a:xfrm>
          <a:custGeom>
            <a:avLst/>
            <a:gdLst>
              <a:gd name="T0" fmla="*/ 290 w 344"/>
              <a:gd name="T1" fmla="*/ 0 h 343"/>
              <a:gd name="T2" fmla="*/ 318 w 344"/>
              <a:gd name="T3" fmla="*/ 28 h 343"/>
              <a:gd name="T4" fmla="*/ 318 w 344"/>
              <a:gd name="T5" fmla="*/ 314 h 343"/>
              <a:gd name="T6" fmla="*/ 25 w 344"/>
              <a:gd name="T7" fmla="*/ 314 h 343"/>
              <a:gd name="T8" fmla="*/ 25 w 344"/>
              <a:gd name="T9" fmla="*/ 28 h 343"/>
              <a:gd name="T10" fmla="*/ 54 w 344"/>
              <a:gd name="T11" fmla="*/ 0 h 343"/>
              <a:gd name="T12" fmla="*/ 290 w 344"/>
              <a:gd name="T13" fmla="*/ 0 h 343"/>
              <a:gd name="T14" fmla="*/ 104 w 344"/>
              <a:gd name="T15" fmla="*/ 46 h 343"/>
              <a:gd name="T16" fmla="*/ 237 w 344"/>
              <a:gd name="T17" fmla="*/ 46 h 343"/>
              <a:gd name="T18" fmla="*/ 60 w 344"/>
              <a:gd name="T19" fmla="*/ 224 h 343"/>
              <a:gd name="T20" fmla="*/ 104 w 344"/>
              <a:gd name="T21" fmla="*/ 224 h 343"/>
              <a:gd name="T22" fmla="*/ 237 w 344"/>
              <a:gd name="T23" fmla="*/ 224 h 343"/>
              <a:gd name="T24" fmla="*/ 281 w 344"/>
              <a:gd name="T25" fmla="*/ 224 h 343"/>
              <a:gd name="T26" fmla="*/ 25 w 344"/>
              <a:gd name="T27" fmla="*/ 92 h 343"/>
              <a:gd name="T28" fmla="*/ 318 w 344"/>
              <a:gd name="T29" fmla="*/ 92 h 343"/>
              <a:gd name="T30" fmla="*/ 25 w 344"/>
              <a:gd name="T31" fmla="*/ 179 h 343"/>
              <a:gd name="T32" fmla="*/ 318 w 344"/>
              <a:gd name="T33" fmla="*/ 179 h 343"/>
              <a:gd name="T34" fmla="*/ 25 w 344"/>
              <a:gd name="T35" fmla="*/ 268 h 343"/>
              <a:gd name="T36" fmla="*/ 318 w 344"/>
              <a:gd name="T37" fmla="*/ 268 h 343"/>
              <a:gd name="T38" fmla="*/ 172 w 344"/>
              <a:gd name="T39" fmla="*/ 92 h 343"/>
              <a:gd name="T40" fmla="*/ 172 w 344"/>
              <a:gd name="T41" fmla="*/ 179 h 343"/>
              <a:gd name="T42" fmla="*/ 318 w 344"/>
              <a:gd name="T43" fmla="*/ 124 h 343"/>
              <a:gd name="T44" fmla="*/ 344 w 344"/>
              <a:gd name="T45" fmla="*/ 124 h 343"/>
              <a:gd name="T46" fmla="*/ 344 w 344"/>
              <a:gd name="T47" fmla="*/ 83 h 343"/>
              <a:gd name="T48" fmla="*/ 318 w 344"/>
              <a:gd name="T49" fmla="*/ 83 h 343"/>
              <a:gd name="T50" fmla="*/ 240 w 344"/>
              <a:gd name="T51" fmla="*/ 314 h 343"/>
              <a:gd name="T52" fmla="*/ 240 w 344"/>
              <a:gd name="T53" fmla="*/ 343 h 343"/>
              <a:gd name="T54" fmla="*/ 301 w 344"/>
              <a:gd name="T55" fmla="*/ 343 h 343"/>
              <a:gd name="T56" fmla="*/ 301 w 344"/>
              <a:gd name="T57" fmla="*/ 314 h 343"/>
              <a:gd name="T58" fmla="*/ 38 w 344"/>
              <a:gd name="T59" fmla="*/ 314 h 343"/>
              <a:gd name="T60" fmla="*/ 38 w 344"/>
              <a:gd name="T61" fmla="*/ 343 h 343"/>
              <a:gd name="T62" fmla="*/ 98 w 344"/>
              <a:gd name="T63" fmla="*/ 343 h 343"/>
              <a:gd name="T64" fmla="*/ 98 w 344"/>
              <a:gd name="T65" fmla="*/ 314 h 343"/>
              <a:gd name="T66" fmla="*/ 25 w 344"/>
              <a:gd name="T67" fmla="*/ 83 h 343"/>
              <a:gd name="T68" fmla="*/ 0 w 344"/>
              <a:gd name="T69" fmla="*/ 83 h 343"/>
              <a:gd name="T70" fmla="*/ 0 w 344"/>
              <a:gd name="T71" fmla="*/ 124 h 343"/>
              <a:gd name="T72" fmla="*/ 25 w 344"/>
              <a:gd name="T7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343">
                <a:moveTo>
                  <a:pt x="290" y="0"/>
                </a:moveTo>
                <a:cubicBezTo>
                  <a:pt x="305" y="0"/>
                  <a:pt x="318" y="12"/>
                  <a:pt x="318" y="28"/>
                </a:cubicBezTo>
                <a:cubicBezTo>
                  <a:pt x="318" y="314"/>
                  <a:pt x="318" y="314"/>
                  <a:pt x="318" y="314"/>
                </a:cubicBezTo>
                <a:cubicBezTo>
                  <a:pt x="25" y="314"/>
                  <a:pt x="25" y="314"/>
                  <a:pt x="25" y="314"/>
                </a:cubicBezTo>
                <a:cubicBezTo>
                  <a:pt x="25" y="28"/>
                  <a:pt x="25" y="28"/>
                  <a:pt x="25" y="28"/>
                </a:cubicBezTo>
                <a:cubicBezTo>
                  <a:pt x="25" y="12"/>
                  <a:pt x="38" y="0"/>
                  <a:pt x="54" y="0"/>
                </a:cubicBezTo>
                <a:lnTo>
                  <a:pt x="290" y="0"/>
                </a:lnTo>
                <a:close/>
                <a:moveTo>
                  <a:pt x="104" y="46"/>
                </a:moveTo>
                <a:cubicBezTo>
                  <a:pt x="237" y="46"/>
                  <a:pt x="237" y="46"/>
                  <a:pt x="237" y="46"/>
                </a:cubicBezTo>
                <a:moveTo>
                  <a:pt x="60" y="224"/>
                </a:moveTo>
                <a:cubicBezTo>
                  <a:pt x="104" y="224"/>
                  <a:pt x="104" y="224"/>
                  <a:pt x="104" y="224"/>
                </a:cubicBezTo>
                <a:moveTo>
                  <a:pt x="237" y="224"/>
                </a:moveTo>
                <a:cubicBezTo>
                  <a:pt x="281" y="224"/>
                  <a:pt x="281" y="224"/>
                  <a:pt x="281" y="224"/>
                </a:cubicBezTo>
                <a:moveTo>
                  <a:pt x="25" y="92"/>
                </a:moveTo>
                <a:cubicBezTo>
                  <a:pt x="318" y="92"/>
                  <a:pt x="318" y="92"/>
                  <a:pt x="318" y="92"/>
                </a:cubicBezTo>
                <a:moveTo>
                  <a:pt x="25" y="179"/>
                </a:moveTo>
                <a:cubicBezTo>
                  <a:pt x="318" y="179"/>
                  <a:pt x="318" y="179"/>
                  <a:pt x="318" y="179"/>
                </a:cubicBezTo>
                <a:moveTo>
                  <a:pt x="25" y="268"/>
                </a:moveTo>
                <a:cubicBezTo>
                  <a:pt x="318" y="268"/>
                  <a:pt x="318" y="268"/>
                  <a:pt x="318" y="268"/>
                </a:cubicBezTo>
                <a:moveTo>
                  <a:pt x="172" y="92"/>
                </a:moveTo>
                <a:cubicBezTo>
                  <a:pt x="172" y="179"/>
                  <a:pt x="172" y="179"/>
                  <a:pt x="172" y="179"/>
                </a:cubicBezTo>
                <a:moveTo>
                  <a:pt x="318" y="124"/>
                </a:moveTo>
                <a:cubicBezTo>
                  <a:pt x="344" y="124"/>
                  <a:pt x="344" y="124"/>
                  <a:pt x="344" y="124"/>
                </a:cubicBezTo>
                <a:cubicBezTo>
                  <a:pt x="344" y="83"/>
                  <a:pt x="344" y="83"/>
                  <a:pt x="344" y="83"/>
                </a:cubicBezTo>
                <a:cubicBezTo>
                  <a:pt x="318" y="83"/>
                  <a:pt x="318" y="83"/>
                  <a:pt x="318" y="83"/>
                </a:cubicBezTo>
                <a:moveTo>
                  <a:pt x="240" y="314"/>
                </a:moveTo>
                <a:cubicBezTo>
                  <a:pt x="240" y="343"/>
                  <a:pt x="240" y="343"/>
                  <a:pt x="240" y="343"/>
                </a:cubicBezTo>
                <a:cubicBezTo>
                  <a:pt x="301" y="343"/>
                  <a:pt x="301" y="343"/>
                  <a:pt x="301" y="343"/>
                </a:cubicBezTo>
                <a:cubicBezTo>
                  <a:pt x="301" y="314"/>
                  <a:pt x="301" y="314"/>
                  <a:pt x="301" y="314"/>
                </a:cubicBezTo>
                <a:moveTo>
                  <a:pt x="38" y="314"/>
                </a:moveTo>
                <a:cubicBezTo>
                  <a:pt x="38" y="343"/>
                  <a:pt x="38" y="343"/>
                  <a:pt x="38" y="343"/>
                </a:cubicBezTo>
                <a:cubicBezTo>
                  <a:pt x="98" y="343"/>
                  <a:pt x="98" y="343"/>
                  <a:pt x="98" y="343"/>
                </a:cubicBezTo>
                <a:cubicBezTo>
                  <a:pt x="98" y="314"/>
                  <a:pt x="98" y="314"/>
                  <a:pt x="98" y="314"/>
                </a:cubicBezTo>
                <a:moveTo>
                  <a:pt x="25" y="83"/>
                </a:moveTo>
                <a:cubicBezTo>
                  <a:pt x="0" y="83"/>
                  <a:pt x="0" y="83"/>
                  <a:pt x="0" y="83"/>
                </a:cubicBezTo>
                <a:cubicBezTo>
                  <a:pt x="0" y="124"/>
                  <a:pt x="0" y="124"/>
                  <a:pt x="0" y="124"/>
                </a:cubicBezTo>
                <a:cubicBezTo>
                  <a:pt x="25" y="124"/>
                  <a:pt x="25" y="124"/>
                  <a:pt x="25" y="124"/>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grpSp>
        <p:nvGrpSpPr>
          <p:cNvPr id="52" name="Group 51">
            <a:extLst>
              <a:ext uri="{FF2B5EF4-FFF2-40B4-BE49-F238E27FC236}">
                <a16:creationId xmlns:a16="http://schemas.microsoft.com/office/drawing/2014/main" id="{C2FFF8EB-74EB-4EA0-B2E4-00970A9B2B1C}"/>
              </a:ext>
            </a:extLst>
          </p:cNvPr>
          <p:cNvGrpSpPr/>
          <p:nvPr/>
        </p:nvGrpSpPr>
        <p:grpSpPr>
          <a:xfrm>
            <a:off x="2394281" y="5515252"/>
            <a:ext cx="627497" cy="627497"/>
            <a:chOff x="2442291" y="5625347"/>
            <a:chExt cx="640080" cy="640080"/>
          </a:xfrm>
        </p:grpSpPr>
        <p:sp>
          <p:nvSpPr>
            <p:cNvPr id="90" name="Oval 89">
              <a:extLst>
                <a:ext uri="{FF2B5EF4-FFF2-40B4-BE49-F238E27FC236}">
                  <a16:creationId xmlns:a16="http://schemas.microsoft.com/office/drawing/2014/main" id="{8CED7800-EB60-4F12-9501-59A6FBE61994}"/>
                </a:ext>
              </a:extLst>
            </p:cNvPr>
            <p:cNvSpPr/>
            <p:nvPr/>
          </p:nvSpPr>
          <p:spPr bwMode="auto">
            <a:xfrm>
              <a:off x="2442291" y="562534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2" name="Freeform 25">
              <a:extLst>
                <a:ext uri="{FF2B5EF4-FFF2-40B4-BE49-F238E27FC236}">
                  <a16:creationId xmlns:a16="http://schemas.microsoft.com/office/drawing/2014/main" id="{3A26A2CD-6E8E-4112-B54B-A50DCB1AD2F0}"/>
                </a:ext>
              </a:extLst>
            </p:cNvPr>
            <p:cNvSpPr>
              <a:spLocks noEditPoints="1"/>
            </p:cNvSpPr>
            <p:nvPr/>
          </p:nvSpPr>
          <p:spPr bwMode="auto">
            <a:xfrm>
              <a:off x="2599400" y="5786194"/>
              <a:ext cx="325863" cy="318386"/>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50" name="Group 49">
            <a:extLst>
              <a:ext uri="{FF2B5EF4-FFF2-40B4-BE49-F238E27FC236}">
                <a16:creationId xmlns:a16="http://schemas.microsoft.com/office/drawing/2014/main" id="{694539AF-71B9-4F7F-AC0B-C9E7670D4565}"/>
              </a:ext>
            </a:extLst>
          </p:cNvPr>
          <p:cNvGrpSpPr/>
          <p:nvPr/>
        </p:nvGrpSpPr>
        <p:grpSpPr>
          <a:xfrm>
            <a:off x="3284013" y="4097886"/>
            <a:ext cx="627497" cy="627497"/>
            <a:chOff x="3742759" y="3997485"/>
            <a:chExt cx="640080" cy="640080"/>
          </a:xfrm>
        </p:grpSpPr>
        <p:sp>
          <p:nvSpPr>
            <p:cNvPr id="92" name="Oval 91">
              <a:extLst>
                <a:ext uri="{FF2B5EF4-FFF2-40B4-BE49-F238E27FC236}">
                  <a16:creationId xmlns:a16="http://schemas.microsoft.com/office/drawing/2014/main" id="{01FB9FB5-6DE3-42CA-BE92-D76A5BE4AFA4}"/>
                </a:ext>
              </a:extLst>
            </p:cNvPr>
            <p:cNvSpPr/>
            <p:nvPr/>
          </p:nvSpPr>
          <p:spPr bwMode="auto">
            <a:xfrm>
              <a:off x="3742759" y="3997485"/>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5" name="Freeform 5">
              <a:extLst>
                <a:ext uri="{FF2B5EF4-FFF2-40B4-BE49-F238E27FC236}">
                  <a16:creationId xmlns:a16="http://schemas.microsoft.com/office/drawing/2014/main" id="{BD243E3E-65F5-4F7A-A2DE-1EEA04EDC811}"/>
                </a:ext>
              </a:extLst>
            </p:cNvPr>
            <p:cNvSpPr>
              <a:spLocks noEditPoints="1"/>
            </p:cNvSpPr>
            <p:nvPr/>
          </p:nvSpPr>
          <p:spPr bwMode="auto">
            <a:xfrm>
              <a:off x="3933834" y="4173431"/>
              <a:ext cx="257930" cy="288189"/>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55" name="Group 54">
            <a:extLst>
              <a:ext uri="{FF2B5EF4-FFF2-40B4-BE49-F238E27FC236}">
                <a16:creationId xmlns:a16="http://schemas.microsoft.com/office/drawing/2014/main" id="{6DD26E70-2936-4968-9A0C-995280F501CC}"/>
              </a:ext>
            </a:extLst>
          </p:cNvPr>
          <p:cNvGrpSpPr/>
          <p:nvPr/>
        </p:nvGrpSpPr>
        <p:grpSpPr>
          <a:xfrm>
            <a:off x="1677461" y="2980401"/>
            <a:ext cx="627497" cy="627497"/>
            <a:chOff x="1711097" y="3039667"/>
            <a:chExt cx="640080" cy="640080"/>
          </a:xfrm>
        </p:grpSpPr>
        <p:sp>
          <p:nvSpPr>
            <p:cNvPr id="82" name="Oval 81">
              <a:extLst>
                <a:ext uri="{FF2B5EF4-FFF2-40B4-BE49-F238E27FC236}">
                  <a16:creationId xmlns:a16="http://schemas.microsoft.com/office/drawing/2014/main" id="{82DCF688-7B39-4D59-B4C0-9A0FDE8B74C1}"/>
                </a:ext>
              </a:extLst>
            </p:cNvPr>
            <p:cNvSpPr/>
            <p:nvPr/>
          </p:nvSpPr>
          <p:spPr bwMode="auto">
            <a:xfrm>
              <a:off x="1711097" y="303966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8" name="Freeform 13">
              <a:extLst>
                <a:ext uri="{FF2B5EF4-FFF2-40B4-BE49-F238E27FC236}">
                  <a16:creationId xmlns:a16="http://schemas.microsoft.com/office/drawing/2014/main" id="{8A7CF375-CF08-48AB-B9E7-3F0792AFA538}"/>
                </a:ext>
              </a:extLst>
            </p:cNvPr>
            <p:cNvSpPr>
              <a:spLocks noEditPoints="1"/>
            </p:cNvSpPr>
            <p:nvPr/>
          </p:nvSpPr>
          <p:spPr bwMode="auto">
            <a:xfrm>
              <a:off x="1878869" y="3208838"/>
              <a:ext cx="312379" cy="290066"/>
            </a:xfrm>
            <a:custGeom>
              <a:avLst/>
              <a:gdLst>
                <a:gd name="T0" fmla="*/ 27 w 349"/>
                <a:gd name="T1" fmla="*/ 296 h 323"/>
                <a:gd name="T2" fmla="*/ 54 w 349"/>
                <a:gd name="T3" fmla="*/ 268 h 323"/>
                <a:gd name="T4" fmla="*/ 81 w 349"/>
                <a:gd name="T5" fmla="*/ 296 h 323"/>
                <a:gd name="T6" fmla="*/ 54 w 349"/>
                <a:gd name="T7" fmla="*/ 323 h 323"/>
                <a:gd name="T8" fmla="*/ 27 w 349"/>
                <a:gd name="T9" fmla="*/ 296 h 323"/>
                <a:gd name="T10" fmla="*/ 183 w 349"/>
                <a:gd name="T11" fmla="*/ 323 h 323"/>
                <a:gd name="T12" fmla="*/ 210 w 349"/>
                <a:gd name="T13" fmla="*/ 296 h 323"/>
                <a:gd name="T14" fmla="*/ 183 w 349"/>
                <a:gd name="T15" fmla="*/ 268 h 323"/>
                <a:gd name="T16" fmla="*/ 155 w 349"/>
                <a:gd name="T17" fmla="*/ 296 h 323"/>
                <a:gd name="T18" fmla="*/ 183 w 349"/>
                <a:gd name="T19" fmla="*/ 323 h 323"/>
                <a:gd name="T20" fmla="*/ 194 w 349"/>
                <a:gd name="T21" fmla="*/ 192 h 323"/>
                <a:gd name="T22" fmla="*/ 159 w 349"/>
                <a:gd name="T23" fmla="*/ 85 h 323"/>
                <a:gd name="T24" fmla="*/ 110 w 349"/>
                <a:gd name="T25" fmla="*/ 39 h 323"/>
                <a:gd name="T26" fmla="*/ 22 w 349"/>
                <a:gd name="T27" fmla="*/ 39 h 323"/>
                <a:gd name="T28" fmla="*/ 0 w 349"/>
                <a:gd name="T29" fmla="*/ 61 h 323"/>
                <a:gd name="T30" fmla="*/ 0 w 349"/>
                <a:gd name="T31" fmla="*/ 296 h 323"/>
                <a:gd name="T32" fmla="*/ 27 w 349"/>
                <a:gd name="T33" fmla="*/ 296 h 323"/>
                <a:gd name="T34" fmla="*/ 81 w 349"/>
                <a:gd name="T35" fmla="*/ 296 h 323"/>
                <a:gd name="T36" fmla="*/ 155 w 349"/>
                <a:gd name="T37" fmla="*/ 296 h 323"/>
                <a:gd name="T38" fmla="*/ 210 w 349"/>
                <a:gd name="T39" fmla="*/ 296 h 323"/>
                <a:gd name="T40" fmla="*/ 235 w 349"/>
                <a:gd name="T41" fmla="*/ 296 h 323"/>
                <a:gd name="T42" fmla="*/ 235 w 349"/>
                <a:gd name="T43" fmla="*/ 0 h 323"/>
                <a:gd name="T44" fmla="*/ 235 w 349"/>
                <a:gd name="T45" fmla="*/ 272 h 323"/>
                <a:gd name="T46" fmla="*/ 349 w 349"/>
                <a:gd name="T47" fmla="*/ 272 h 323"/>
                <a:gd name="T48" fmla="*/ 0 w 349"/>
                <a:gd name="T49" fmla="*/ 139 h 323"/>
                <a:gd name="T50" fmla="*/ 81 w 349"/>
                <a:gd name="T51" fmla="*/ 139 h 323"/>
                <a:gd name="T52" fmla="*/ 81 w 349"/>
                <a:gd name="T53" fmla="*/ 192 h 323"/>
                <a:gd name="T54" fmla="*/ 235 w 349"/>
                <a:gd name="T55" fmla="*/ 192 h 323"/>
                <a:gd name="T56" fmla="*/ 315 w 349"/>
                <a:gd name="T57" fmla="*/ 35 h 323"/>
                <a:gd name="T58" fmla="*/ 281 w 349"/>
                <a:gd name="T59" fmla="*/ 35 h 323"/>
                <a:gd name="T60" fmla="*/ 281 w 349"/>
                <a:gd name="T61" fmla="*/ 68 h 323"/>
                <a:gd name="T62" fmla="*/ 315 w 349"/>
                <a:gd name="T63" fmla="*/ 68 h 323"/>
                <a:gd name="T64" fmla="*/ 315 w 349"/>
                <a:gd name="T65" fmla="*/ 35 h 323"/>
                <a:gd name="T66" fmla="*/ 315 w 349"/>
                <a:gd name="T67" fmla="*/ 112 h 323"/>
                <a:gd name="T68" fmla="*/ 281 w 349"/>
                <a:gd name="T69" fmla="*/ 112 h 323"/>
                <a:gd name="T70" fmla="*/ 281 w 349"/>
                <a:gd name="T71" fmla="*/ 145 h 323"/>
                <a:gd name="T72" fmla="*/ 315 w 349"/>
                <a:gd name="T73" fmla="*/ 145 h 323"/>
                <a:gd name="T74" fmla="*/ 315 w 349"/>
                <a:gd name="T75" fmla="*/ 112 h 323"/>
                <a:gd name="T76" fmla="*/ 315 w 349"/>
                <a:gd name="T77" fmla="*/ 189 h 323"/>
                <a:gd name="T78" fmla="*/ 281 w 349"/>
                <a:gd name="T79" fmla="*/ 189 h 323"/>
                <a:gd name="T80" fmla="*/ 281 w 349"/>
                <a:gd name="T81" fmla="*/ 222 h 323"/>
                <a:gd name="T82" fmla="*/ 315 w 349"/>
                <a:gd name="T83" fmla="*/ 222 h 323"/>
                <a:gd name="T84" fmla="*/ 315 w 349"/>
                <a:gd name="T85" fmla="*/ 18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9" h="323">
                  <a:moveTo>
                    <a:pt x="27" y="296"/>
                  </a:moveTo>
                  <a:cubicBezTo>
                    <a:pt x="27" y="281"/>
                    <a:pt x="39" y="268"/>
                    <a:pt x="54" y="268"/>
                  </a:cubicBezTo>
                  <a:cubicBezTo>
                    <a:pt x="69" y="268"/>
                    <a:pt x="81" y="281"/>
                    <a:pt x="81" y="296"/>
                  </a:cubicBezTo>
                  <a:cubicBezTo>
                    <a:pt x="81" y="311"/>
                    <a:pt x="69" y="323"/>
                    <a:pt x="54" y="323"/>
                  </a:cubicBezTo>
                  <a:cubicBezTo>
                    <a:pt x="39" y="323"/>
                    <a:pt x="27" y="311"/>
                    <a:pt x="27" y="296"/>
                  </a:cubicBezTo>
                  <a:close/>
                  <a:moveTo>
                    <a:pt x="183" y="323"/>
                  </a:moveTo>
                  <a:cubicBezTo>
                    <a:pt x="198" y="323"/>
                    <a:pt x="210" y="311"/>
                    <a:pt x="210" y="296"/>
                  </a:cubicBezTo>
                  <a:cubicBezTo>
                    <a:pt x="210" y="281"/>
                    <a:pt x="198" y="268"/>
                    <a:pt x="183" y="268"/>
                  </a:cubicBezTo>
                  <a:cubicBezTo>
                    <a:pt x="167" y="268"/>
                    <a:pt x="155" y="281"/>
                    <a:pt x="155" y="296"/>
                  </a:cubicBezTo>
                  <a:cubicBezTo>
                    <a:pt x="155" y="311"/>
                    <a:pt x="167" y="323"/>
                    <a:pt x="183" y="323"/>
                  </a:cubicBezTo>
                  <a:close/>
                  <a:moveTo>
                    <a:pt x="194" y="192"/>
                  </a:moveTo>
                  <a:cubicBezTo>
                    <a:pt x="159" y="85"/>
                    <a:pt x="159" y="85"/>
                    <a:pt x="159" y="85"/>
                  </a:cubicBezTo>
                  <a:cubicBezTo>
                    <a:pt x="150" y="62"/>
                    <a:pt x="135" y="39"/>
                    <a:pt x="110" y="39"/>
                  </a:cubicBezTo>
                  <a:cubicBezTo>
                    <a:pt x="22" y="39"/>
                    <a:pt x="22" y="39"/>
                    <a:pt x="22" y="39"/>
                  </a:cubicBezTo>
                  <a:cubicBezTo>
                    <a:pt x="10" y="39"/>
                    <a:pt x="0" y="49"/>
                    <a:pt x="0" y="61"/>
                  </a:cubicBezTo>
                  <a:cubicBezTo>
                    <a:pt x="0" y="296"/>
                    <a:pt x="0" y="296"/>
                    <a:pt x="0" y="296"/>
                  </a:cubicBezTo>
                  <a:cubicBezTo>
                    <a:pt x="27" y="296"/>
                    <a:pt x="27" y="296"/>
                    <a:pt x="27" y="296"/>
                  </a:cubicBezTo>
                  <a:moveTo>
                    <a:pt x="81" y="296"/>
                  </a:moveTo>
                  <a:cubicBezTo>
                    <a:pt x="155" y="296"/>
                    <a:pt x="155" y="296"/>
                    <a:pt x="155" y="296"/>
                  </a:cubicBezTo>
                  <a:moveTo>
                    <a:pt x="210" y="296"/>
                  </a:moveTo>
                  <a:cubicBezTo>
                    <a:pt x="235" y="296"/>
                    <a:pt x="235" y="296"/>
                    <a:pt x="235" y="296"/>
                  </a:cubicBezTo>
                  <a:cubicBezTo>
                    <a:pt x="235" y="0"/>
                    <a:pt x="235" y="0"/>
                    <a:pt x="235" y="0"/>
                  </a:cubicBezTo>
                  <a:moveTo>
                    <a:pt x="235" y="272"/>
                  </a:moveTo>
                  <a:cubicBezTo>
                    <a:pt x="349" y="272"/>
                    <a:pt x="349" y="272"/>
                    <a:pt x="349" y="272"/>
                  </a:cubicBezTo>
                  <a:moveTo>
                    <a:pt x="0" y="139"/>
                  </a:moveTo>
                  <a:cubicBezTo>
                    <a:pt x="81" y="139"/>
                    <a:pt x="81" y="139"/>
                    <a:pt x="81" y="139"/>
                  </a:cubicBezTo>
                  <a:cubicBezTo>
                    <a:pt x="81" y="192"/>
                    <a:pt x="81" y="192"/>
                    <a:pt x="81" y="192"/>
                  </a:cubicBezTo>
                  <a:cubicBezTo>
                    <a:pt x="235" y="192"/>
                    <a:pt x="235" y="192"/>
                    <a:pt x="235" y="192"/>
                  </a:cubicBezTo>
                  <a:moveTo>
                    <a:pt x="315" y="35"/>
                  </a:moveTo>
                  <a:cubicBezTo>
                    <a:pt x="281" y="35"/>
                    <a:pt x="281" y="35"/>
                    <a:pt x="281" y="35"/>
                  </a:cubicBezTo>
                  <a:cubicBezTo>
                    <a:pt x="281" y="68"/>
                    <a:pt x="281" y="68"/>
                    <a:pt x="281" y="68"/>
                  </a:cubicBezTo>
                  <a:cubicBezTo>
                    <a:pt x="315" y="68"/>
                    <a:pt x="315" y="68"/>
                    <a:pt x="315" y="68"/>
                  </a:cubicBezTo>
                  <a:lnTo>
                    <a:pt x="315" y="35"/>
                  </a:lnTo>
                  <a:close/>
                  <a:moveTo>
                    <a:pt x="315" y="112"/>
                  </a:moveTo>
                  <a:cubicBezTo>
                    <a:pt x="281" y="112"/>
                    <a:pt x="281" y="112"/>
                    <a:pt x="281" y="112"/>
                  </a:cubicBezTo>
                  <a:cubicBezTo>
                    <a:pt x="281" y="145"/>
                    <a:pt x="281" y="145"/>
                    <a:pt x="281" y="145"/>
                  </a:cubicBezTo>
                  <a:cubicBezTo>
                    <a:pt x="315" y="145"/>
                    <a:pt x="315" y="145"/>
                    <a:pt x="315" y="145"/>
                  </a:cubicBezTo>
                  <a:lnTo>
                    <a:pt x="315" y="112"/>
                  </a:lnTo>
                  <a:close/>
                  <a:moveTo>
                    <a:pt x="315" y="189"/>
                  </a:moveTo>
                  <a:cubicBezTo>
                    <a:pt x="281" y="189"/>
                    <a:pt x="281" y="189"/>
                    <a:pt x="281" y="189"/>
                  </a:cubicBezTo>
                  <a:cubicBezTo>
                    <a:pt x="281" y="222"/>
                    <a:pt x="281" y="222"/>
                    <a:pt x="281" y="222"/>
                  </a:cubicBezTo>
                  <a:cubicBezTo>
                    <a:pt x="315" y="222"/>
                    <a:pt x="315" y="222"/>
                    <a:pt x="315" y="222"/>
                  </a:cubicBezTo>
                  <a:lnTo>
                    <a:pt x="315" y="189"/>
                  </a:lnTo>
                  <a:close/>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53" name="Group 52">
            <a:extLst>
              <a:ext uri="{FF2B5EF4-FFF2-40B4-BE49-F238E27FC236}">
                <a16:creationId xmlns:a16="http://schemas.microsoft.com/office/drawing/2014/main" id="{6EA9142C-2393-4823-9E40-1166AC188511}"/>
              </a:ext>
            </a:extLst>
          </p:cNvPr>
          <p:cNvGrpSpPr/>
          <p:nvPr/>
        </p:nvGrpSpPr>
        <p:grpSpPr>
          <a:xfrm>
            <a:off x="5662317" y="786758"/>
            <a:ext cx="627497" cy="627497"/>
            <a:chOff x="5775858" y="802037"/>
            <a:chExt cx="640080" cy="640080"/>
          </a:xfrm>
        </p:grpSpPr>
        <p:sp>
          <p:nvSpPr>
            <p:cNvPr id="86" name="Oval 85">
              <a:extLst>
                <a:ext uri="{FF2B5EF4-FFF2-40B4-BE49-F238E27FC236}">
                  <a16:creationId xmlns:a16="http://schemas.microsoft.com/office/drawing/2014/main" id="{584DBE69-3F57-43EE-9033-DE3D15A6B4E7}"/>
                </a:ext>
              </a:extLst>
            </p:cNvPr>
            <p:cNvSpPr/>
            <p:nvPr/>
          </p:nvSpPr>
          <p:spPr bwMode="auto">
            <a:xfrm>
              <a:off x="5775858" y="80203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4" name="building_11">
              <a:extLst>
                <a:ext uri="{FF2B5EF4-FFF2-40B4-BE49-F238E27FC236}">
                  <a16:creationId xmlns:a16="http://schemas.microsoft.com/office/drawing/2014/main" id="{AC157218-DC10-495B-B6AB-0CAC8EAC9703}"/>
                </a:ext>
              </a:extLst>
            </p:cNvPr>
            <p:cNvSpPr>
              <a:spLocks noChangeAspect="1" noEditPoints="1"/>
            </p:cNvSpPr>
            <p:nvPr/>
          </p:nvSpPr>
          <p:spPr bwMode="auto">
            <a:xfrm>
              <a:off x="5879562" y="991242"/>
              <a:ext cx="402880" cy="216872"/>
            </a:xfrm>
            <a:custGeom>
              <a:avLst/>
              <a:gdLst>
                <a:gd name="T0" fmla="*/ 164 w 361"/>
                <a:gd name="T1" fmla="*/ 94 h 193"/>
                <a:gd name="T2" fmla="*/ 66 w 361"/>
                <a:gd name="T3" fmla="*/ 193 h 193"/>
                <a:gd name="T4" fmla="*/ 98 w 361"/>
                <a:gd name="T5" fmla="*/ 124 h 193"/>
                <a:gd name="T6" fmla="*/ 93 w 361"/>
                <a:gd name="T7" fmla="*/ 129 h 193"/>
                <a:gd name="T8" fmla="*/ 98 w 361"/>
                <a:gd name="T9" fmla="*/ 124 h 193"/>
                <a:gd name="T10" fmla="*/ 93 w 361"/>
                <a:gd name="T11" fmla="*/ 160 h 193"/>
                <a:gd name="T12" fmla="*/ 98 w 361"/>
                <a:gd name="T13" fmla="*/ 165 h 193"/>
                <a:gd name="T14" fmla="*/ 135 w 361"/>
                <a:gd name="T15" fmla="*/ 124 h 193"/>
                <a:gd name="T16" fmla="*/ 130 w 361"/>
                <a:gd name="T17" fmla="*/ 129 h 193"/>
                <a:gd name="T18" fmla="*/ 135 w 361"/>
                <a:gd name="T19" fmla="*/ 124 h 193"/>
                <a:gd name="T20" fmla="*/ 130 w 361"/>
                <a:gd name="T21" fmla="*/ 160 h 193"/>
                <a:gd name="T22" fmla="*/ 135 w 361"/>
                <a:gd name="T23" fmla="*/ 165 h 193"/>
                <a:gd name="T24" fmla="*/ 295 w 361"/>
                <a:gd name="T25" fmla="*/ 124 h 193"/>
                <a:gd name="T26" fmla="*/ 291 w 361"/>
                <a:gd name="T27" fmla="*/ 129 h 193"/>
                <a:gd name="T28" fmla="*/ 295 w 361"/>
                <a:gd name="T29" fmla="*/ 124 h 193"/>
                <a:gd name="T30" fmla="*/ 291 w 361"/>
                <a:gd name="T31" fmla="*/ 160 h 193"/>
                <a:gd name="T32" fmla="*/ 295 w 361"/>
                <a:gd name="T33" fmla="*/ 165 h 193"/>
                <a:gd name="T34" fmla="*/ 333 w 361"/>
                <a:gd name="T35" fmla="*/ 124 h 193"/>
                <a:gd name="T36" fmla="*/ 328 w 361"/>
                <a:gd name="T37" fmla="*/ 129 h 193"/>
                <a:gd name="T38" fmla="*/ 333 w 361"/>
                <a:gd name="T39" fmla="*/ 124 h 193"/>
                <a:gd name="T40" fmla="*/ 328 w 361"/>
                <a:gd name="T41" fmla="*/ 160 h 193"/>
                <a:gd name="T42" fmla="*/ 333 w 361"/>
                <a:gd name="T43" fmla="*/ 165 h 193"/>
                <a:gd name="T44" fmla="*/ 263 w 361"/>
                <a:gd name="T45" fmla="*/ 193 h 193"/>
                <a:gd name="T46" fmla="*/ 361 w 361"/>
                <a:gd name="T47" fmla="*/ 94 h 193"/>
                <a:gd name="T48" fmla="*/ 263 w 361"/>
                <a:gd name="T49" fmla="*/ 193 h 193"/>
                <a:gd name="T50" fmla="*/ 164 w 361"/>
                <a:gd name="T51" fmla="*/ 45 h 193"/>
                <a:gd name="T52" fmla="*/ 263 w 361"/>
                <a:gd name="T53" fmla="*/ 193 h 193"/>
                <a:gd name="T54" fmla="*/ 214 w 361"/>
                <a:gd name="T55" fmla="*/ 0 h 193"/>
                <a:gd name="T56" fmla="*/ 185 w 361"/>
                <a:gd name="T57" fmla="*/ 58 h 193"/>
                <a:gd name="T58" fmla="*/ 241 w 361"/>
                <a:gd name="T59" fmla="*/ 84 h 193"/>
                <a:gd name="T60" fmla="*/ 241 w 361"/>
                <a:gd name="T61" fmla="*/ 193 h 193"/>
                <a:gd name="T62" fmla="*/ 213 w 361"/>
                <a:gd name="T63" fmla="*/ 144 h 193"/>
                <a:gd name="T64" fmla="*/ 213 w 361"/>
                <a:gd name="T65" fmla="*/ 144 h 193"/>
                <a:gd name="T66" fmla="*/ 185 w 361"/>
                <a:gd name="T67" fmla="*/ 193 h 193"/>
                <a:gd name="T68" fmla="*/ 207 w 361"/>
                <a:gd name="T69" fmla="*/ 115 h 193"/>
                <a:gd name="T70" fmla="*/ 219 w 361"/>
                <a:gd name="T71" fmla="*/ 115 h 193"/>
                <a:gd name="T72" fmla="*/ 19 w 361"/>
                <a:gd name="T73" fmla="*/ 75 h 193"/>
                <a:gd name="T74" fmla="*/ 19 w 361"/>
                <a:gd name="T75" fmla="*/ 45 h 193"/>
                <a:gd name="T76" fmla="*/ 0 w 361"/>
                <a:gd name="T7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193">
                  <a:moveTo>
                    <a:pt x="66" y="94"/>
                  </a:moveTo>
                  <a:cubicBezTo>
                    <a:pt x="164" y="94"/>
                    <a:pt x="164" y="94"/>
                    <a:pt x="164" y="94"/>
                  </a:cubicBezTo>
                  <a:cubicBezTo>
                    <a:pt x="164" y="193"/>
                    <a:pt x="164" y="193"/>
                    <a:pt x="164" y="193"/>
                  </a:cubicBezTo>
                  <a:cubicBezTo>
                    <a:pt x="66" y="193"/>
                    <a:pt x="66" y="193"/>
                    <a:pt x="66" y="193"/>
                  </a:cubicBezTo>
                  <a:lnTo>
                    <a:pt x="66" y="94"/>
                  </a:lnTo>
                  <a:close/>
                  <a:moveTo>
                    <a:pt x="98" y="124"/>
                  </a:moveTo>
                  <a:cubicBezTo>
                    <a:pt x="93" y="124"/>
                    <a:pt x="93" y="124"/>
                    <a:pt x="93" y="124"/>
                  </a:cubicBezTo>
                  <a:cubicBezTo>
                    <a:pt x="93" y="129"/>
                    <a:pt x="93" y="129"/>
                    <a:pt x="93" y="129"/>
                  </a:cubicBezTo>
                  <a:cubicBezTo>
                    <a:pt x="98" y="129"/>
                    <a:pt x="98" y="129"/>
                    <a:pt x="98" y="129"/>
                  </a:cubicBezTo>
                  <a:lnTo>
                    <a:pt x="98" y="124"/>
                  </a:lnTo>
                  <a:close/>
                  <a:moveTo>
                    <a:pt x="98" y="160"/>
                  </a:moveTo>
                  <a:cubicBezTo>
                    <a:pt x="93" y="160"/>
                    <a:pt x="93" y="160"/>
                    <a:pt x="93" y="160"/>
                  </a:cubicBezTo>
                  <a:cubicBezTo>
                    <a:pt x="93" y="165"/>
                    <a:pt x="93" y="165"/>
                    <a:pt x="93" y="165"/>
                  </a:cubicBezTo>
                  <a:cubicBezTo>
                    <a:pt x="98" y="165"/>
                    <a:pt x="98" y="165"/>
                    <a:pt x="98" y="165"/>
                  </a:cubicBezTo>
                  <a:lnTo>
                    <a:pt x="98" y="160"/>
                  </a:lnTo>
                  <a:close/>
                  <a:moveTo>
                    <a:pt x="135" y="124"/>
                  </a:moveTo>
                  <a:cubicBezTo>
                    <a:pt x="130" y="124"/>
                    <a:pt x="130" y="124"/>
                    <a:pt x="130" y="124"/>
                  </a:cubicBezTo>
                  <a:cubicBezTo>
                    <a:pt x="130" y="129"/>
                    <a:pt x="130" y="129"/>
                    <a:pt x="130" y="129"/>
                  </a:cubicBezTo>
                  <a:cubicBezTo>
                    <a:pt x="135" y="129"/>
                    <a:pt x="135" y="129"/>
                    <a:pt x="135" y="129"/>
                  </a:cubicBezTo>
                  <a:lnTo>
                    <a:pt x="135" y="124"/>
                  </a:lnTo>
                  <a:close/>
                  <a:moveTo>
                    <a:pt x="135" y="160"/>
                  </a:moveTo>
                  <a:cubicBezTo>
                    <a:pt x="130" y="160"/>
                    <a:pt x="130" y="160"/>
                    <a:pt x="130" y="160"/>
                  </a:cubicBezTo>
                  <a:cubicBezTo>
                    <a:pt x="130" y="165"/>
                    <a:pt x="130" y="165"/>
                    <a:pt x="130" y="165"/>
                  </a:cubicBezTo>
                  <a:cubicBezTo>
                    <a:pt x="135" y="165"/>
                    <a:pt x="135" y="165"/>
                    <a:pt x="135" y="165"/>
                  </a:cubicBezTo>
                  <a:lnTo>
                    <a:pt x="135" y="160"/>
                  </a:lnTo>
                  <a:close/>
                  <a:moveTo>
                    <a:pt x="295" y="124"/>
                  </a:moveTo>
                  <a:cubicBezTo>
                    <a:pt x="291" y="124"/>
                    <a:pt x="291" y="124"/>
                    <a:pt x="291" y="124"/>
                  </a:cubicBezTo>
                  <a:cubicBezTo>
                    <a:pt x="291" y="129"/>
                    <a:pt x="291" y="129"/>
                    <a:pt x="291" y="129"/>
                  </a:cubicBezTo>
                  <a:cubicBezTo>
                    <a:pt x="295" y="129"/>
                    <a:pt x="295" y="129"/>
                    <a:pt x="295" y="129"/>
                  </a:cubicBezTo>
                  <a:lnTo>
                    <a:pt x="295" y="124"/>
                  </a:lnTo>
                  <a:close/>
                  <a:moveTo>
                    <a:pt x="295" y="160"/>
                  </a:moveTo>
                  <a:cubicBezTo>
                    <a:pt x="291" y="160"/>
                    <a:pt x="291" y="160"/>
                    <a:pt x="291" y="160"/>
                  </a:cubicBezTo>
                  <a:cubicBezTo>
                    <a:pt x="291" y="165"/>
                    <a:pt x="291" y="165"/>
                    <a:pt x="291" y="165"/>
                  </a:cubicBezTo>
                  <a:cubicBezTo>
                    <a:pt x="295" y="165"/>
                    <a:pt x="295" y="165"/>
                    <a:pt x="295" y="165"/>
                  </a:cubicBezTo>
                  <a:lnTo>
                    <a:pt x="295" y="160"/>
                  </a:lnTo>
                  <a:close/>
                  <a:moveTo>
                    <a:pt x="333" y="124"/>
                  </a:moveTo>
                  <a:cubicBezTo>
                    <a:pt x="328" y="124"/>
                    <a:pt x="328" y="124"/>
                    <a:pt x="328" y="124"/>
                  </a:cubicBezTo>
                  <a:cubicBezTo>
                    <a:pt x="328" y="129"/>
                    <a:pt x="328" y="129"/>
                    <a:pt x="328" y="129"/>
                  </a:cubicBezTo>
                  <a:cubicBezTo>
                    <a:pt x="333" y="129"/>
                    <a:pt x="333" y="129"/>
                    <a:pt x="333" y="129"/>
                  </a:cubicBezTo>
                  <a:lnTo>
                    <a:pt x="333" y="124"/>
                  </a:lnTo>
                  <a:close/>
                  <a:moveTo>
                    <a:pt x="333" y="160"/>
                  </a:moveTo>
                  <a:cubicBezTo>
                    <a:pt x="328" y="160"/>
                    <a:pt x="328" y="160"/>
                    <a:pt x="328" y="160"/>
                  </a:cubicBezTo>
                  <a:cubicBezTo>
                    <a:pt x="328" y="165"/>
                    <a:pt x="328" y="165"/>
                    <a:pt x="328" y="165"/>
                  </a:cubicBezTo>
                  <a:cubicBezTo>
                    <a:pt x="333" y="165"/>
                    <a:pt x="333" y="165"/>
                    <a:pt x="333" y="165"/>
                  </a:cubicBezTo>
                  <a:lnTo>
                    <a:pt x="333" y="160"/>
                  </a:lnTo>
                  <a:close/>
                  <a:moveTo>
                    <a:pt x="263" y="193"/>
                  </a:moveTo>
                  <a:cubicBezTo>
                    <a:pt x="361" y="193"/>
                    <a:pt x="361" y="193"/>
                    <a:pt x="361" y="193"/>
                  </a:cubicBezTo>
                  <a:cubicBezTo>
                    <a:pt x="361" y="94"/>
                    <a:pt x="361" y="94"/>
                    <a:pt x="361" y="94"/>
                  </a:cubicBezTo>
                  <a:cubicBezTo>
                    <a:pt x="263" y="94"/>
                    <a:pt x="263" y="94"/>
                    <a:pt x="263" y="94"/>
                  </a:cubicBezTo>
                  <a:lnTo>
                    <a:pt x="263" y="193"/>
                  </a:lnTo>
                  <a:close/>
                  <a:moveTo>
                    <a:pt x="214" y="0"/>
                  </a:moveTo>
                  <a:cubicBezTo>
                    <a:pt x="164" y="45"/>
                    <a:pt x="164" y="45"/>
                    <a:pt x="164" y="45"/>
                  </a:cubicBezTo>
                  <a:cubicBezTo>
                    <a:pt x="164" y="193"/>
                    <a:pt x="164" y="193"/>
                    <a:pt x="164" y="193"/>
                  </a:cubicBezTo>
                  <a:cubicBezTo>
                    <a:pt x="263" y="193"/>
                    <a:pt x="263" y="193"/>
                    <a:pt x="263" y="193"/>
                  </a:cubicBezTo>
                  <a:cubicBezTo>
                    <a:pt x="263" y="45"/>
                    <a:pt x="263" y="45"/>
                    <a:pt x="263" y="45"/>
                  </a:cubicBezTo>
                  <a:lnTo>
                    <a:pt x="214" y="0"/>
                  </a:lnTo>
                  <a:close/>
                  <a:moveTo>
                    <a:pt x="241" y="58"/>
                  </a:moveTo>
                  <a:cubicBezTo>
                    <a:pt x="185" y="58"/>
                    <a:pt x="185" y="58"/>
                    <a:pt x="185" y="58"/>
                  </a:cubicBezTo>
                  <a:cubicBezTo>
                    <a:pt x="185" y="84"/>
                    <a:pt x="185" y="84"/>
                    <a:pt x="185" y="84"/>
                  </a:cubicBezTo>
                  <a:cubicBezTo>
                    <a:pt x="241" y="84"/>
                    <a:pt x="241" y="84"/>
                    <a:pt x="241" y="84"/>
                  </a:cubicBezTo>
                  <a:lnTo>
                    <a:pt x="241" y="58"/>
                  </a:lnTo>
                  <a:close/>
                  <a:moveTo>
                    <a:pt x="241" y="193"/>
                  </a:moveTo>
                  <a:cubicBezTo>
                    <a:pt x="241" y="144"/>
                    <a:pt x="241" y="144"/>
                    <a:pt x="241" y="144"/>
                  </a:cubicBezTo>
                  <a:cubicBezTo>
                    <a:pt x="213" y="144"/>
                    <a:pt x="213" y="144"/>
                    <a:pt x="213" y="144"/>
                  </a:cubicBezTo>
                  <a:cubicBezTo>
                    <a:pt x="213" y="193"/>
                    <a:pt x="213" y="193"/>
                    <a:pt x="213" y="193"/>
                  </a:cubicBezTo>
                  <a:moveTo>
                    <a:pt x="213" y="144"/>
                  </a:moveTo>
                  <a:cubicBezTo>
                    <a:pt x="185" y="144"/>
                    <a:pt x="185" y="144"/>
                    <a:pt x="185" y="144"/>
                  </a:cubicBezTo>
                  <a:cubicBezTo>
                    <a:pt x="185" y="193"/>
                    <a:pt x="185" y="193"/>
                    <a:pt x="185" y="193"/>
                  </a:cubicBezTo>
                  <a:moveTo>
                    <a:pt x="213" y="109"/>
                  </a:moveTo>
                  <a:cubicBezTo>
                    <a:pt x="210" y="109"/>
                    <a:pt x="207" y="112"/>
                    <a:pt x="207" y="115"/>
                  </a:cubicBezTo>
                  <a:cubicBezTo>
                    <a:pt x="207" y="119"/>
                    <a:pt x="210" y="122"/>
                    <a:pt x="213" y="122"/>
                  </a:cubicBezTo>
                  <a:cubicBezTo>
                    <a:pt x="217" y="122"/>
                    <a:pt x="219" y="119"/>
                    <a:pt x="219" y="115"/>
                  </a:cubicBezTo>
                  <a:cubicBezTo>
                    <a:pt x="219" y="112"/>
                    <a:pt x="217" y="109"/>
                    <a:pt x="213" y="109"/>
                  </a:cubicBezTo>
                  <a:close/>
                  <a:moveTo>
                    <a:pt x="19" y="75"/>
                  </a:moveTo>
                  <a:cubicBezTo>
                    <a:pt x="50" y="62"/>
                    <a:pt x="50" y="62"/>
                    <a:pt x="50" y="62"/>
                  </a:cubicBezTo>
                  <a:cubicBezTo>
                    <a:pt x="19" y="45"/>
                    <a:pt x="19" y="45"/>
                    <a:pt x="19" y="45"/>
                  </a:cubicBezTo>
                  <a:cubicBezTo>
                    <a:pt x="19" y="193"/>
                    <a:pt x="19" y="193"/>
                    <a:pt x="19" y="193"/>
                  </a:cubicBezTo>
                  <a:moveTo>
                    <a:pt x="0" y="193"/>
                  </a:moveTo>
                  <a:cubicBezTo>
                    <a:pt x="38" y="193"/>
                    <a:pt x="38" y="193"/>
                    <a:pt x="38" y="193"/>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2" name="Group 1">
            <a:extLst>
              <a:ext uri="{FF2B5EF4-FFF2-40B4-BE49-F238E27FC236}">
                <a16:creationId xmlns:a16="http://schemas.microsoft.com/office/drawing/2014/main" id="{CE7BE07A-4C25-4FDF-B326-DDBCDB3F1D8A}"/>
              </a:ext>
            </a:extLst>
          </p:cNvPr>
          <p:cNvGrpSpPr/>
          <p:nvPr/>
        </p:nvGrpSpPr>
        <p:grpSpPr>
          <a:xfrm>
            <a:off x="8691266" y="1471254"/>
            <a:ext cx="627497" cy="627497"/>
            <a:chOff x="8691266" y="1471254"/>
            <a:chExt cx="627497" cy="627497"/>
          </a:xfrm>
        </p:grpSpPr>
        <p:sp>
          <p:nvSpPr>
            <p:cNvPr id="103" name="Oval 102">
              <a:extLst>
                <a:ext uri="{FF2B5EF4-FFF2-40B4-BE49-F238E27FC236}">
                  <a16:creationId xmlns:a16="http://schemas.microsoft.com/office/drawing/2014/main" id="{4C948A3C-33FC-4A10-9075-22835C51FFF2}"/>
                </a:ext>
              </a:extLst>
            </p:cNvPr>
            <p:cNvSpPr/>
            <p:nvPr/>
          </p:nvSpPr>
          <p:spPr bwMode="auto">
            <a:xfrm>
              <a:off x="8691266" y="1471254"/>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87" name="Group 8">
              <a:extLst>
                <a:ext uri="{FF2B5EF4-FFF2-40B4-BE49-F238E27FC236}">
                  <a16:creationId xmlns:a16="http://schemas.microsoft.com/office/drawing/2014/main" id="{8366AB7F-70F3-47AE-849A-84C53BFA14C7}"/>
                </a:ext>
              </a:extLst>
            </p:cNvPr>
            <p:cNvGrpSpPr>
              <a:grpSpLocks noChangeAspect="1"/>
            </p:cNvGrpSpPr>
            <p:nvPr/>
          </p:nvGrpSpPr>
          <p:grpSpPr bwMode="auto">
            <a:xfrm>
              <a:off x="8832606" y="1644921"/>
              <a:ext cx="344819" cy="280164"/>
              <a:chOff x="5458" y="3157"/>
              <a:chExt cx="304" cy="247"/>
            </a:xfrm>
          </p:grpSpPr>
          <p:sp>
            <p:nvSpPr>
              <p:cNvPr id="188" name="Freeform 9">
                <a:extLst>
                  <a:ext uri="{FF2B5EF4-FFF2-40B4-BE49-F238E27FC236}">
                    <a16:creationId xmlns:a16="http://schemas.microsoft.com/office/drawing/2014/main" id="{5E9C91B1-E6C0-4DF0-9DE2-A3B2258A491B}"/>
                  </a:ext>
                </a:extLst>
              </p:cNvPr>
              <p:cNvSpPr>
                <a:spLocks noEditPoints="1"/>
              </p:cNvSpPr>
              <p:nvPr/>
            </p:nvSpPr>
            <p:spPr bwMode="auto">
              <a:xfrm>
                <a:off x="5521" y="3157"/>
                <a:ext cx="241" cy="247"/>
              </a:xfrm>
              <a:custGeom>
                <a:avLst/>
                <a:gdLst>
                  <a:gd name="T0" fmla="*/ 35 w 334"/>
                  <a:gd name="T1" fmla="*/ 160 h 341"/>
                  <a:gd name="T2" fmla="*/ 35 w 334"/>
                  <a:gd name="T3" fmla="*/ 61 h 341"/>
                  <a:gd name="T4" fmla="*/ 60 w 334"/>
                  <a:gd name="T5" fmla="*/ 36 h 341"/>
                  <a:gd name="T6" fmla="*/ 266 w 334"/>
                  <a:gd name="T7" fmla="*/ 36 h 341"/>
                  <a:gd name="T8" fmla="*/ 291 w 334"/>
                  <a:gd name="T9" fmla="*/ 61 h 341"/>
                  <a:gd name="T10" fmla="*/ 291 w 334"/>
                  <a:gd name="T11" fmla="*/ 273 h 341"/>
                  <a:gd name="T12" fmla="*/ 266 w 334"/>
                  <a:gd name="T13" fmla="*/ 298 h 341"/>
                  <a:gd name="T14" fmla="*/ 266 w 334"/>
                  <a:gd name="T15" fmla="*/ 298 h 341"/>
                  <a:gd name="T16" fmla="*/ 84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5 w 334"/>
                  <a:gd name="T35" fmla="*/ 0 h 341"/>
                  <a:gd name="T36" fmla="*/ 255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5 w 334"/>
                  <a:gd name="T59" fmla="*/ 78 h 341"/>
                  <a:gd name="T60" fmla="*/ 0 w 334"/>
                  <a:gd name="T61" fmla="*/ 78 h 341"/>
                  <a:gd name="T62" fmla="*/ 35 w 334"/>
                  <a:gd name="T63" fmla="*/ 121 h 341"/>
                  <a:gd name="T64" fmla="*/ 0 w 334"/>
                  <a:gd name="T65" fmla="*/ 121 h 341"/>
                  <a:gd name="T66" fmla="*/ 35 w 334"/>
                  <a:gd name="T67" fmla="*/ 163 h 341"/>
                  <a:gd name="T68" fmla="*/ 0 w 334"/>
                  <a:gd name="T69" fmla="*/ 163 h 341"/>
                  <a:gd name="T70" fmla="*/ 121 w 334"/>
                  <a:gd name="T71" fmla="*/ 298 h 341"/>
                  <a:gd name="T72" fmla="*/ 121 w 334"/>
                  <a:gd name="T73" fmla="*/ 341 h 341"/>
                  <a:gd name="T74" fmla="*/ 163 w 334"/>
                  <a:gd name="T75" fmla="*/ 341 h 341"/>
                  <a:gd name="T76" fmla="*/ 163 w 334"/>
                  <a:gd name="T77" fmla="*/ 298 h 341"/>
                  <a:gd name="T78" fmla="*/ 206 w 334"/>
                  <a:gd name="T79" fmla="*/ 298 h 341"/>
                  <a:gd name="T80" fmla="*/ 206 w 334"/>
                  <a:gd name="T81" fmla="*/ 341 h 341"/>
                  <a:gd name="T82" fmla="*/ 255 w 334"/>
                  <a:gd name="T83" fmla="*/ 298 h 341"/>
                  <a:gd name="T84" fmla="*/ 255 w 334"/>
                  <a:gd name="T8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341">
                    <a:moveTo>
                      <a:pt x="35" y="160"/>
                    </a:moveTo>
                    <a:cubicBezTo>
                      <a:pt x="35" y="65"/>
                      <a:pt x="35" y="61"/>
                      <a:pt x="35" y="61"/>
                    </a:cubicBezTo>
                    <a:cubicBezTo>
                      <a:pt x="35" y="45"/>
                      <a:pt x="48" y="36"/>
                      <a:pt x="60" y="36"/>
                    </a:cubicBezTo>
                    <a:cubicBezTo>
                      <a:pt x="266" y="36"/>
                      <a:pt x="266" y="36"/>
                      <a:pt x="266" y="36"/>
                    </a:cubicBezTo>
                    <a:cubicBezTo>
                      <a:pt x="282" y="36"/>
                      <a:pt x="291" y="45"/>
                      <a:pt x="291" y="61"/>
                    </a:cubicBezTo>
                    <a:cubicBezTo>
                      <a:pt x="291" y="273"/>
                      <a:pt x="291" y="273"/>
                      <a:pt x="291" y="273"/>
                    </a:cubicBezTo>
                    <a:cubicBezTo>
                      <a:pt x="291" y="286"/>
                      <a:pt x="282" y="298"/>
                      <a:pt x="266" y="298"/>
                    </a:cubicBezTo>
                    <a:cubicBezTo>
                      <a:pt x="266" y="298"/>
                      <a:pt x="266" y="298"/>
                      <a:pt x="266" y="298"/>
                    </a:cubicBezTo>
                    <a:cubicBezTo>
                      <a:pt x="161" y="298"/>
                      <a:pt x="110" y="298"/>
                      <a:pt x="84" y="298"/>
                    </a:cubicBezTo>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5" y="0"/>
                    </a:moveTo>
                    <a:cubicBezTo>
                      <a:pt x="255" y="36"/>
                      <a:pt x="255" y="36"/>
                      <a:pt x="255"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5" y="78"/>
                    </a:moveTo>
                    <a:cubicBezTo>
                      <a:pt x="0" y="78"/>
                      <a:pt x="0" y="78"/>
                      <a:pt x="0" y="78"/>
                    </a:cubicBezTo>
                    <a:moveTo>
                      <a:pt x="35" y="121"/>
                    </a:moveTo>
                    <a:cubicBezTo>
                      <a:pt x="0" y="121"/>
                      <a:pt x="0" y="121"/>
                      <a:pt x="0" y="121"/>
                    </a:cubicBezTo>
                    <a:moveTo>
                      <a:pt x="35" y="163"/>
                    </a:moveTo>
                    <a:cubicBezTo>
                      <a:pt x="0" y="163"/>
                      <a:pt x="0" y="163"/>
                      <a:pt x="0" y="163"/>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5" y="298"/>
                    </a:moveTo>
                    <a:cubicBezTo>
                      <a:pt x="255" y="341"/>
                      <a:pt x="255" y="341"/>
                      <a:pt x="255" y="34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89" name="Freeform 10">
                <a:extLst>
                  <a:ext uri="{FF2B5EF4-FFF2-40B4-BE49-F238E27FC236}">
                    <a16:creationId xmlns:a16="http://schemas.microsoft.com/office/drawing/2014/main" id="{0D768184-EC44-49B9-A555-722F54D7808D}"/>
                  </a:ext>
                </a:extLst>
              </p:cNvPr>
              <p:cNvSpPr>
                <a:spLocks noEditPoints="1"/>
              </p:cNvSpPr>
              <p:nvPr/>
            </p:nvSpPr>
            <p:spPr bwMode="auto">
              <a:xfrm>
                <a:off x="5458" y="3262"/>
                <a:ext cx="138" cy="141"/>
              </a:xfrm>
              <a:custGeom>
                <a:avLst/>
                <a:gdLst>
                  <a:gd name="T0" fmla="*/ 153 w 191"/>
                  <a:gd name="T1" fmla="*/ 171 h 195"/>
                  <a:gd name="T2" fmla="*/ 35 w 191"/>
                  <a:gd name="T3" fmla="*/ 171 h 195"/>
                  <a:gd name="T4" fmla="*/ 21 w 191"/>
                  <a:gd name="T5" fmla="*/ 156 h 195"/>
                  <a:gd name="T6" fmla="*/ 21 w 191"/>
                  <a:gd name="T7" fmla="*/ 35 h 195"/>
                  <a:gd name="T8" fmla="*/ 35 w 191"/>
                  <a:gd name="T9" fmla="*/ 20 h 195"/>
                  <a:gd name="T10" fmla="*/ 153 w 191"/>
                  <a:gd name="T11" fmla="*/ 20 h 195"/>
                  <a:gd name="T12" fmla="*/ 167 w 191"/>
                  <a:gd name="T13" fmla="*/ 35 h 195"/>
                  <a:gd name="T14" fmla="*/ 167 w 191"/>
                  <a:gd name="T15" fmla="*/ 156 h 195"/>
                  <a:gd name="T16" fmla="*/ 153 w 191"/>
                  <a:gd name="T17" fmla="*/ 171 h 195"/>
                  <a:gd name="T18" fmla="*/ 45 w 191"/>
                  <a:gd name="T19" fmla="*/ 20 h 195"/>
                  <a:gd name="T20" fmla="*/ 45 w 191"/>
                  <a:gd name="T21" fmla="*/ 0 h 195"/>
                  <a:gd name="T22" fmla="*/ 69 w 191"/>
                  <a:gd name="T23" fmla="*/ 20 h 195"/>
                  <a:gd name="T24" fmla="*/ 69 w 191"/>
                  <a:gd name="T25" fmla="*/ 0 h 195"/>
                  <a:gd name="T26" fmla="*/ 94 w 191"/>
                  <a:gd name="T27" fmla="*/ 0 h 195"/>
                  <a:gd name="T28" fmla="*/ 94 w 191"/>
                  <a:gd name="T29" fmla="*/ 20 h 195"/>
                  <a:gd name="T30" fmla="*/ 118 w 191"/>
                  <a:gd name="T31" fmla="*/ 0 h 195"/>
                  <a:gd name="T32" fmla="*/ 118 w 191"/>
                  <a:gd name="T33" fmla="*/ 20 h 195"/>
                  <a:gd name="T34" fmla="*/ 146 w 191"/>
                  <a:gd name="T35" fmla="*/ 0 h 195"/>
                  <a:gd name="T36" fmla="*/ 146 w 191"/>
                  <a:gd name="T37" fmla="*/ 20 h 195"/>
                  <a:gd name="T38" fmla="*/ 191 w 191"/>
                  <a:gd name="T39" fmla="*/ 45 h 195"/>
                  <a:gd name="T40" fmla="*/ 167 w 191"/>
                  <a:gd name="T41" fmla="*/ 45 h 195"/>
                  <a:gd name="T42" fmla="*/ 191 w 191"/>
                  <a:gd name="T43" fmla="*/ 69 h 195"/>
                  <a:gd name="T44" fmla="*/ 167 w 191"/>
                  <a:gd name="T45" fmla="*/ 69 h 195"/>
                  <a:gd name="T46" fmla="*/ 191 w 191"/>
                  <a:gd name="T47" fmla="*/ 93 h 195"/>
                  <a:gd name="T48" fmla="*/ 167 w 191"/>
                  <a:gd name="T49" fmla="*/ 93 h 195"/>
                  <a:gd name="T50" fmla="*/ 191 w 191"/>
                  <a:gd name="T51" fmla="*/ 122 h 195"/>
                  <a:gd name="T52" fmla="*/ 167 w 191"/>
                  <a:gd name="T53" fmla="*/ 122 h 195"/>
                  <a:gd name="T54" fmla="*/ 191 w 191"/>
                  <a:gd name="T55" fmla="*/ 146 h 195"/>
                  <a:gd name="T56" fmla="*/ 167 w 191"/>
                  <a:gd name="T57" fmla="*/ 146 h 195"/>
                  <a:gd name="T58" fmla="*/ 21 w 191"/>
                  <a:gd name="T59" fmla="*/ 45 h 195"/>
                  <a:gd name="T60" fmla="*/ 0 w 191"/>
                  <a:gd name="T61" fmla="*/ 45 h 195"/>
                  <a:gd name="T62" fmla="*/ 21 w 191"/>
                  <a:gd name="T63" fmla="*/ 69 h 195"/>
                  <a:gd name="T64" fmla="*/ 0 w 191"/>
                  <a:gd name="T65" fmla="*/ 69 h 195"/>
                  <a:gd name="T66" fmla="*/ 21 w 191"/>
                  <a:gd name="T67" fmla="*/ 93 h 195"/>
                  <a:gd name="T68" fmla="*/ 0 w 191"/>
                  <a:gd name="T69" fmla="*/ 93 h 195"/>
                  <a:gd name="T70" fmla="*/ 21 w 191"/>
                  <a:gd name="T71" fmla="*/ 122 h 195"/>
                  <a:gd name="T72" fmla="*/ 0 w 191"/>
                  <a:gd name="T73" fmla="*/ 122 h 195"/>
                  <a:gd name="T74" fmla="*/ 21 w 191"/>
                  <a:gd name="T75" fmla="*/ 146 h 195"/>
                  <a:gd name="T76" fmla="*/ 0 w 191"/>
                  <a:gd name="T77" fmla="*/ 146 h 195"/>
                  <a:gd name="T78" fmla="*/ 45 w 191"/>
                  <a:gd name="T79" fmla="*/ 171 h 195"/>
                  <a:gd name="T80" fmla="*/ 45 w 191"/>
                  <a:gd name="T81" fmla="*/ 195 h 195"/>
                  <a:gd name="T82" fmla="*/ 69 w 191"/>
                  <a:gd name="T83" fmla="*/ 171 h 195"/>
                  <a:gd name="T84" fmla="*/ 69 w 191"/>
                  <a:gd name="T85" fmla="*/ 195 h 195"/>
                  <a:gd name="T86" fmla="*/ 94 w 191"/>
                  <a:gd name="T87" fmla="*/ 195 h 195"/>
                  <a:gd name="T88" fmla="*/ 94 w 191"/>
                  <a:gd name="T89" fmla="*/ 171 h 195"/>
                  <a:gd name="T90" fmla="*/ 118 w 191"/>
                  <a:gd name="T91" fmla="*/ 171 h 195"/>
                  <a:gd name="T92" fmla="*/ 118 w 191"/>
                  <a:gd name="T93" fmla="*/ 195 h 195"/>
                  <a:gd name="T94" fmla="*/ 146 w 191"/>
                  <a:gd name="T95" fmla="*/ 171 h 195"/>
                  <a:gd name="T96" fmla="*/ 146 w 191"/>
                  <a:gd name="T9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1" h="195">
                    <a:moveTo>
                      <a:pt x="153" y="171"/>
                    </a:moveTo>
                    <a:cubicBezTo>
                      <a:pt x="35" y="171"/>
                      <a:pt x="35" y="171"/>
                      <a:pt x="35" y="171"/>
                    </a:cubicBezTo>
                    <a:cubicBezTo>
                      <a:pt x="28" y="171"/>
                      <a:pt x="21" y="163"/>
                      <a:pt x="21" y="156"/>
                    </a:cubicBezTo>
                    <a:cubicBezTo>
                      <a:pt x="21" y="35"/>
                      <a:pt x="21" y="35"/>
                      <a:pt x="21" y="35"/>
                    </a:cubicBezTo>
                    <a:cubicBezTo>
                      <a:pt x="21" y="26"/>
                      <a:pt x="28" y="20"/>
                      <a:pt x="35" y="20"/>
                    </a:cubicBezTo>
                    <a:cubicBezTo>
                      <a:pt x="153" y="20"/>
                      <a:pt x="153" y="20"/>
                      <a:pt x="153" y="20"/>
                    </a:cubicBezTo>
                    <a:cubicBezTo>
                      <a:pt x="162" y="20"/>
                      <a:pt x="167" y="26"/>
                      <a:pt x="167" y="35"/>
                    </a:cubicBezTo>
                    <a:cubicBezTo>
                      <a:pt x="167" y="156"/>
                      <a:pt x="167" y="156"/>
                      <a:pt x="167" y="156"/>
                    </a:cubicBezTo>
                    <a:cubicBezTo>
                      <a:pt x="167" y="163"/>
                      <a:pt x="162" y="171"/>
                      <a:pt x="153" y="171"/>
                    </a:cubicBezTo>
                    <a:close/>
                    <a:moveTo>
                      <a:pt x="45" y="20"/>
                    </a:moveTo>
                    <a:cubicBezTo>
                      <a:pt x="45" y="0"/>
                      <a:pt x="45" y="0"/>
                      <a:pt x="45" y="0"/>
                    </a:cubicBezTo>
                    <a:moveTo>
                      <a:pt x="69" y="20"/>
                    </a:moveTo>
                    <a:cubicBezTo>
                      <a:pt x="69" y="0"/>
                      <a:pt x="69" y="0"/>
                      <a:pt x="69" y="0"/>
                    </a:cubicBezTo>
                    <a:moveTo>
                      <a:pt x="94" y="0"/>
                    </a:moveTo>
                    <a:cubicBezTo>
                      <a:pt x="94" y="20"/>
                      <a:pt x="94" y="20"/>
                      <a:pt x="94" y="20"/>
                    </a:cubicBezTo>
                    <a:moveTo>
                      <a:pt x="118" y="0"/>
                    </a:moveTo>
                    <a:cubicBezTo>
                      <a:pt x="118" y="20"/>
                      <a:pt x="118" y="20"/>
                      <a:pt x="118" y="20"/>
                    </a:cubicBezTo>
                    <a:moveTo>
                      <a:pt x="146" y="0"/>
                    </a:moveTo>
                    <a:cubicBezTo>
                      <a:pt x="146" y="20"/>
                      <a:pt x="146" y="20"/>
                      <a:pt x="146" y="20"/>
                    </a:cubicBezTo>
                    <a:moveTo>
                      <a:pt x="191" y="45"/>
                    </a:moveTo>
                    <a:cubicBezTo>
                      <a:pt x="167" y="45"/>
                      <a:pt x="167" y="45"/>
                      <a:pt x="167" y="45"/>
                    </a:cubicBezTo>
                    <a:moveTo>
                      <a:pt x="191" y="69"/>
                    </a:moveTo>
                    <a:cubicBezTo>
                      <a:pt x="167" y="69"/>
                      <a:pt x="167" y="69"/>
                      <a:pt x="167" y="69"/>
                    </a:cubicBezTo>
                    <a:moveTo>
                      <a:pt x="191" y="93"/>
                    </a:moveTo>
                    <a:cubicBezTo>
                      <a:pt x="167" y="93"/>
                      <a:pt x="167" y="93"/>
                      <a:pt x="167" y="93"/>
                    </a:cubicBezTo>
                    <a:moveTo>
                      <a:pt x="191" y="122"/>
                    </a:moveTo>
                    <a:cubicBezTo>
                      <a:pt x="167" y="122"/>
                      <a:pt x="167" y="122"/>
                      <a:pt x="167" y="122"/>
                    </a:cubicBezTo>
                    <a:moveTo>
                      <a:pt x="191" y="146"/>
                    </a:moveTo>
                    <a:cubicBezTo>
                      <a:pt x="167" y="146"/>
                      <a:pt x="167" y="146"/>
                      <a:pt x="167" y="146"/>
                    </a:cubicBezTo>
                    <a:moveTo>
                      <a:pt x="21" y="45"/>
                    </a:moveTo>
                    <a:cubicBezTo>
                      <a:pt x="0" y="45"/>
                      <a:pt x="0" y="45"/>
                      <a:pt x="0" y="45"/>
                    </a:cubicBezTo>
                    <a:moveTo>
                      <a:pt x="21" y="69"/>
                    </a:moveTo>
                    <a:cubicBezTo>
                      <a:pt x="0" y="69"/>
                      <a:pt x="0" y="69"/>
                      <a:pt x="0" y="69"/>
                    </a:cubicBezTo>
                    <a:moveTo>
                      <a:pt x="21" y="93"/>
                    </a:moveTo>
                    <a:cubicBezTo>
                      <a:pt x="0" y="93"/>
                      <a:pt x="0" y="93"/>
                      <a:pt x="0" y="93"/>
                    </a:cubicBezTo>
                    <a:moveTo>
                      <a:pt x="21" y="122"/>
                    </a:moveTo>
                    <a:cubicBezTo>
                      <a:pt x="0" y="122"/>
                      <a:pt x="0" y="122"/>
                      <a:pt x="0" y="122"/>
                    </a:cubicBezTo>
                    <a:moveTo>
                      <a:pt x="21" y="146"/>
                    </a:moveTo>
                    <a:cubicBezTo>
                      <a:pt x="0" y="146"/>
                      <a:pt x="0" y="146"/>
                      <a:pt x="0" y="146"/>
                    </a:cubicBezTo>
                    <a:moveTo>
                      <a:pt x="45" y="171"/>
                    </a:moveTo>
                    <a:cubicBezTo>
                      <a:pt x="45" y="195"/>
                      <a:pt x="45" y="195"/>
                      <a:pt x="45" y="195"/>
                    </a:cubicBezTo>
                    <a:moveTo>
                      <a:pt x="69" y="171"/>
                    </a:moveTo>
                    <a:cubicBezTo>
                      <a:pt x="69" y="195"/>
                      <a:pt x="69" y="195"/>
                      <a:pt x="69" y="195"/>
                    </a:cubicBezTo>
                    <a:moveTo>
                      <a:pt x="94" y="195"/>
                    </a:moveTo>
                    <a:cubicBezTo>
                      <a:pt x="94" y="171"/>
                      <a:pt x="94" y="171"/>
                      <a:pt x="94" y="171"/>
                    </a:cubicBezTo>
                    <a:moveTo>
                      <a:pt x="118" y="171"/>
                    </a:moveTo>
                    <a:cubicBezTo>
                      <a:pt x="118" y="195"/>
                      <a:pt x="118" y="195"/>
                      <a:pt x="118" y="195"/>
                    </a:cubicBezTo>
                    <a:moveTo>
                      <a:pt x="146" y="171"/>
                    </a:moveTo>
                    <a:cubicBezTo>
                      <a:pt x="146" y="195"/>
                      <a:pt x="146" y="195"/>
                      <a:pt x="146" y="195"/>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51" name="Group 50">
            <a:extLst>
              <a:ext uri="{FF2B5EF4-FFF2-40B4-BE49-F238E27FC236}">
                <a16:creationId xmlns:a16="http://schemas.microsoft.com/office/drawing/2014/main" id="{3C419257-3196-4CC8-BB51-3CD7CE402E31}"/>
              </a:ext>
            </a:extLst>
          </p:cNvPr>
          <p:cNvGrpSpPr/>
          <p:nvPr/>
        </p:nvGrpSpPr>
        <p:grpSpPr>
          <a:xfrm>
            <a:off x="9766385" y="4834936"/>
            <a:ext cx="627497" cy="627497"/>
            <a:chOff x="9962221" y="4931390"/>
            <a:chExt cx="640080" cy="640080"/>
          </a:xfrm>
        </p:grpSpPr>
        <p:sp>
          <p:nvSpPr>
            <p:cNvPr id="101" name="Oval 100">
              <a:extLst>
                <a:ext uri="{FF2B5EF4-FFF2-40B4-BE49-F238E27FC236}">
                  <a16:creationId xmlns:a16="http://schemas.microsoft.com/office/drawing/2014/main" id="{9435D432-3F8A-4F3B-B484-0735FCB4B606}"/>
                </a:ext>
              </a:extLst>
            </p:cNvPr>
            <p:cNvSpPr/>
            <p:nvPr/>
          </p:nvSpPr>
          <p:spPr bwMode="auto">
            <a:xfrm>
              <a:off x="9962221" y="4931390"/>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93" name="Group 4">
              <a:extLst>
                <a:ext uri="{FF2B5EF4-FFF2-40B4-BE49-F238E27FC236}">
                  <a16:creationId xmlns:a16="http://schemas.microsoft.com/office/drawing/2014/main" id="{825F2F61-2D0E-4917-8D1F-0431C3DB5D20}"/>
                </a:ext>
              </a:extLst>
            </p:cNvPr>
            <p:cNvGrpSpPr>
              <a:grpSpLocks noChangeAspect="1"/>
            </p:cNvGrpSpPr>
            <p:nvPr/>
          </p:nvGrpSpPr>
          <p:grpSpPr bwMode="auto">
            <a:xfrm>
              <a:off x="10147517" y="5118886"/>
              <a:ext cx="269489" cy="265088"/>
              <a:chOff x="3794" y="2083"/>
              <a:chExt cx="245" cy="241"/>
            </a:xfrm>
          </p:grpSpPr>
          <p:sp>
            <p:nvSpPr>
              <p:cNvPr id="194" name="Rectangle 193">
                <a:extLst>
                  <a:ext uri="{FF2B5EF4-FFF2-40B4-BE49-F238E27FC236}">
                    <a16:creationId xmlns:a16="http://schemas.microsoft.com/office/drawing/2014/main" id="{DE280AD3-2218-498C-B69B-8C9747BA3A64}"/>
                  </a:ext>
                </a:extLst>
              </p:cNvPr>
              <p:cNvSpPr>
                <a:spLocks noChangeArrowheads="1"/>
              </p:cNvSpPr>
              <p:nvPr/>
            </p:nvSpPr>
            <p:spPr bwMode="auto">
              <a:xfrm>
                <a:off x="3794" y="2083"/>
                <a:ext cx="245" cy="138"/>
              </a:xfrm>
              <a:prstGeom prst="rect">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5" name="Freeform 6">
                <a:extLst>
                  <a:ext uri="{FF2B5EF4-FFF2-40B4-BE49-F238E27FC236}">
                    <a16:creationId xmlns:a16="http://schemas.microsoft.com/office/drawing/2014/main" id="{A7248FF2-3768-4906-BAD8-650C5DBFF375}"/>
                  </a:ext>
                </a:extLst>
              </p:cNvPr>
              <p:cNvSpPr>
                <a:spLocks/>
              </p:cNvSpPr>
              <p:nvPr/>
            </p:nvSpPr>
            <p:spPr bwMode="auto">
              <a:xfrm>
                <a:off x="3801" y="2287"/>
                <a:ext cx="231" cy="37"/>
              </a:xfrm>
              <a:custGeom>
                <a:avLst/>
                <a:gdLst>
                  <a:gd name="T0" fmla="*/ 26 w 231"/>
                  <a:gd name="T1" fmla="*/ 0 h 37"/>
                  <a:gd name="T2" fmla="*/ 205 w 231"/>
                  <a:gd name="T3" fmla="*/ 0 h 37"/>
                  <a:gd name="T4" fmla="*/ 231 w 231"/>
                  <a:gd name="T5" fmla="*/ 37 h 37"/>
                  <a:gd name="T6" fmla="*/ 0 w 231"/>
                  <a:gd name="T7" fmla="*/ 37 h 37"/>
                  <a:gd name="T8" fmla="*/ 26 w 231"/>
                  <a:gd name="T9" fmla="*/ 0 h 37"/>
                </a:gdLst>
                <a:ahLst/>
                <a:cxnLst>
                  <a:cxn ang="0">
                    <a:pos x="T0" y="T1"/>
                  </a:cxn>
                  <a:cxn ang="0">
                    <a:pos x="T2" y="T3"/>
                  </a:cxn>
                  <a:cxn ang="0">
                    <a:pos x="T4" y="T5"/>
                  </a:cxn>
                  <a:cxn ang="0">
                    <a:pos x="T6" y="T7"/>
                  </a:cxn>
                  <a:cxn ang="0">
                    <a:pos x="T8" y="T9"/>
                  </a:cxn>
                </a:cxnLst>
                <a:rect l="0" t="0" r="r" b="b"/>
                <a:pathLst>
                  <a:path w="231" h="37">
                    <a:moveTo>
                      <a:pt x="26" y="0"/>
                    </a:moveTo>
                    <a:lnTo>
                      <a:pt x="205" y="0"/>
                    </a:lnTo>
                    <a:lnTo>
                      <a:pt x="231" y="37"/>
                    </a:lnTo>
                    <a:lnTo>
                      <a:pt x="0" y="37"/>
                    </a:lnTo>
                    <a:lnTo>
                      <a:pt x="26" y="0"/>
                    </a:lnTo>
                    <a:close/>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6" name="Line 7">
                <a:extLst>
                  <a:ext uri="{FF2B5EF4-FFF2-40B4-BE49-F238E27FC236}">
                    <a16:creationId xmlns:a16="http://schemas.microsoft.com/office/drawing/2014/main" id="{4C06B5B5-2072-4299-973D-2297D1667A8C}"/>
                  </a:ext>
                </a:extLst>
              </p:cNvPr>
              <p:cNvSpPr>
                <a:spLocks noChangeShapeType="1"/>
              </p:cNvSpPr>
              <p:nvPr/>
            </p:nvSpPr>
            <p:spPr bwMode="auto">
              <a:xfrm>
                <a:off x="3917" y="2221"/>
                <a:ext cx="0" cy="36"/>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7" name="Line 8">
                <a:extLst>
                  <a:ext uri="{FF2B5EF4-FFF2-40B4-BE49-F238E27FC236}">
                    <a16:creationId xmlns:a16="http://schemas.microsoft.com/office/drawing/2014/main" id="{DB848366-F7E8-48B2-8DFB-18338FE7E934}"/>
                  </a:ext>
                </a:extLst>
              </p:cNvPr>
              <p:cNvSpPr>
                <a:spLocks noChangeShapeType="1"/>
              </p:cNvSpPr>
              <p:nvPr/>
            </p:nvSpPr>
            <p:spPr bwMode="auto">
              <a:xfrm>
                <a:off x="3873" y="2255"/>
                <a:ext cx="86" cy="0"/>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nvGrpSpPr>
          <p:cNvPr id="58" name="Group 57">
            <a:extLst>
              <a:ext uri="{FF2B5EF4-FFF2-40B4-BE49-F238E27FC236}">
                <a16:creationId xmlns:a16="http://schemas.microsoft.com/office/drawing/2014/main" id="{B2160913-A9E4-4793-9A9F-C7607B0CF6B7}"/>
              </a:ext>
            </a:extLst>
          </p:cNvPr>
          <p:cNvGrpSpPr/>
          <p:nvPr/>
        </p:nvGrpSpPr>
        <p:grpSpPr>
          <a:xfrm>
            <a:off x="7254806" y="5563893"/>
            <a:ext cx="627497" cy="627497"/>
            <a:chOff x="7400279" y="5674964"/>
            <a:chExt cx="640080" cy="640080"/>
          </a:xfrm>
        </p:grpSpPr>
        <p:sp>
          <p:nvSpPr>
            <p:cNvPr id="133" name="Oval 132">
              <a:extLst>
                <a:ext uri="{FF2B5EF4-FFF2-40B4-BE49-F238E27FC236}">
                  <a16:creationId xmlns:a16="http://schemas.microsoft.com/office/drawing/2014/main" id="{890A7B5C-DB7D-4E0E-912C-38912B26F05B}"/>
                </a:ext>
              </a:extLst>
            </p:cNvPr>
            <p:cNvSpPr/>
            <p:nvPr/>
          </p:nvSpPr>
          <p:spPr bwMode="auto">
            <a:xfrm>
              <a:off x="7400279" y="5674964"/>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98" name="Group 197">
              <a:extLst>
                <a:ext uri="{FF2B5EF4-FFF2-40B4-BE49-F238E27FC236}">
                  <a16:creationId xmlns:a16="http://schemas.microsoft.com/office/drawing/2014/main" id="{1D066AFA-B4E2-4420-A7A5-9690FD0CB012}"/>
                </a:ext>
              </a:extLst>
            </p:cNvPr>
            <p:cNvGrpSpPr/>
            <p:nvPr/>
          </p:nvGrpSpPr>
          <p:grpSpPr>
            <a:xfrm>
              <a:off x="7635101" y="5853274"/>
              <a:ext cx="170436" cy="283461"/>
              <a:chOff x="5622072" y="3034107"/>
              <a:chExt cx="225306" cy="374720"/>
            </a:xfrm>
          </p:grpSpPr>
          <p:sp>
            <p:nvSpPr>
              <p:cNvPr id="199" name="Freeform 5">
                <a:extLst>
                  <a:ext uri="{FF2B5EF4-FFF2-40B4-BE49-F238E27FC236}">
                    <a16:creationId xmlns:a16="http://schemas.microsoft.com/office/drawing/2014/main" id="{44ED38AE-F15D-4BCF-90DF-50B66AA8C59B}"/>
                  </a:ext>
                </a:extLst>
              </p:cNvPr>
              <p:cNvSpPr>
                <a:spLocks noEditPoints="1"/>
              </p:cNvSpPr>
              <p:nvPr/>
            </p:nvSpPr>
            <p:spPr bwMode="auto">
              <a:xfrm>
                <a:off x="5622072" y="3034107"/>
                <a:ext cx="225306" cy="37472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200" name="Oval 199">
                <a:extLst>
                  <a:ext uri="{FF2B5EF4-FFF2-40B4-BE49-F238E27FC236}">
                    <a16:creationId xmlns:a16="http://schemas.microsoft.com/office/drawing/2014/main" id="{85761D21-AB56-41F0-AF31-460A4A2DE862}"/>
                  </a:ext>
                </a:extLst>
              </p:cNvPr>
              <p:cNvSpPr/>
              <p:nvPr/>
            </p:nvSpPr>
            <p:spPr bwMode="auto">
              <a:xfrm>
                <a:off x="5670550" y="3124200"/>
                <a:ext cx="107950" cy="107950"/>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59" name="Group 58">
            <a:extLst>
              <a:ext uri="{FF2B5EF4-FFF2-40B4-BE49-F238E27FC236}">
                <a16:creationId xmlns:a16="http://schemas.microsoft.com/office/drawing/2014/main" id="{ACB0A3E7-C01F-4A7B-8DB2-59FDC06AF860}"/>
              </a:ext>
            </a:extLst>
          </p:cNvPr>
          <p:cNvGrpSpPr/>
          <p:nvPr/>
        </p:nvGrpSpPr>
        <p:grpSpPr>
          <a:xfrm>
            <a:off x="4134394" y="2102069"/>
            <a:ext cx="627497" cy="627497"/>
            <a:chOff x="4217297" y="2143723"/>
            <a:chExt cx="640080" cy="640080"/>
          </a:xfrm>
        </p:grpSpPr>
        <p:sp>
          <p:nvSpPr>
            <p:cNvPr id="88" name="Oval 87">
              <a:extLst>
                <a:ext uri="{FF2B5EF4-FFF2-40B4-BE49-F238E27FC236}">
                  <a16:creationId xmlns:a16="http://schemas.microsoft.com/office/drawing/2014/main" id="{CB34D442-7293-470C-B60B-244326CF2333}"/>
                </a:ext>
              </a:extLst>
            </p:cNvPr>
            <p:cNvSpPr/>
            <p:nvPr/>
          </p:nvSpPr>
          <p:spPr bwMode="auto">
            <a:xfrm>
              <a:off x="4217297" y="214372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01" name="Group 200">
              <a:extLst>
                <a:ext uri="{FF2B5EF4-FFF2-40B4-BE49-F238E27FC236}">
                  <a16:creationId xmlns:a16="http://schemas.microsoft.com/office/drawing/2014/main" id="{231F7AB8-9D50-443A-8117-E784B4950D77}"/>
                </a:ext>
              </a:extLst>
            </p:cNvPr>
            <p:cNvGrpSpPr/>
            <p:nvPr/>
          </p:nvGrpSpPr>
          <p:grpSpPr>
            <a:xfrm>
              <a:off x="4280689" y="2207115"/>
              <a:ext cx="513297" cy="513297"/>
              <a:chOff x="4452509" y="919634"/>
              <a:chExt cx="523664" cy="523664"/>
            </a:xfrm>
          </p:grpSpPr>
          <p:sp>
            <p:nvSpPr>
              <p:cNvPr id="202" name="Oval 201">
                <a:extLst>
                  <a:ext uri="{FF2B5EF4-FFF2-40B4-BE49-F238E27FC236}">
                    <a16:creationId xmlns:a16="http://schemas.microsoft.com/office/drawing/2014/main" id="{E01FC9B4-7B76-4746-9C0E-125A6DCBD88E}"/>
                  </a:ext>
                </a:extLst>
              </p:cNvPr>
              <p:cNvSpPr/>
              <p:nvPr/>
            </p:nvSpPr>
            <p:spPr bwMode="auto">
              <a:xfrm rot="19620000" flipH="1">
                <a:off x="4452509" y="919634"/>
                <a:ext cx="523664" cy="52366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3" name="Temperature_med">
                <a:extLst>
                  <a:ext uri="{FF2B5EF4-FFF2-40B4-BE49-F238E27FC236}">
                    <a16:creationId xmlns:a16="http://schemas.microsoft.com/office/drawing/2014/main" id="{D2C6E296-A5B6-4806-8D52-5CE72C9685E5}"/>
                  </a:ext>
                </a:extLst>
              </p:cNvPr>
              <p:cNvSpPr>
                <a:spLocks noChangeAspect="1" noEditPoints="1"/>
              </p:cNvSpPr>
              <p:nvPr/>
            </p:nvSpPr>
            <p:spPr bwMode="auto">
              <a:xfrm>
                <a:off x="4642457" y="1001713"/>
                <a:ext cx="143770" cy="359506"/>
              </a:xfrm>
              <a:custGeom>
                <a:avLst/>
                <a:gdLst>
                  <a:gd name="T0" fmla="*/ 748 w 1496"/>
                  <a:gd name="T1" fmla="*/ 3274 h 3743"/>
                  <a:gd name="T2" fmla="*/ 469 w 1496"/>
                  <a:gd name="T3" fmla="*/ 2995 h 3743"/>
                  <a:gd name="T4" fmla="*/ 748 w 1496"/>
                  <a:gd name="T5" fmla="*/ 2716 h 3743"/>
                  <a:gd name="T6" fmla="*/ 1027 w 1496"/>
                  <a:gd name="T7" fmla="*/ 2995 h 3743"/>
                  <a:gd name="T8" fmla="*/ 748 w 1496"/>
                  <a:gd name="T9" fmla="*/ 3274 h 3743"/>
                  <a:gd name="T10" fmla="*/ 1248 w 1496"/>
                  <a:gd name="T11" fmla="*/ 2439 h 3743"/>
                  <a:gd name="T12" fmla="*/ 1248 w 1496"/>
                  <a:gd name="T13" fmla="*/ 500 h 3743"/>
                  <a:gd name="T14" fmla="*/ 748 w 1496"/>
                  <a:gd name="T15" fmla="*/ 0 h 3743"/>
                  <a:gd name="T16" fmla="*/ 748 w 1496"/>
                  <a:gd name="T17" fmla="*/ 0 h 3743"/>
                  <a:gd name="T18" fmla="*/ 248 w 1496"/>
                  <a:gd name="T19" fmla="*/ 500 h 3743"/>
                  <a:gd name="T20" fmla="*/ 248 w 1496"/>
                  <a:gd name="T21" fmla="*/ 2439 h 3743"/>
                  <a:gd name="T22" fmla="*/ 0 w 1496"/>
                  <a:gd name="T23" fmla="*/ 2995 h 3743"/>
                  <a:gd name="T24" fmla="*/ 748 w 1496"/>
                  <a:gd name="T25" fmla="*/ 3743 h 3743"/>
                  <a:gd name="T26" fmla="*/ 1496 w 1496"/>
                  <a:gd name="T27" fmla="*/ 2995 h 3743"/>
                  <a:gd name="T28" fmla="*/ 1248 w 1496"/>
                  <a:gd name="T29" fmla="*/ 2439 h 3743"/>
                  <a:gd name="T30" fmla="*/ 748 w 1496"/>
                  <a:gd name="T31" fmla="*/ 1371 h 3743"/>
                  <a:gd name="T32" fmla="*/ 748 w 1496"/>
                  <a:gd name="T33" fmla="*/ 2716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6" h="3743">
                    <a:moveTo>
                      <a:pt x="748" y="3274"/>
                    </a:moveTo>
                    <a:cubicBezTo>
                      <a:pt x="594" y="3274"/>
                      <a:pt x="469" y="3149"/>
                      <a:pt x="469" y="2995"/>
                    </a:cubicBezTo>
                    <a:cubicBezTo>
                      <a:pt x="469" y="2841"/>
                      <a:pt x="594" y="2716"/>
                      <a:pt x="748" y="2716"/>
                    </a:cubicBezTo>
                    <a:cubicBezTo>
                      <a:pt x="902" y="2716"/>
                      <a:pt x="1027" y="2841"/>
                      <a:pt x="1027" y="2995"/>
                    </a:cubicBezTo>
                    <a:cubicBezTo>
                      <a:pt x="1027" y="3149"/>
                      <a:pt x="902" y="3274"/>
                      <a:pt x="748" y="3274"/>
                    </a:cubicBezTo>
                    <a:close/>
                    <a:moveTo>
                      <a:pt x="1248" y="2439"/>
                    </a:moveTo>
                    <a:cubicBezTo>
                      <a:pt x="1248" y="500"/>
                      <a:pt x="1248" y="500"/>
                      <a:pt x="1248" y="500"/>
                    </a:cubicBezTo>
                    <a:cubicBezTo>
                      <a:pt x="1248" y="224"/>
                      <a:pt x="1024" y="0"/>
                      <a:pt x="748" y="0"/>
                    </a:cubicBezTo>
                    <a:cubicBezTo>
                      <a:pt x="748" y="0"/>
                      <a:pt x="748" y="0"/>
                      <a:pt x="748" y="0"/>
                    </a:cubicBezTo>
                    <a:cubicBezTo>
                      <a:pt x="472" y="0"/>
                      <a:pt x="248" y="224"/>
                      <a:pt x="248" y="500"/>
                    </a:cubicBezTo>
                    <a:cubicBezTo>
                      <a:pt x="248" y="2439"/>
                      <a:pt x="248" y="2439"/>
                      <a:pt x="248" y="2439"/>
                    </a:cubicBezTo>
                    <a:cubicBezTo>
                      <a:pt x="96" y="2576"/>
                      <a:pt x="0" y="2774"/>
                      <a:pt x="0" y="2995"/>
                    </a:cubicBezTo>
                    <a:cubicBezTo>
                      <a:pt x="0" y="3408"/>
                      <a:pt x="335" y="3743"/>
                      <a:pt x="748" y="3743"/>
                    </a:cubicBezTo>
                    <a:cubicBezTo>
                      <a:pt x="1161" y="3743"/>
                      <a:pt x="1496" y="3408"/>
                      <a:pt x="1496" y="2995"/>
                    </a:cubicBezTo>
                    <a:cubicBezTo>
                      <a:pt x="1496" y="2774"/>
                      <a:pt x="1400" y="2576"/>
                      <a:pt x="1248" y="2439"/>
                    </a:cubicBezTo>
                    <a:close/>
                    <a:moveTo>
                      <a:pt x="748" y="1371"/>
                    </a:moveTo>
                    <a:cubicBezTo>
                      <a:pt x="748" y="2716"/>
                      <a:pt x="748" y="2716"/>
                      <a:pt x="748" y="2716"/>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56" name="Group 55">
            <a:extLst>
              <a:ext uri="{FF2B5EF4-FFF2-40B4-BE49-F238E27FC236}">
                <a16:creationId xmlns:a16="http://schemas.microsoft.com/office/drawing/2014/main" id="{67889C5A-71F2-4CF4-812F-C59E0EB5D09A}"/>
              </a:ext>
            </a:extLst>
          </p:cNvPr>
          <p:cNvGrpSpPr/>
          <p:nvPr/>
        </p:nvGrpSpPr>
        <p:grpSpPr>
          <a:xfrm>
            <a:off x="1793556" y="1035940"/>
            <a:ext cx="627497" cy="627497"/>
            <a:chOff x="1829520" y="1056216"/>
            <a:chExt cx="640080" cy="640080"/>
          </a:xfrm>
        </p:grpSpPr>
        <p:sp>
          <p:nvSpPr>
            <p:cNvPr id="84" name="Oval 83">
              <a:extLst>
                <a:ext uri="{FF2B5EF4-FFF2-40B4-BE49-F238E27FC236}">
                  <a16:creationId xmlns:a16="http://schemas.microsoft.com/office/drawing/2014/main" id="{AF65203F-8195-4D06-8DB6-981CEADBAAA6}"/>
                </a:ext>
              </a:extLst>
            </p:cNvPr>
            <p:cNvSpPr/>
            <p:nvPr/>
          </p:nvSpPr>
          <p:spPr bwMode="auto">
            <a:xfrm>
              <a:off x="1829520" y="1056216"/>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6" name="Freeform 5">
              <a:extLst>
                <a:ext uri="{FF2B5EF4-FFF2-40B4-BE49-F238E27FC236}">
                  <a16:creationId xmlns:a16="http://schemas.microsoft.com/office/drawing/2014/main" id="{FCD89E3C-4A84-4CA2-8066-204A58FD2D71}"/>
                </a:ext>
              </a:extLst>
            </p:cNvPr>
            <p:cNvSpPr>
              <a:spLocks noEditPoints="1"/>
            </p:cNvSpPr>
            <p:nvPr/>
          </p:nvSpPr>
          <p:spPr bwMode="auto">
            <a:xfrm>
              <a:off x="1995474" y="1283554"/>
              <a:ext cx="308172" cy="185404"/>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sp>
        <p:nvSpPr>
          <p:cNvPr id="122" name="Oval 83">
            <a:extLst>
              <a:ext uri="{FF2B5EF4-FFF2-40B4-BE49-F238E27FC236}">
                <a16:creationId xmlns:a16="http://schemas.microsoft.com/office/drawing/2014/main" id="{44D6E8CB-AD48-40BB-B55A-08EBECC99E25}"/>
              </a:ext>
            </a:extLst>
          </p:cNvPr>
          <p:cNvSpPr>
            <a:spLocks noChangeArrowheads="1"/>
          </p:cNvSpPr>
          <p:nvPr/>
        </p:nvSpPr>
        <p:spPr bwMode="auto">
          <a:xfrm rot="20810645">
            <a:off x="5043085" y="57222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0" name="Oval 83">
            <a:extLst>
              <a:ext uri="{FF2B5EF4-FFF2-40B4-BE49-F238E27FC236}">
                <a16:creationId xmlns:a16="http://schemas.microsoft.com/office/drawing/2014/main" id="{4DEF4A33-4733-4255-A3A1-2AA20651D663}"/>
              </a:ext>
            </a:extLst>
          </p:cNvPr>
          <p:cNvSpPr>
            <a:spLocks noChangeArrowheads="1"/>
          </p:cNvSpPr>
          <p:nvPr/>
        </p:nvSpPr>
        <p:spPr bwMode="auto">
          <a:xfrm rot="413718">
            <a:off x="1307184" y="246149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6" name="Oval 83">
            <a:extLst>
              <a:ext uri="{FF2B5EF4-FFF2-40B4-BE49-F238E27FC236}">
                <a16:creationId xmlns:a16="http://schemas.microsoft.com/office/drawing/2014/main" id="{31D5BCF5-F7F5-47D0-8FE9-82E45E79F73E}"/>
              </a:ext>
            </a:extLst>
          </p:cNvPr>
          <p:cNvSpPr>
            <a:spLocks noChangeArrowheads="1"/>
          </p:cNvSpPr>
          <p:nvPr/>
        </p:nvSpPr>
        <p:spPr bwMode="auto">
          <a:xfrm rot="20517812">
            <a:off x="8355186" y="4871224"/>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9" name="Oval 83">
            <a:extLst>
              <a:ext uri="{FF2B5EF4-FFF2-40B4-BE49-F238E27FC236}">
                <a16:creationId xmlns:a16="http://schemas.microsoft.com/office/drawing/2014/main" id="{CB95CDC3-0104-4443-8935-EDA21CB69E6E}"/>
              </a:ext>
            </a:extLst>
          </p:cNvPr>
          <p:cNvSpPr>
            <a:spLocks noChangeArrowheads="1"/>
          </p:cNvSpPr>
          <p:nvPr/>
        </p:nvSpPr>
        <p:spPr bwMode="auto">
          <a:xfrm rot="20713224">
            <a:off x="11563767" y="406587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6" name="Oval 83">
            <a:extLst>
              <a:ext uri="{FF2B5EF4-FFF2-40B4-BE49-F238E27FC236}">
                <a16:creationId xmlns:a16="http://schemas.microsoft.com/office/drawing/2014/main" id="{F37BE366-961B-44F2-9D07-B848DE6B814D}"/>
              </a:ext>
            </a:extLst>
          </p:cNvPr>
          <p:cNvSpPr>
            <a:spLocks noChangeArrowheads="1"/>
          </p:cNvSpPr>
          <p:nvPr/>
        </p:nvSpPr>
        <p:spPr bwMode="auto">
          <a:xfrm rot="19844427">
            <a:off x="5838801" y="5535719"/>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04" name="Oval 603">
            <a:extLst>
              <a:ext uri="{FF2B5EF4-FFF2-40B4-BE49-F238E27FC236}">
                <a16:creationId xmlns:a16="http://schemas.microsoft.com/office/drawing/2014/main" id="{77124DAA-3F06-4C2C-A22E-AB1908818C08}"/>
              </a:ext>
            </a:extLst>
          </p:cNvPr>
          <p:cNvSpPr/>
          <p:nvPr/>
        </p:nvSpPr>
        <p:spPr bwMode="auto">
          <a:xfrm rot="881455">
            <a:off x="8124285" y="33564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09" name="Oval 608">
            <a:extLst>
              <a:ext uri="{FF2B5EF4-FFF2-40B4-BE49-F238E27FC236}">
                <a16:creationId xmlns:a16="http://schemas.microsoft.com/office/drawing/2014/main" id="{40E6E927-BD6D-4581-8CDA-D4918E02C533}"/>
              </a:ext>
            </a:extLst>
          </p:cNvPr>
          <p:cNvSpPr/>
          <p:nvPr/>
        </p:nvSpPr>
        <p:spPr bwMode="auto">
          <a:xfrm>
            <a:off x="9572584" y="88175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0" name="Oval 83">
            <a:extLst>
              <a:ext uri="{FF2B5EF4-FFF2-40B4-BE49-F238E27FC236}">
                <a16:creationId xmlns:a16="http://schemas.microsoft.com/office/drawing/2014/main" id="{9FCEF755-0468-49DE-895D-84EBE4C41281}"/>
              </a:ext>
            </a:extLst>
          </p:cNvPr>
          <p:cNvSpPr>
            <a:spLocks noChangeArrowheads="1"/>
          </p:cNvSpPr>
          <p:nvPr/>
        </p:nvSpPr>
        <p:spPr bwMode="auto">
          <a:xfrm rot="995314">
            <a:off x="7417256" y="18123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1" name="Oval 129">
            <a:extLst>
              <a:ext uri="{FF2B5EF4-FFF2-40B4-BE49-F238E27FC236}">
                <a16:creationId xmlns:a16="http://schemas.microsoft.com/office/drawing/2014/main" id="{867A7FD2-A942-4D97-BC46-7DD3D5DF26DE}"/>
              </a:ext>
            </a:extLst>
          </p:cNvPr>
          <p:cNvSpPr>
            <a:spLocks noChangeArrowheads="1"/>
          </p:cNvSpPr>
          <p:nvPr/>
        </p:nvSpPr>
        <p:spPr bwMode="auto">
          <a:xfrm>
            <a:off x="10858779" y="37782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2" name="Oval 621">
            <a:extLst>
              <a:ext uri="{FF2B5EF4-FFF2-40B4-BE49-F238E27FC236}">
                <a16:creationId xmlns:a16="http://schemas.microsoft.com/office/drawing/2014/main" id="{E59F3616-109D-43BA-BD45-EED0127D5694}"/>
              </a:ext>
            </a:extLst>
          </p:cNvPr>
          <p:cNvSpPr/>
          <p:nvPr/>
        </p:nvSpPr>
        <p:spPr bwMode="auto">
          <a:xfrm>
            <a:off x="11235097" y="148146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4" name="Oval 83">
            <a:extLst>
              <a:ext uri="{FF2B5EF4-FFF2-40B4-BE49-F238E27FC236}">
                <a16:creationId xmlns:a16="http://schemas.microsoft.com/office/drawing/2014/main" id="{C120AF92-C004-4EDF-A1B0-C9DE7FA76AAA}"/>
              </a:ext>
            </a:extLst>
          </p:cNvPr>
          <p:cNvSpPr>
            <a:spLocks noChangeArrowheads="1"/>
          </p:cNvSpPr>
          <p:nvPr/>
        </p:nvSpPr>
        <p:spPr bwMode="auto">
          <a:xfrm rot="1821466">
            <a:off x="2593842" y="28055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25" name="Oval 83">
            <a:extLst>
              <a:ext uri="{FF2B5EF4-FFF2-40B4-BE49-F238E27FC236}">
                <a16:creationId xmlns:a16="http://schemas.microsoft.com/office/drawing/2014/main" id="{1851D4A0-A730-49C0-88EB-0DCB3462744D}"/>
              </a:ext>
            </a:extLst>
          </p:cNvPr>
          <p:cNvSpPr>
            <a:spLocks noChangeArrowheads="1"/>
          </p:cNvSpPr>
          <p:nvPr/>
        </p:nvSpPr>
        <p:spPr bwMode="auto">
          <a:xfrm>
            <a:off x="11017151" y="608975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7" name="Oval 206">
            <a:extLst>
              <a:ext uri="{FF2B5EF4-FFF2-40B4-BE49-F238E27FC236}">
                <a16:creationId xmlns:a16="http://schemas.microsoft.com/office/drawing/2014/main" id="{B4CAA9BC-DB2A-4098-AD2E-35D27DA33611}"/>
              </a:ext>
            </a:extLst>
          </p:cNvPr>
          <p:cNvSpPr/>
          <p:nvPr/>
        </p:nvSpPr>
        <p:spPr bwMode="auto">
          <a:xfrm rot="1119278">
            <a:off x="539121" y="185089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10" name="Oval 129">
            <a:extLst>
              <a:ext uri="{FF2B5EF4-FFF2-40B4-BE49-F238E27FC236}">
                <a16:creationId xmlns:a16="http://schemas.microsoft.com/office/drawing/2014/main" id="{0D4EAB83-3C6A-47FD-8283-D392AB95CBF1}"/>
              </a:ext>
            </a:extLst>
          </p:cNvPr>
          <p:cNvSpPr>
            <a:spLocks noChangeArrowheads="1"/>
          </p:cNvSpPr>
          <p:nvPr/>
        </p:nvSpPr>
        <p:spPr bwMode="auto">
          <a:xfrm rot="965671">
            <a:off x="5092405" y="242061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1" name="Oval 83">
            <a:extLst>
              <a:ext uri="{FF2B5EF4-FFF2-40B4-BE49-F238E27FC236}">
                <a16:creationId xmlns:a16="http://schemas.microsoft.com/office/drawing/2014/main" id="{B0E17F4A-0BD8-4727-BADB-076DF73EF003}"/>
              </a:ext>
            </a:extLst>
          </p:cNvPr>
          <p:cNvSpPr>
            <a:spLocks noChangeArrowheads="1"/>
          </p:cNvSpPr>
          <p:nvPr/>
        </p:nvSpPr>
        <p:spPr bwMode="auto">
          <a:xfrm rot="18347382">
            <a:off x="10024596" y="378188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2" name="Oval 129">
            <a:extLst>
              <a:ext uri="{FF2B5EF4-FFF2-40B4-BE49-F238E27FC236}">
                <a16:creationId xmlns:a16="http://schemas.microsoft.com/office/drawing/2014/main" id="{195143C4-05BD-4D29-9061-5D8598DE25F8}"/>
              </a:ext>
            </a:extLst>
          </p:cNvPr>
          <p:cNvSpPr>
            <a:spLocks noChangeArrowheads="1"/>
          </p:cNvSpPr>
          <p:nvPr/>
        </p:nvSpPr>
        <p:spPr bwMode="auto">
          <a:xfrm rot="4287281">
            <a:off x="11130651" y="226833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88" name="Oval 129">
            <a:extLst>
              <a:ext uri="{FF2B5EF4-FFF2-40B4-BE49-F238E27FC236}">
                <a16:creationId xmlns:a16="http://schemas.microsoft.com/office/drawing/2014/main" id="{156B7475-2851-4A7A-B4C7-DA9EA9591B18}"/>
              </a:ext>
            </a:extLst>
          </p:cNvPr>
          <p:cNvSpPr>
            <a:spLocks noChangeArrowheads="1"/>
          </p:cNvSpPr>
          <p:nvPr/>
        </p:nvSpPr>
        <p:spPr bwMode="auto">
          <a:xfrm>
            <a:off x="397078" y="6249505"/>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0" name="Oval 83">
            <a:extLst>
              <a:ext uri="{FF2B5EF4-FFF2-40B4-BE49-F238E27FC236}">
                <a16:creationId xmlns:a16="http://schemas.microsoft.com/office/drawing/2014/main" id="{73C6501A-61C0-491F-9B15-975E28DB8E14}"/>
              </a:ext>
            </a:extLst>
          </p:cNvPr>
          <p:cNvSpPr>
            <a:spLocks noChangeArrowheads="1"/>
          </p:cNvSpPr>
          <p:nvPr/>
        </p:nvSpPr>
        <p:spPr bwMode="auto">
          <a:xfrm rot="19844427">
            <a:off x="8000916" y="690984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6" name="Oval 335">
            <a:extLst>
              <a:ext uri="{FF2B5EF4-FFF2-40B4-BE49-F238E27FC236}">
                <a16:creationId xmlns:a16="http://schemas.microsoft.com/office/drawing/2014/main" id="{31944A7A-9712-4A5B-A4A2-F44637704F9D}"/>
              </a:ext>
            </a:extLst>
          </p:cNvPr>
          <p:cNvSpPr/>
          <p:nvPr/>
        </p:nvSpPr>
        <p:spPr bwMode="auto">
          <a:xfrm rot="1119278">
            <a:off x="-265503" y="1082424"/>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1" name="Oval 83">
            <a:extLst>
              <a:ext uri="{FF2B5EF4-FFF2-40B4-BE49-F238E27FC236}">
                <a16:creationId xmlns:a16="http://schemas.microsoft.com/office/drawing/2014/main" id="{07A76B44-ADC6-4969-A91F-14F3BA175299}"/>
              </a:ext>
            </a:extLst>
          </p:cNvPr>
          <p:cNvSpPr>
            <a:spLocks noChangeArrowheads="1"/>
          </p:cNvSpPr>
          <p:nvPr/>
        </p:nvSpPr>
        <p:spPr bwMode="auto">
          <a:xfrm rot="19844427">
            <a:off x="1447964" y="689232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7" name="Oval 129">
            <a:extLst>
              <a:ext uri="{FF2B5EF4-FFF2-40B4-BE49-F238E27FC236}">
                <a16:creationId xmlns:a16="http://schemas.microsoft.com/office/drawing/2014/main" id="{269F7F25-3314-49CE-B4D7-7700658E6913}"/>
              </a:ext>
            </a:extLst>
          </p:cNvPr>
          <p:cNvSpPr>
            <a:spLocks noChangeArrowheads="1"/>
          </p:cNvSpPr>
          <p:nvPr/>
        </p:nvSpPr>
        <p:spPr bwMode="auto">
          <a:xfrm rot="20121350">
            <a:off x="-424142" y="556060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5" name="Oval 129">
            <a:extLst>
              <a:ext uri="{FF2B5EF4-FFF2-40B4-BE49-F238E27FC236}">
                <a16:creationId xmlns:a16="http://schemas.microsoft.com/office/drawing/2014/main" id="{934902B1-4CA0-43E3-AF4B-E48FE64F9F86}"/>
              </a:ext>
            </a:extLst>
          </p:cNvPr>
          <p:cNvSpPr>
            <a:spLocks noChangeArrowheads="1"/>
          </p:cNvSpPr>
          <p:nvPr/>
        </p:nvSpPr>
        <p:spPr bwMode="auto">
          <a:xfrm rot="20121350">
            <a:off x="2328069" y="-37798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4" name="Oval 153">
            <a:extLst>
              <a:ext uri="{FF2B5EF4-FFF2-40B4-BE49-F238E27FC236}">
                <a16:creationId xmlns:a16="http://schemas.microsoft.com/office/drawing/2014/main" id="{B21ED57A-E540-4568-95D9-7B63528E009D}"/>
              </a:ext>
            </a:extLst>
          </p:cNvPr>
          <p:cNvSpPr/>
          <p:nvPr/>
        </p:nvSpPr>
        <p:spPr bwMode="auto">
          <a:xfrm>
            <a:off x="12576893" y="3241134"/>
            <a:ext cx="2491119" cy="2561844"/>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44%</a:t>
            </a:r>
            <a:br>
              <a:rPr kumimoji="0" lang="en-US" sz="2800"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rPr>
            </a:br>
            <a:r>
              <a:rPr kumimoji="0" lang="en-US" sz="16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alerts are</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never investigated</a:t>
            </a:r>
          </a:p>
        </p:txBody>
      </p:sp>
      <p:grpSp>
        <p:nvGrpSpPr>
          <p:cNvPr id="54" name="Group 53">
            <a:extLst>
              <a:ext uri="{FF2B5EF4-FFF2-40B4-BE49-F238E27FC236}">
                <a16:creationId xmlns:a16="http://schemas.microsoft.com/office/drawing/2014/main" id="{DEF2DE85-8C5A-4222-808B-944707DA0AAA}"/>
              </a:ext>
            </a:extLst>
          </p:cNvPr>
          <p:cNvGrpSpPr/>
          <p:nvPr/>
        </p:nvGrpSpPr>
        <p:grpSpPr>
          <a:xfrm>
            <a:off x="6811820" y="2307729"/>
            <a:ext cx="627497" cy="627497"/>
            <a:chOff x="7004009" y="2805866"/>
            <a:chExt cx="640080" cy="640080"/>
          </a:xfrm>
        </p:grpSpPr>
        <p:sp>
          <p:nvSpPr>
            <p:cNvPr id="61" name="Oval 60">
              <a:extLst>
                <a:ext uri="{FF2B5EF4-FFF2-40B4-BE49-F238E27FC236}">
                  <a16:creationId xmlns:a16="http://schemas.microsoft.com/office/drawing/2014/main" id="{40559BF0-FEB8-4D02-814F-A9959D21E0DC}"/>
                </a:ext>
              </a:extLst>
            </p:cNvPr>
            <p:cNvSpPr/>
            <p:nvPr/>
          </p:nvSpPr>
          <p:spPr bwMode="auto">
            <a:xfrm>
              <a:off x="7004009" y="2805866"/>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1" name="ShoppingCart_E7BF">
              <a:extLst>
                <a:ext uri="{FF2B5EF4-FFF2-40B4-BE49-F238E27FC236}">
                  <a16:creationId xmlns:a16="http://schemas.microsoft.com/office/drawing/2014/main" id="{D09B01C7-B85F-4BF4-9687-28D792F8CCB0}"/>
                </a:ext>
              </a:extLst>
            </p:cNvPr>
            <p:cNvSpPr>
              <a:spLocks noChangeAspect="1" noEditPoints="1"/>
            </p:cNvSpPr>
            <p:nvPr/>
          </p:nvSpPr>
          <p:spPr bwMode="auto">
            <a:xfrm>
              <a:off x="7164231" y="2990004"/>
              <a:ext cx="319636" cy="271804"/>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157" name="Group 156">
            <a:extLst>
              <a:ext uri="{FF2B5EF4-FFF2-40B4-BE49-F238E27FC236}">
                <a16:creationId xmlns:a16="http://schemas.microsoft.com/office/drawing/2014/main" id="{DCAE9FA3-6D12-4AF3-BFE2-684CB34087FF}"/>
              </a:ext>
            </a:extLst>
          </p:cNvPr>
          <p:cNvGrpSpPr/>
          <p:nvPr/>
        </p:nvGrpSpPr>
        <p:grpSpPr>
          <a:xfrm>
            <a:off x="5837522" y="3136021"/>
            <a:ext cx="516955" cy="521232"/>
            <a:chOff x="830173" y="-1971952"/>
            <a:chExt cx="1803667" cy="1818589"/>
          </a:xfrm>
        </p:grpSpPr>
        <p:pic>
          <p:nvPicPr>
            <p:cNvPr id="158" name="Graphic 157">
              <a:extLst>
                <a:ext uri="{FF2B5EF4-FFF2-40B4-BE49-F238E27FC236}">
                  <a16:creationId xmlns:a16="http://schemas.microsoft.com/office/drawing/2014/main" id="{F05BB61A-A9F8-4896-AF53-2CA536DB6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173" y="-1971952"/>
              <a:ext cx="1399873" cy="1399873"/>
            </a:xfrm>
            <a:prstGeom prst="rect">
              <a:avLst/>
            </a:prstGeom>
          </p:spPr>
        </p:pic>
        <p:sp>
          <p:nvSpPr>
            <p:cNvPr id="159" name="Rectangle: Rounded Corners 158">
              <a:extLst>
                <a:ext uri="{FF2B5EF4-FFF2-40B4-BE49-F238E27FC236}">
                  <a16:creationId xmlns:a16="http://schemas.microsoft.com/office/drawing/2014/main" id="{3ACC6A8F-4495-4618-A202-6EA26EA9AD5D}"/>
                </a:ext>
              </a:extLst>
            </p:cNvPr>
            <p:cNvSpPr/>
            <p:nvPr/>
          </p:nvSpPr>
          <p:spPr bwMode="auto">
            <a:xfrm>
              <a:off x="1573129" y="-1194036"/>
              <a:ext cx="1002492" cy="758432"/>
            </a:xfrm>
            <a:prstGeom prst="roundRect">
              <a:avLst>
                <a:gd name="adj" fmla="val 6634"/>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6" name="Graphic 175">
              <a:extLst>
                <a:ext uri="{FF2B5EF4-FFF2-40B4-BE49-F238E27FC236}">
                  <a16:creationId xmlns:a16="http://schemas.microsoft.com/office/drawing/2014/main" id="{C1DCB08B-06DE-4623-A15B-238BD77CFC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5742" y="-1241461"/>
              <a:ext cx="1088098" cy="1088098"/>
            </a:xfrm>
            <a:prstGeom prst="rect">
              <a:avLst/>
            </a:prstGeom>
          </p:spPr>
        </p:pic>
      </p:grpSp>
      <p:sp>
        <p:nvSpPr>
          <p:cNvPr id="177" name="TextBox 176">
            <a:extLst>
              <a:ext uri="{FF2B5EF4-FFF2-40B4-BE49-F238E27FC236}">
                <a16:creationId xmlns:a16="http://schemas.microsoft.com/office/drawing/2014/main" id="{B8DA0ACA-2ADE-41BD-B122-A5F3B274F7BD}"/>
              </a:ext>
            </a:extLst>
          </p:cNvPr>
          <p:cNvSpPr txBox="1"/>
          <p:nvPr/>
        </p:nvSpPr>
        <p:spPr>
          <a:xfrm>
            <a:off x="5099035" y="3531007"/>
            <a:ext cx="1993929" cy="414307"/>
          </a:xfrm>
          <a:prstGeom prst="rect">
            <a:avLst/>
          </a:prstGeom>
          <a:noFill/>
        </p:spPr>
        <p:txBody>
          <a:bodyPr wrap="non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900" b="0" i="0" u="none" strike="noStrike" kern="1200" cap="none" spc="0" normalizeH="0" baseline="0" noProof="0">
                <a:ln>
                  <a:noFill/>
                </a:ln>
                <a:solidFill>
                  <a:srgbClr val="3C3C41"/>
                </a:solidFill>
                <a:effectLst/>
                <a:uLnTx/>
                <a:uFillTx/>
                <a:latin typeface="Segoe UI Semibold"/>
                <a:ea typeface="+mn-ea"/>
                <a:cs typeface="+mn-cs"/>
              </a:rPr>
              <a:t>Security Operations Challenges</a:t>
            </a:r>
          </a:p>
        </p:txBody>
      </p:sp>
      <p:sp>
        <p:nvSpPr>
          <p:cNvPr id="22" name="Rectangle 21">
            <a:extLst>
              <a:ext uri="{FF2B5EF4-FFF2-40B4-BE49-F238E27FC236}">
                <a16:creationId xmlns:a16="http://schemas.microsoft.com/office/drawing/2014/main" id="{7B21F7C7-0E7B-4BE4-9A0C-707B849DD869}"/>
              </a:ext>
            </a:extLst>
          </p:cNvPr>
          <p:cNvSpPr/>
          <p:nvPr/>
        </p:nvSpPr>
        <p:spPr bwMode="auto">
          <a:xfrm>
            <a:off x="3112231" y="3111866"/>
            <a:ext cx="5967538" cy="7821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sp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78D4"/>
                </a:solidFill>
                <a:effectLst/>
                <a:uLnTx/>
                <a:uFillTx/>
                <a:latin typeface="Segoe UI Semibold"/>
                <a:ea typeface="Segoe UI" pitchFamily="34" charset="0"/>
                <a:cs typeface="Segoe UI" pitchFamily="34" charset="0"/>
              </a:rPr>
              <a:t>Expanding digital estate</a:t>
            </a:r>
          </a:p>
        </p:txBody>
      </p:sp>
      <p:cxnSp>
        <p:nvCxnSpPr>
          <p:cNvPr id="27" name="Sensor Citizen line">
            <a:extLst>
              <a:ext uri="{FF2B5EF4-FFF2-40B4-BE49-F238E27FC236}">
                <a16:creationId xmlns:a16="http://schemas.microsoft.com/office/drawing/2014/main" id="{81A9B224-A632-4421-B660-9E2A4EBEE4BA}"/>
              </a:ext>
            </a:extLst>
          </p:cNvPr>
          <p:cNvCxnSpPr>
            <a:cxnSpLocks/>
            <a:stCxn id="81" idx="1"/>
            <a:endCxn id="103" idx="4"/>
          </p:cNvCxnSpPr>
          <p:nvPr/>
        </p:nvCxnSpPr>
        <p:spPr>
          <a:xfrm flipV="1">
            <a:off x="8866550" y="2098752"/>
            <a:ext cx="138464" cy="207558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80" name="Oval 79">
            <a:extLst>
              <a:ext uri="{FF2B5EF4-FFF2-40B4-BE49-F238E27FC236}">
                <a16:creationId xmlns:a16="http://schemas.microsoft.com/office/drawing/2014/main" id="{6231AFDC-F226-4B71-88A3-6B4CDCEC66F0}"/>
              </a:ext>
            </a:extLst>
          </p:cNvPr>
          <p:cNvSpPr/>
          <p:nvPr/>
        </p:nvSpPr>
        <p:spPr bwMode="auto">
          <a:xfrm>
            <a:off x="8553234" y="3921278"/>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1" name="people_12">
            <a:extLst>
              <a:ext uri="{FF2B5EF4-FFF2-40B4-BE49-F238E27FC236}">
                <a16:creationId xmlns:a16="http://schemas.microsoft.com/office/drawing/2014/main" id="{ECBA344B-84CF-498D-BB59-5117F7270590}"/>
              </a:ext>
            </a:extLst>
          </p:cNvPr>
          <p:cNvSpPr>
            <a:spLocks noChangeAspect="1" noEditPoints="1"/>
          </p:cNvSpPr>
          <p:nvPr/>
        </p:nvSpPr>
        <p:spPr bwMode="auto">
          <a:xfrm>
            <a:off x="8716583" y="4106709"/>
            <a:ext cx="300798" cy="256634"/>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flat">
            <a:solidFill>
              <a:schemeClr val="tx1"/>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gradFill>
                <a:gsLst>
                  <a:gs pos="0">
                    <a:srgbClr val="1A1A1A"/>
                  </a:gs>
                  <a:gs pos="100000">
                    <a:srgbClr val="1A1A1A"/>
                  </a:gs>
                </a:gsLst>
                <a:lin ang="5400000" scaled="1"/>
              </a:gradFill>
              <a:effectLst/>
              <a:uLnTx/>
              <a:uFillTx/>
              <a:latin typeface="Segoe UI Semilight"/>
              <a:ea typeface="+mn-ea"/>
              <a:cs typeface="+mn-cs"/>
            </a:endParaRPr>
          </a:p>
        </p:txBody>
      </p:sp>
      <p:sp>
        <p:nvSpPr>
          <p:cNvPr id="180" name="Oval 179">
            <a:extLst>
              <a:ext uri="{FF2B5EF4-FFF2-40B4-BE49-F238E27FC236}">
                <a16:creationId xmlns:a16="http://schemas.microsoft.com/office/drawing/2014/main" id="{640797F8-3E0F-4138-9FBC-12B80F1D7C38}"/>
              </a:ext>
            </a:extLst>
          </p:cNvPr>
          <p:cNvSpPr/>
          <p:nvPr/>
        </p:nvSpPr>
        <p:spPr bwMode="auto">
          <a:xfrm>
            <a:off x="-3008308" y="5012230"/>
            <a:ext cx="2021624" cy="2021622"/>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Too many</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disconnected</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products</a:t>
            </a:r>
          </a:p>
        </p:txBody>
      </p:sp>
      <p:sp>
        <p:nvSpPr>
          <p:cNvPr id="182" name="Oval 181">
            <a:extLst>
              <a:ext uri="{FF2B5EF4-FFF2-40B4-BE49-F238E27FC236}">
                <a16:creationId xmlns:a16="http://schemas.microsoft.com/office/drawing/2014/main" id="{943568EB-280D-414F-925E-5B7ECC38B1E1}"/>
              </a:ext>
            </a:extLst>
          </p:cNvPr>
          <p:cNvSpPr/>
          <p:nvPr/>
        </p:nvSpPr>
        <p:spPr bwMode="auto">
          <a:xfrm>
            <a:off x="3104126" y="-2161583"/>
            <a:ext cx="1808368" cy="1810553"/>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76%</a:t>
            </a:r>
            <a:br>
              <a:rPr kumimoji="0" lang="en-US" sz="36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report increasing</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security data*</a:t>
            </a:r>
            <a:endParaRPr kumimoji="0" lang="en-US" sz="1372"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endParaRPr>
          </a:p>
        </p:txBody>
      </p:sp>
      <p:sp>
        <p:nvSpPr>
          <p:cNvPr id="183" name="Oval 182">
            <a:extLst>
              <a:ext uri="{FF2B5EF4-FFF2-40B4-BE49-F238E27FC236}">
                <a16:creationId xmlns:a16="http://schemas.microsoft.com/office/drawing/2014/main" id="{F7848251-A42D-4CF7-BDD7-939BC10575EB}"/>
              </a:ext>
            </a:extLst>
          </p:cNvPr>
          <p:cNvSpPr/>
          <p:nvPr/>
        </p:nvSpPr>
        <p:spPr bwMode="auto">
          <a:xfrm>
            <a:off x="9806119" y="6943590"/>
            <a:ext cx="2021624" cy="2021622"/>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3.5M</a:t>
            </a:r>
            <a:br>
              <a:rPr kumimoji="0" lang="en-US" sz="1372"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unfilled security</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jobs in 2021</a:t>
            </a:r>
          </a:p>
        </p:txBody>
      </p:sp>
      <p:sp>
        <p:nvSpPr>
          <p:cNvPr id="185" name="Oval 184">
            <a:extLst>
              <a:ext uri="{FF2B5EF4-FFF2-40B4-BE49-F238E27FC236}">
                <a16:creationId xmlns:a16="http://schemas.microsoft.com/office/drawing/2014/main" id="{ED6AF23B-9691-4F30-AC82-5C5CE994CF82}"/>
              </a:ext>
            </a:extLst>
          </p:cNvPr>
          <p:cNvSpPr/>
          <p:nvPr/>
        </p:nvSpPr>
        <p:spPr bwMode="auto">
          <a:xfrm>
            <a:off x="6135414" y="7167218"/>
            <a:ext cx="1518197" cy="15181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Lack of</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automation</a:t>
            </a:r>
          </a:p>
        </p:txBody>
      </p:sp>
      <p:sp>
        <p:nvSpPr>
          <p:cNvPr id="186" name="Oval 185">
            <a:extLst>
              <a:ext uri="{FF2B5EF4-FFF2-40B4-BE49-F238E27FC236}">
                <a16:creationId xmlns:a16="http://schemas.microsoft.com/office/drawing/2014/main" id="{E706C022-D574-43CA-954A-135155B0B369}"/>
              </a:ext>
            </a:extLst>
          </p:cNvPr>
          <p:cNvSpPr/>
          <p:nvPr/>
        </p:nvSpPr>
        <p:spPr bwMode="auto">
          <a:xfrm>
            <a:off x="7297095" y="-2111213"/>
            <a:ext cx="1823038" cy="1823036"/>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IT deployment &amp; </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maintenance </a:t>
            </a:r>
          </a:p>
        </p:txBody>
      </p:sp>
      <p:sp>
        <p:nvSpPr>
          <p:cNvPr id="190" name="Oval 189">
            <a:extLst>
              <a:ext uri="{FF2B5EF4-FFF2-40B4-BE49-F238E27FC236}">
                <a16:creationId xmlns:a16="http://schemas.microsoft.com/office/drawing/2014/main" id="{5FA3F6A5-1144-4F40-9725-9C47E7265B5D}"/>
              </a:ext>
            </a:extLst>
          </p:cNvPr>
          <p:cNvSpPr/>
          <p:nvPr/>
        </p:nvSpPr>
        <p:spPr bwMode="auto">
          <a:xfrm>
            <a:off x="-2282765" y="316986"/>
            <a:ext cx="1847645" cy="1847645"/>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Sophistication</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threats</a:t>
            </a:r>
          </a:p>
        </p:txBody>
      </p:sp>
      <p:sp>
        <p:nvSpPr>
          <p:cNvPr id="191" name="Oval 129">
            <a:extLst>
              <a:ext uri="{FF2B5EF4-FFF2-40B4-BE49-F238E27FC236}">
                <a16:creationId xmlns:a16="http://schemas.microsoft.com/office/drawing/2014/main" id="{BDD2B57B-ED70-4DB5-B2BA-1F02E9E075E6}"/>
              </a:ext>
            </a:extLst>
          </p:cNvPr>
          <p:cNvSpPr>
            <a:spLocks noChangeArrowheads="1"/>
          </p:cNvSpPr>
          <p:nvPr/>
        </p:nvSpPr>
        <p:spPr bwMode="auto">
          <a:xfrm>
            <a:off x="4427850" y="411418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92" name="Oval 129">
            <a:extLst>
              <a:ext uri="{FF2B5EF4-FFF2-40B4-BE49-F238E27FC236}">
                <a16:creationId xmlns:a16="http://schemas.microsoft.com/office/drawing/2014/main" id="{053741AD-2C31-4362-BB7C-4C0E93D3B1BF}"/>
              </a:ext>
            </a:extLst>
          </p:cNvPr>
          <p:cNvSpPr>
            <a:spLocks noChangeArrowheads="1"/>
          </p:cNvSpPr>
          <p:nvPr/>
        </p:nvSpPr>
        <p:spPr bwMode="auto">
          <a:xfrm rot="597571">
            <a:off x="6624096" y="425680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4" name="Oval 83">
            <a:extLst>
              <a:ext uri="{FF2B5EF4-FFF2-40B4-BE49-F238E27FC236}">
                <a16:creationId xmlns:a16="http://schemas.microsoft.com/office/drawing/2014/main" id="{C4558429-7A7C-4CAA-9365-8185BEA7D809}"/>
              </a:ext>
            </a:extLst>
          </p:cNvPr>
          <p:cNvSpPr>
            <a:spLocks noChangeArrowheads="1"/>
          </p:cNvSpPr>
          <p:nvPr/>
        </p:nvSpPr>
        <p:spPr bwMode="auto">
          <a:xfrm>
            <a:off x="4012229" y="587764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5" name="Oval 83">
            <a:extLst>
              <a:ext uri="{FF2B5EF4-FFF2-40B4-BE49-F238E27FC236}">
                <a16:creationId xmlns:a16="http://schemas.microsoft.com/office/drawing/2014/main" id="{B45FA010-F72C-4B0F-88EA-DB9D3FE423C2}"/>
              </a:ext>
            </a:extLst>
          </p:cNvPr>
          <p:cNvSpPr>
            <a:spLocks noChangeArrowheads="1"/>
          </p:cNvSpPr>
          <p:nvPr/>
        </p:nvSpPr>
        <p:spPr bwMode="auto">
          <a:xfrm>
            <a:off x="670558" y="445658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386130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7"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0FA4-BE95-4132-A4C8-A7905E812CE0}"/>
              </a:ext>
            </a:extLst>
          </p:cNvPr>
          <p:cNvSpPr>
            <a:spLocks noGrp="1"/>
          </p:cNvSpPr>
          <p:nvPr>
            <p:ph type="title"/>
          </p:nvPr>
        </p:nvSpPr>
        <p:spPr>
          <a:xfrm>
            <a:off x="1527175" y="457200"/>
            <a:ext cx="10079608" cy="1477328"/>
          </a:xfrm>
        </p:spPr>
        <p:txBody>
          <a:bodyPr/>
          <a:lstStyle/>
          <a:p>
            <a:r>
              <a:rPr lang="en-US" sz="3200"/>
              <a:t>Start hunting over security data with fast, flexible queries </a:t>
            </a:r>
            <a:br>
              <a:rPr lang="en-US" sz="3200"/>
            </a:br>
            <a:endParaRPr lang="en-US" sz="3200"/>
          </a:p>
        </p:txBody>
      </p:sp>
      <p:grpSp>
        <p:nvGrpSpPr>
          <p:cNvPr id="21" name="Group 20">
            <a:extLst>
              <a:ext uri="{FF2B5EF4-FFF2-40B4-BE49-F238E27FC236}">
                <a16:creationId xmlns:a16="http://schemas.microsoft.com/office/drawing/2014/main" id="{6D46227F-CFCC-4AAD-803F-8235D90110CA}"/>
              </a:ext>
            </a:extLst>
          </p:cNvPr>
          <p:cNvGrpSpPr/>
          <p:nvPr/>
        </p:nvGrpSpPr>
        <p:grpSpPr>
          <a:xfrm>
            <a:off x="5738132" y="1386522"/>
            <a:ext cx="6453868" cy="5273755"/>
            <a:chOff x="5738132" y="1386522"/>
            <a:chExt cx="6453868" cy="5273755"/>
          </a:xfrm>
        </p:grpSpPr>
        <p:sp>
          <p:nvSpPr>
            <p:cNvPr id="24" name="Rectangle: Rounded Corners 23">
              <a:extLst>
                <a:ext uri="{FF2B5EF4-FFF2-40B4-BE49-F238E27FC236}">
                  <a16:creationId xmlns:a16="http://schemas.microsoft.com/office/drawing/2014/main" id="{0F0F44CB-A2AB-4097-9128-217BE0134F88}"/>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5" name="Picture 24" descr="A screenshot of a cell phone&#10;&#10;Description automatically generated">
              <a:extLst>
                <a:ext uri="{FF2B5EF4-FFF2-40B4-BE49-F238E27FC236}">
                  <a16:creationId xmlns:a16="http://schemas.microsoft.com/office/drawing/2014/main" id="{4128CF4F-07E5-49AA-9D29-AA3918FF27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sp>
        <p:nvSpPr>
          <p:cNvPr id="33" name="TextBox 32">
            <a:extLst>
              <a:ext uri="{FF2B5EF4-FFF2-40B4-BE49-F238E27FC236}">
                <a16:creationId xmlns:a16="http://schemas.microsoft.com/office/drawing/2014/main" id="{4AF54484-7F24-47FD-9933-1B106B14E902}"/>
              </a:ext>
            </a:extLst>
          </p:cNvPr>
          <p:cNvSpPr txBox="1"/>
          <p:nvPr/>
        </p:nvSpPr>
        <p:spPr>
          <a:xfrm>
            <a:off x="595491" y="2028959"/>
            <a:ext cx="4618737" cy="2145376"/>
          </a:xfrm>
          <a:prstGeom prst="rect">
            <a:avLst/>
          </a:prstGeom>
          <a:noFill/>
        </p:spPr>
        <p:txBody>
          <a:bodyPr wrap="square" lIns="0" tIns="0" rIns="179285" bIns="143428" rtlCol="0">
            <a:spAutoFit/>
          </a:bodyPr>
          <a:lstStyle/>
          <a:p>
            <a:pPr>
              <a:spcAft>
                <a:spcPts val="2400"/>
              </a:spcAft>
              <a:defRPr/>
            </a:pPr>
            <a:r>
              <a:rPr lang="en-US" sz="1800">
                <a:latin typeface="Segoe UI Semibold"/>
              </a:rPr>
              <a:t>Run built-in threat hunting queries - no prior query experience required</a:t>
            </a:r>
          </a:p>
          <a:p>
            <a:pPr>
              <a:spcAft>
                <a:spcPts val="2400"/>
              </a:spcAft>
              <a:defRPr/>
            </a:pPr>
            <a:r>
              <a:rPr lang="en-US" sz="1800">
                <a:latin typeface="Segoe UI Semibold"/>
              </a:rPr>
              <a:t>Customize and create your own hunting queries using KQL</a:t>
            </a:r>
          </a:p>
          <a:p>
            <a:pPr>
              <a:spcAft>
                <a:spcPts val="2400"/>
              </a:spcAft>
              <a:defRPr/>
            </a:pPr>
            <a:r>
              <a:rPr lang="en-US" sz="1800">
                <a:latin typeface="Segoe UI Semibold"/>
              </a:rPr>
              <a:t>Integrate hunting and investigations</a:t>
            </a:r>
          </a:p>
        </p:txBody>
      </p:sp>
      <p:grpSp>
        <p:nvGrpSpPr>
          <p:cNvPr id="11" name="Group 10">
            <a:extLst>
              <a:ext uri="{FF2B5EF4-FFF2-40B4-BE49-F238E27FC236}">
                <a16:creationId xmlns:a16="http://schemas.microsoft.com/office/drawing/2014/main" id="{53135F39-11E6-4777-B754-025EBE650CF4}"/>
              </a:ext>
            </a:extLst>
          </p:cNvPr>
          <p:cNvGrpSpPr/>
          <p:nvPr/>
        </p:nvGrpSpPr>
        <p:grpSpPr>
          <a:xfrm>
            <a:off x="585217" y="0"/>
            <a:ext cx="745914" cy="1143000"/>
            <a:chOff x="585217" y="0"/>
            <a:chExt cx="745914" cy="1143000"/>
          </a:xfrm>
        </p:grpSpPr>
        <p:grpSp>
          <p:nvGrpSpPr>
            <p:cNvPr id="13" name="Group 12">
              <a:extLst>
                <a:ext uri="{FF2B5EF4-FFF2-40B4-BE49-F238E27FC236}">
                  <a16:creationId xmlns:a16="http://schemas.microsoft.com/office/drawing/2014/main" id="{5C98EF2F-4B65-4B60-966B-715C2F18948B}"/>
                </a:ext>
              </a:extLst>
            </p:cNvPr>
            <p:cNvGrpSpPr/>
            <p:nvPr/>
          </p:nvGrpSpPr>
          <p:grpSpPr>
            <a:xfrm>
              <a:off x="585217" y="0"/>
              <a:ext cx="745914" cy="1143000"/>
              <a:chOff x="490749" y="2984912"/>
              <a:chExt cx="1872140" cy="2557382"/>
            </a:xfrm>
          </p:grpSpPr>
          <p:sp>
            <p:nvSpPr>
              <p:cNvPr id="15" name="04R">
                <a:extLst>
                  <a:ext uri="{FF2B5EF4-FFF2-40B4-BE49-F238E27FC236}">
                    <a16:creationId xmlns:a16="http://schemas.microsoft.com/office/drawing/2014/main" id="{F091051A-0D01-490E-853E-03869EA00FAD}"/>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 name="04R">
                <a:extLst>
                  <a:ext uri="{FF2B5EF4-FFF2-40B4-BE49-F238E27FC236}">
                    <a16:creationId xmlns:a16="http://schemas.microsoft.com/office/drawing/2014/main" id="{699EF02E-E03E-454B-8136-6ACE15F94717}"/>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4" name="Rectangle 13">
              <a:extLst>
                <a:ext uri="{FF2B5EF4-FFF2-40B4-BE49-F238E27FC236}">
                  <a16:creationId xmlns:a16="http://schemas.microsoft.com/office/drawing/2014/main" id="{C42B3F04-919D-4757-9A1C-B7FA4857E7E0}"/>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4</a:t>
              </a:r>
            </a:p>
          </p:txBody>
        </p:sp>
      </p:grpSp>
      <p:pic>
        <p:nvPicPr>
          <p:cNvPr id="4" name="Picture 3">
            <a:extLst>
              <a:ext uri="{FF2B5EF4-FFF2-40B4-BE49-F238E27FC236}">
                <a16:creationId xmlns:a16="http://schemas.microsoft.com/office/drawing/2014/main" id="{E929ECF5-C2A0-4318-AC8D-6EAB006682E1}"/>
              </a:ext>
            </a:extLst>
          </p:cNvPr>
          <p:cNvPicPr>
            <a:picLocks noChangeAspect="1"/>
          </p:cNvPicPr>
          <p:nvPr/>
        </p:nvPicPr>
        <p:blipFill rotWithShape="1">
          <a:blip r:embed="rId4"/>
          <a:srcRect r="11454"/>
          <a:stretch/>
        </p:blipFill>
        <p:spPr>
          <a:xfrm>
            <a:off x="6221403" y="1852058"/>
            <a:ext cx="5970597" cy="4272846"/>
          </a:xfrm>
          <a:prstGeom prst="rect">
            <a:avLst/>
          </a:prstGeom>
        </p:spPr>
      </p:pic>
    </p:spTree>
    <p:extLst>
      <p:ext uri="{BB962C8B-B14F-4D97-AF65-F5344CB8AC3E}">
        <p14:creationId xmlns:p14="http://schemas.microsoft.com/office/powerpoint/2010/main" val="53653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8886D-D5C7-4B33-B5E8-BC43C306692A}"/>
              </a:ext>
            </a:extLst>
          </p:cNvPr>
          <p:cNvSpPr>
            <a:spLocks noGrp="1"/>
          </p:cNvSpPr>
          <p:nvPr>
            <p:ph type="title"/>
          </p:nvPr>
        </p:nvSpPr>
        <p:spPr>
          <a:xfrm>
            <a:off x="1527175" y="457200"/>
            <a:ext cx="10079608" cy="984885"/>
          </a:xfrm>
        </p:spPr>
        <p:txBody>
          <a:bodyPr/>
          <a:lstStyle/>
          <a:p>
            <a:r>
              <a:rPr lang="en-US" sz="3200"/>
              <a:t>Use bookmarks and live stream to manage your hunts</a:t>
            </a:r>
            <a:br>
              <a:rPr lang="en-US" sz="3200"/>
            </a:br>
            <a:endParaRPr lang="en-US" sz="3200"/>
          </a:p>
        </p:txBody>
      </p:sp>
      <p:sp>
        <p:nvSpPr>
          <p:cNvPr id="12" name="TextBox 11">
            <a:extLst>
              <a:ext uri="{FF2B5EF4-FFF2-40B4-BE49-F238E27FC236}">
                <a16:creationId xmlns:a16="http://schemas.microsoft.com/office/drawing/2014/main" id="{0E006913-B209-4204-8785-9E4EF416EB65}"/>
              </a:ext>
            </a:extLst>
          </p:cNvPr>
          <p:cNvSpPr txBox="1"/>
          <p:nvPr/>
        </p:nvSpPr>
        <p:spPr>
          <a:xfrm>
            <a:off x="588262" y="2027987"/>
            <a:ext cx="4420301" cy="2145376"/>
          </a:xfrm>
          <a:prstGeom prst="rect">
            <a:avLst/>
          </a:prstGeom>
          <a:noFill/>
        </p:spPr>
        <p:txBody>
          <a:bodyPr wrap="square" lIns="0" tIns="0" rIns="179285" bIns="143428" rtlCol="0">
            <a:spAutoFit/>
          </a:bodyPr>
          <a:lstStyle/>
          <a:p>
            <a:pPr marR="0" lvl="0" indent="0" fontAlgn="auto">
              <a:lnSpc>
                <a:spcPct val="100000"/>
              </a:lnSpc>
              <a:spcBef>
                <a:spcPts val="0"/>
              </a:spcBef>
              <a:spcAft>
                <a:spcPts val="2400"/>
              </a:spcAft>
              <a:buClrTx/>
              <a:buSzTx/>
              <a:buFontTx/>
              <a:buNone/>
              <a:tabLst/>
              <a:defRPr/>
            </a:pPr>
            <a:r>
              <a:rPr lang="en-US" sz="1800">
                <a:latin typeface="Segoe UI Semibold"/>
              </a:rPr>
              <a:t>Bookmark notable data</a:t>
            </a:r>
          </a:p>
          <a:p>
            <a:pPr marR="0" lvl="0" indent="0" fontAlgn="auto">
              <a:lnSpc>
                <a:spcPct val="100000"/>
              </a:lnSpc>
              <a:spcBef>
                <a:spcPts val="0"/>
              </a:spcBef>
              <a:spcAft>
                <a:spcPts val="2400"/>
              </a:spcAft>
              <a:buClrTx/>
              <a:buSzTx/>
              <a:buFontTx/>
              <a:buNone/>
              <a:tabLst/>
              <a:defRPr/>
            </a:pPr>
            <a:r>
              <a:rPr lang="en-US" sz="1800">
                <a:latin typeface="Segoe UI Semibold"/>
              </a:rPr>
              <a:t>Start an investigation from a bookmark or add to an existing incident</a:t>
            </a:r>
          </a:p>
          <a:p>
            <a:pPr marR="0" lvl="0" indent="0" fontAlgn="auto">
              <a:lnSpc>
                <a:spcPct val="100000"/>
              </a:lnSpc>
              <a:spcBef>
                <a:spcPts val="0"/>
              </a:spcBef>
              <a:spcAft>
                <a:spcPts val="2400"/>
              </a:spcAft>
              <a:buClrTx/>
              <a:buSzTx/>
              <a:buFontTx/>
              <a:buNone/>
              <a:tabLst/>
              <a:defRPr/>
            </a:pPr>
            <a:r>
              <a:rPr lang="en-US" sz="1800">
                <a:latin typeface="Segoe UI Semibold"/>
              </a:rPr>
              <a:t>Monitor a live stream of new threat related activity</a:t>
            </a:r>
          </a:p>
        </p:txBody>
      </p:sp>
      <p:grpSp>
        <p:nvGrpSpPr>
          <p:cNvPr id="14" name="Group 13">
            <a:extLst>
              <a:ext uri="{FF2B5EF4-FFF2-40B4-BE49-F238E27FC236}">
                <a16:creationId xmlns:a16="http://schemas.microsoft.com/office/drawing/2014/main" id="{C3038BB1-D3DA-43F3-B145-DCD07307859A}"/>
              </a:ext>
            </a:extLst>
          </p:cNvPr>
          <p:cNvGrpSpPr/>
          <p:nvPr/>
        </p:nvGrpSpPr>
        <p:grpSpPr>
          <a:xfrm>
            <a:off x="5738132" y="1386522"/>
            <a:ext cx="6453868" cy="5273755"/>
            <a:chOff x="5738132" y="1386522"/>
            <a:chExt cx="6453868" cy="5273755"/>
          </a:xfrm>
        </p:grpSpPr>
        <p:sp>
          <p:nvSpPr>
            <p:cNvPr id="16" name="Rectangle: Rounded Corners 15">
              <a:extLst>
                <a:ext uri="{FF2B5EF4-FFF2-40B4-BE49-F238E27FC236}">
                  <a16:creationId xmlns:a16="http://schemas.microsoft.com/office/drawing/2014/main" id="{17AB8A56-0F01-464C-B78C-FDCC65512FD5}"/>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9ADE0AED-BB68-4A69-963A-3DD16B866B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grpSp>
        <p:nvGrpSpPr>
          <p:cNvPr id="11" name="Group 10">
            <a:extLst>
              <a:ext uri="{FF2B5EF4-FFF2-40B4-BE49-F238E27FC236}">
                <a16:creationId xmlns:a16="http://schemas.microsoft.com/office/drawing/2014/main" id="{E7421DF3-0D0E-4C6C-BF1D-83AEC057E0BC}"/>
              </a:ext>
            </a:extLst>
          </p:cNvPr>
          <p:cNvGrpSpPr/>
          <p:nvPr/>
        </p:nvGrpSpPr>
        <p:grpSpPr>
          <a:xfrm>
            <a:off x="585217" y="0"/>
            <a:ext cx="745914" cy="1143000"/>
            <a:chOff x="585217" y="0"/>
            <a:chExt cx="745914" cy="1143000"/>
          </a:xfrm>
        </p:grpSpPr>
        <p:grpSp>
          <p:nvGrpSpPr>
            <p:cNvPr id="15" name="Group 14">
              <a:extLst>
                <a:ext uri="{FF2B5EF4-FFF2-40B4-BE49-F238E27FC236}">
                  <a16:creationId xmlns:a16="http://schemas.microsoft.com/office/drawing/2014/main" id="{18C0FE43-0DDB-4BBE-884E-B38244D90655}"/>
                </a:ext>
              </a:extLst>
            </p:cNvPr>
            <p:cNvGrpSpPr/>
            <p:nvPr/>
          </p:nvGrpSpPr>
          <p:grpSpPr>
            <a:xfrm>
              <a:off x="585217" y="0"/>
              <a:ext cx="745914" cy="1143000"/>
              <a:chOff x="490749" y="2984912"/>
              <a:chExt cx="1872140" cy="2557382"/>
            </a:xfrm>
          </p:grpSpPr>
          <p:sp>
            <p:nvSpPr>
              <p:cNvPr id="19" name="04R">
                <a:extLst>
                  <a:ext uri="{FF2B5EF4-FFF2-40B4-BE49-F238E27FC236}">
                    <a16:creationId xmlns:a16="http://schemas.microsoft.com/office/drawing/2014/main" id="{8A18E763-5002-4EE9-964E-76BA323A117D}"/>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 name="04R">
                <a:extLst>
                  <a:ext uri="{FF2B5EF4-FFF2-40B4-BE49-F238E27FC236}">
                    <a16:creationId xmlns:a16="http://schemas.microsoft.com/office/drawing/2014/main" id="{22D8858E-1C86-48FC-8EDB-497E9067466B}"/>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8" name="Rectangle 17">
              <a:extLst>
                <a:ext uri="{FF2B5EF4-FFF2-40B4-BE49-F238E27FC236}">
                  <a16:creationId xmlns:a16="http://schemas.microsoft.com/office/drawing/2014/main" id="{58622CC7-5D94-42CA-B3E8-EF110CF6CFAC}"/>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5</a:t>
              </a:r>
            </a:p>
          </p:txBody>
        </p:sp>
      </p:grpSp>
      <p:pic>
        <p:nvPicPr>
          <p:cNvPr id="8" name="Picture 7">
            <a:extLst>
              <a:ext uri="{FF2B5EF4-FFF2-40B4-BE49-F238E27FC236}">
                <a16:creationId xmlns:a16="http://schemas.microsoft.com/office/drawing/2014/main" id="{5EEFBF09-7070-48FF-AB03-EF77FBE44923}"/>
              </a:ext>
            </a:extLst>
          </p:cNvPr>
          <p:cNvPicPr>
            <a:picLocks noChangeAspect="1"/>
          </p:cNvPicPr>
          <p:nvPr/>
        </p:nvPicPr>
        <p:blipFill rotWithShape="1">
          <a:blip r:embed="rId4"/>
          <a:srcRect r="11753"/>
          <a:stretch/>
        </p:blipFill>
        <p:spPr>
          <a:xfrm>
            <a:off x="6234849" y="1845733"/>
            <a:ext cx="5957152" cy="4305300"/>
          </a:xfrm>
          <a:prstGeom prst="rect">
            <a:avLst/>
          </a:prstGeom>
        </p:spPr>
      </p:pic>
    </p:spTree>
    <p:extLst>
      <p:ext uri="{BB962C8B-B14F-4D97-AF65-F5344CB8AC3E}">
        <p14:creationId xmlns:p14="http://schemas.microsoft.com/office/powerpoint/2010/main" val="38531153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F00AE1-8EBB-46BC-9723-18F58A113A32}"/>
              </a:ext>
            </a:extLst>
          </p:cNvPr>
          <p:cNvGrpSpPr/>
          <p:nvPr/>
        </p:nvGrpSpPr>
        <p:grpSpPr>
          <a:xfrm>
            <a:off x="5738132" y="1386522"/>
            <a:ext cx="6453868" cy="5273755"/>
            <a:chOff x="5738132" y="1386522"/>
            <a:chExt cx="6453868" cy="5273755"/>
          </a:xfrm>
        </p:grpSpPr>
        <p:grpSp>
          <p:nvGrpSpPr>
            <p:cNvPr id="14" name="Group 13">
              <a:extLst>
                <a:ext uri="{FF2B5EF4-FFF2-40B4-BE49-F238E27FC236}">
                  <a16:creationId xmlns:a16="http://schemas.microsoft.com/office/drawing/2014/main" id="{342C5D20-B7C5-4C6E-9A92-C9B65B5D8531}"/>
                </a:ext>
              </a:extLst>
            </p:cNvPr>
            <p:cNvGrpSpPr/>
            <p:nvPr/>
          </p:nvGrpSpPr>
          <p:grpSpPr>
            <a:xfrm>
              <a:off x="5738132" y="1386522"/>
              <a:ext cx="6453868" cy="5273755"/>
              <a:chOff x="5738132" y="1386522"/>
              <a:chExt cx="6453868" cy="5273755"/>
            </a:xfrm>
          </p:grpSpPr>
          <p:sp>
            <p:nvSpPr>
              <p:cNvPr id="16" name="Rectangle: Rounded Corners 15">
                <a:extLst>
                  <a:ext uri="{FF2B5EF4-FFF2-40B4-BE49-F238E27FC236}">
                    <a16:creationId xmlns:a16="http://schemas.microsoft.com/office/drawing/2014/main" id="{DDFBDEBE-3FB6-43CE-A3B0-4B9F88D03323}"/>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87DEB96F-ED93-4A61-B3AB-8CF88A94E8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4" name="Picture 23" descr="A screenshot of a social media post&#10;&#10;Description automatically generated">
              <a:extLst>
                <a:ext uri="{FF2B5EF4-FFF2-40B4-BE49-F238E27FC236}">
                  <a16:creationId xmlns:a16="http://schemas.microsoft.com/office/drawing/2014/main" id="{C3CBB6CB-B537-41E9-AACD-97443E2B9E60}"/>
                </a:ext>
              </a:extLst>
            </p:cNvPr>
            <p:cNvPicPr>
              <a:picLocks noChangeAspect="1"/>
            </p:cNvPicPr>
            <p:nvPr/>
          </p:nvPicPr>
          <p:blipFill rotWithShape="1">
            <a:blip r:embed="rId4">
              <a:extLst>
                <a:ext uri="{28A0092B-C50C-407E-A947-70E740481C1C}">
                  <a14:useLocalDpi xmlns:a14="http://schemas.microsoft.com/office/drawing/2010/main"/>
                </a:ext>
              </a:extLst>
            </a:blip>
            <a:srcRect l="1" t="666" r="17370" b="838"/>
            <a:stretch/>
          </p:blipFill>
          <p:spPr>
            <a:xfrm>
              <a:off x="6230574" y="1848289"/>
              <a:ext cx="5961425" cy="4292161"/>
            </a:xfrm>
            <a:prstGeom prst="rect">
              <a:avLst/>
            </a:prstGeom>
          </p:spPr>
        </p:pic>
      </p:grpSp>
      <p:sp>
        <p:nvSpPr>
          <p:cNvPr id="2" name="Title 1">
            <a:extLst>
              <a:ext uri="{FF2B5EF4-FFF2-40B4-BE49-F238E27FC236}">
                <a16:creationId xmlns:a16="http://schemas.microsoft.com/office/drawing/2014/main" id="{684133B2-377B-4430-8D4C-7B14A64CD121}"/>
              </a:ext>
            </a:extLst>
          </p:cNvPr>
          <p:cNvSpPr>
            <a:spLocks noGrp="1"/>
          </p:cNvSpPr>
          <p:nvPr>
            <p:ph type="title"/>
          </p:nvPr>
        </p:nvSpPr>
        <p:spPr>
          <a:xfrm>
            <a:off x="1527175" y="457200"/>
            <a:ext cx="10079608" cy="492443"/>
          </a:xfrm>
        </p:spPr>
        <p:txBody>
          <a:bodyPr>
            <a:normAutofit fontScale="90000"/>
          </a:bodyPr>
          <a:lstStyle/>
          <a:p>
            <a:r>
              <a:rPr lang="en-US" sz="3200"/>
              <a:t>Use </a:t>
            </a:r>
            <a:r>
              <a:rPr lang="en-US" sz="3200" err="1"/>
              <a:t>Jupyter</a:t>
            </a:r>
            <a:r>
              <a:rPr lang="en-US" sz="3200"/>
              <a:t> notebooks for advanced hunting</a:t>
            </a:r>
          </a:p>
        </p:txBody>
      </p:sp>
      <p:sp>
        <p:nvSpPr>
          <p:cNvPr id="12" name="TextBox 11">
            <a:extLst>
              <a:ext uri="{FF2B5EF4-FFF2-40B4-BE49-F238E27FC236}">
                <a16:creationId xmlns:a16="http://schemas.microsoft.com/office/drawing/2014/main" id="{CA828F83-A506-4907-8146-2D521C941336}"/>
              </a:ext>
            </a:extLst>
          </p:cNvPr>
          <p:cNvSpPr txBox="1"/>
          <p:nvPr/>
        </p:nvSpPr>
        <p:spPr>
          <a:xfrm>
            <a:off x="598537" y="2027987"/>
            <a:ext cx="3757564" cy="3037928"/>
          </a:xfrm>
          <a:prstGeom prst="rect">
            <a:avLst/>
          </a:prstGeom>
          <a:noFill/>
        </p:spPr>
        <p:txBody>
          <a:bodyPr wrap="square" lIns="0" tIns="0" rIns="179285" bIns="143428" rtlCol="0">
            <a:spAutoFit/>
          </a:bodyPr>
          <a:lstStyle/>
          <a:p>
            <a:pPr marR="0" lvl="0" indent="0" fontAlgn="auto">
              <a:lnSpc>
                <a:spcPct val="100000"/>
              </a:lnSpc>
              <a:spcBef>
                <a:spcPts val="0"/>
              </a:spcBef>
              <a:spcAft>
                <a:spcPts val="2400"/>
              </a:spcAft>
              <a:buClrTx/>
              <a:buSzTx/>
              <a:buFontTx/>
              <a:buNone/>
              <a:tabLst/>
              <a:defRPr/>
            </a:pPr>
            <a:r>
              <a:rPr lang="en-US" sz="1800">
                <a:latin typeface="Segoe UI Semibold"/>
              </a:rPr>
              <a:t>Run in the Azure cloud</a:t>
            </a:r>
          </a:p>
          <a:p>
            <a:pPr marR="0" lvl="0" indent="0" fontAlgn="auto">
              <a:lnSpc>
                <a:spcPct val="100000"/>
              </a:lnSpc>
              <a:spcBef>
                <a:spcPts val="0"/>
              </a:spcBef>
              <a:spcAft>
                <a:spcPts val="2400"/>
              </a:spcAft>
              <a:buClrTx/>
              <a:buSzTx/>
              <a:buFontTx/>
              <a:buNone/>
              <a:tabLst/>
              <a:defRPr/>
            </a:pPr>
            <a:r>
              <a:rPr lang="en-US" sz="1800">
                <a:latin typeface="Segoe UI Semibold"/>
              </a:rPr>
              <a:t>Save as sharable HTML/JSON</a:t>
            </a:r>
          </a:p>
          <a:p>
            <a:pPr marR="0" lvl="0" indent="0" fontAlgn="auto">
              <a:lnSpc>
                <a:spcPct val="100000"/>
              </a:lnSpc>
              <a:spcBef>
                <a:spcPts val="0"/>
              </a:spcBef>
              <a:spcAft>
                <a:spcPts val="2400"/>
              </a:spcAft>
              <a:buClrTx/>
              <a:buSzTx/>
              <a:buFontTx/>
              <a:buNone/>
              <a:tabLst/>
              <a:defRPr/>
            </a:pPr>
            <a:r>
              <a:rPr lang="en-US" sz="1800">
                <a:latin typeface="Segoe UI Semibold"/>
              </a:rPr>
              <a:t>Query Azure Sentinel data</a:t>
            </a:r>
          </a:p>
          <a:p>
            <a:pPr marR="0" lvl="0" indent="0" fontAlgn="auto">
              <a:lnSpc>
                <a:spcPct val="100000"/>
              </a:lnSpc>
              <a:spcBef>
                <a:spcPts val="0"/>
              </a:spcBef>
              <a:spcAft>
                <a:spcPts val="2400"/>
              </a:spcAft>
              <a:buClrTx/>
              <a:buSzTx/>
              <a:buFontTx/>
              <a:buNone/>
              <a:tabLst/>
              <a:defRPr/>
            </a:pPr>
            <a:r>
              <a:rPr lang="en-US" sz="1800">
                <a:latin typeface="Segoe UI Semibold"/>
              </a:rPr>
              <a:t>Bring external data sources</a:t>
            </a:r>
          </a:p>
          <a:p>
            <a:pPr marR="0" lvl="0" indent="0" fontAlgn="auto">
              <a:lnSpc>
                <a:spcPct val="100000"/>
              </a:lnSpc>
              <a:spcBef>
                <a:spcPts val="0"/>
              </a:spcBef>
              <a:spcAft>
                <a:spcPts val="2400"/>
              </a:spcAft>
              <a:buClrTx/>
              <a:buSzTx/>
              <a:buFontTx/>
              <a:buNone/>
              <a:tabLst/>
              <a:defRPr/>
            </a:pPr>
            <a:r>
              <a:rPr lang="en-US" sz="1800">
                <a:latin typeface="Segoe UI Semibold"/>
              </a:rPr>
              <a:t>Use your language of choice - Python, SQL, KQL, R, …</a:t>
            </a:r>
          </a:p>
        </p:txBody>
      </p:sp>
      <p:grpSp>
        <p:nvGrpSpPr>
          <p:cNvPr id="10" name="Group 9">
            <a:extLst>
              <a:ext uri="{FF2B5EF4-FFF2-40B4-BE49-F238E27FC236}">
                <a16:creationId xmlns:a16="http://schemas.microsoft.com/office/drawing/2014/main" id="{3392B208-BC3C-44E0-92A3-802159E4427D}"/>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3097165C-DD39-4A6B-AF40-16C499799427}"/>
                </a:ext>
              </a:extLst>
            </p:cNvPr>
            <p:cNvGrpSpPr/>
            <p:nvPr/>
          </p:nvGrpSpPr>
          <p:grpSpPr>
            <a:xfrm>
              <a:off x="585217" y="0"/>
              <a:ext cx="745914" cy="1143000"/>
              <a:chOff x="490749" y="2984912"/>
              <a:chExt cx="1872140" cy="2557382"/>
            </a:xfrm>
          </p:grpSpPr>
          <p:sp>
            <p:nvSpPr>
              <p:cNvPr id="18" name="04R">
                <a:extLst>
                  <a:ext uri="{FF2B5EF4-FFF2-40B4-BE49-F238E27FC236}">
                    <a16:creationId xmlns:a16="http://schemas.microsoft.com/office/drawing/2014/main" id="{B7878D12-41A6-41C6-BF0A-5017CD81B525}"/>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 name="04R">
                <a:extLst>
                  <a:ext uri="{FF2B5EF4-FFF2-40B4-BE49-F238E27FC236}">
                    <a16:creationId xmlns:a16="http://schemas.microsoft.com/office/drawing/2014/main" id="{362D4276-5031-4376-8CF1-93A4EAF3033D}"/>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5" name="Rectangle 14">
              <a:extLst>
                <a:ext uri="{FF2B5EF4-FFF2-40B4-BE49-F238E27FC236}">
                  <a16:creationId xmlns:a16="http://schemas.microsoft.com/office/drawing/2014/main" id="{88ABCCE1-3A0A-49D3-85A3-24BA28070CA9}"/>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5</a:t>
              </a:r>
            </a:p>
          </p:txBody>
        </p:sp>
      </p:grpSp>
    </p:spTree>
    <p:extLst>
      <p:ext uri="{BB962C8B-B14F-4D97-AF65-F5344CB8AC3E}">
        <p14:creationId xmlns:p14="http://schemas.microsoft.com/office/powerpoint/2010/main" val="11990372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9018122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1AE383-7381-49A4-B14A-C5427439483F}"/>
              </a:ext>
            </a:extLst>
          </p:cNvPr>
          <p:cNvSpPr/>
          <p:nvPr/>
        </p:nvSpPr>
        <p:spPr>
          <a:xfrm>
            <a:off x="4356100" y="2367171"/>
            <a:ext cx="7253288" cy="2123658"/>
          </a:xfrm>
          <a:prstGeom prst="rect">
            <a:avLst/>
          </a:prstGeom>
        </p:spPr>
        <p:txBody>
          <a:bodyPr wrap="square" anchor="ctr">
            <a:spAutoFit/>
          </a:bodyPr>
          <a:lstStyle/>
          <a:p>
            <a:pPr lvl="0">
              <a:defRPr/>
            </a:pPr>
            <a:r>
              <a:rPr lang="en-US" sz="4400" spc="-100">
                <a:latin typeface="+mj-lt"/>
              </a:rPr>
              <a:t>Where can you find and </a:t>
            </a:r>
            <a:br>
              <a:rPr lang="en-US" sz="4400" spc="-100">
                <a:latin typeface="+mj-lt"/>
              </a:rPr>
            </a:br>
            <a:r>
              <a:rPr lang="en-US" sz="4400" spc="-100">
                <a:latin typeface="+mj-lt"/>
              </a:rPr>
              <a:t>share hunting queries for</a:t>
            </a:r>
          </a:p>
          <a:p>
            <a:pPr lvl="0">
              <a:defRPr/>
            </a:pPr>
            <a:r>
              <a:rPr lang="en-US" sz="4400" spc="-100">
                <a:latin typeface="+mj-lt"/>
              </a:rPr>
              <a:t>Azure Sentinel?</a:t>
            </a:r>
          </a:p>
        </p:txBody>
      </p:sp>
      <p:grpSp>
        <p:nvGrpSpPr>
          <p:cNvPr id="7" name="Group 6">
            <a:extLst>
              <a:ext uri="{FF2B5EF4-FFF2-40B4-BE49-F238E27FC236}">
                <a16:creationId xmlns:a16="http://schemas.microsoft.com/office/drawing/2014/main" id="{1C8AFE55-AF25-48DD-8C9B-F43ECE3B34C1}"/>
              </a:ext>
            </a:extLst>
          </p:cNvPr>
          <p:cNvGrpSpPr/>
          <p:nvPr/>
        </p:nvGrpSpPr>
        <p:grpSpPr>
          <a:xfrm>
            <a:off x="-256153" y="893699"/>
            <a:ext cx="3378766" cy="5070603"/>
            <a:chOff x="-256153" y="893699"/>
            <a:chExt cx="3378766" cy="5070603"/>
          </a:xfrm>
        </p:grpSpPr>
        <p:sp>
          <p:nvSpPr>
            <p:cNvPr id="8" name="Microphone_E720" title="Icon of a microphone">
              <a:extLst>
                <a:ext uri="{FF2B5EF4-FFF2-40B4-BE49-F238E27FC236}">
                  <a16:creationId xmlns:a16="http://schemas.microsoft.com/office/drawing/2014/main" id="{5454F36D-A781-4B08-9A9F-C4035A624E57}"/>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83ECD1E0-5556-4A62-A00A-D692164CF37E}"/>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131887005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454F96-7A0D-4E65-AF26-1D35C57101BD}"/>
              </a:ext>
            </a:extLst>
          </p:cNvPr>
          <p:cNvSpPr/>
          <p:nvPr/>
        </p:nvSpPr>
        <p:spPr>
          <a:xfrm>
            <a:off x="4356100" y="1536174"/>
            <a:ext cx="7253288" cy="3785652"/>
          </a:xfrm>
          <a:prstGeom prst="rect">
            <a:avLst/>
          </a:prstGeom>
        </p:spPr>
        <p:txBody>
          <a:bodyPr wrap="square" anchor="ctr">
            <a:spAutoFit/>
          </a:bodyPr>
          <a:lstStyle/>
          <a:p>
            <a:pPr lvl="0">
              <a:defRPr/>
            </a:pPr>
            <a:r>
              <a:rPr lang="en-US" sz="4000" spc="-100">
                <a:solidFill>
                  <a:schemeClr val="accent1"/>
                </a:solidFill>
                <a:latin typeface="+mj-lt"/>
              </a:rPr>
              <a:t>Hundreds of contributions, including data connectors, workbooks, analytics rules, queries, notebooks, parsers, functions, and playbooks are available on GitHub. </a:t>
            </a:r>
          </a:p>
        </p:txBody>
      </p:sp>
      <p:grpSp>
        <p:nvGrpSpPr>
          <p:cNvPr id="7" name="Group 6">
            <a:extLst>
              <a:ext uri="{FF2B5EF4-FFF2-40B4-BE49-F238E27FC236}">
                <a16:creationId xmlns:a16="http://schemas.microsoft.com/office/drawing/2014/main" id="{BA80E995-7F10-453B-ACF8-BC70DF557FF2}"/>
              </a:ext>
            </a:extLst>
          </p:cNvPr>
          <p:cNvGrpSpPr/>
          <p:nvPr/>
        </p:nvGrpSpPr>
        <p:grpSpPr>
          <a:xfrm>
            <a:off x="-2403433" y="893698"/>
            <a:ext cx="5707728" cy="5070602"/>
            <a:chOff x="-2459705" y="893698"/>
            <a:chExt cx="5707728" cy="5070602"/>
          </a:xfrm>
        </p:grpSpPr>
        <p:sp>
          <p:nvSpPr>
            <p:cNvPr id="8" name="speech_2" title="Icon of a chat bubble">
              <a:extLst>
                <a:ext uri="{FF2B5EF4-FFF2-40B4-BE49-F238E27FC236}">
                  <a16:creationId xmlns:a16="http://schemas.microsoft.com/office/drawing/2014/main" id="{843D1F54-2215-4110-B2EC-58991773165B}"/>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9" name="Group 8">
              <a:extLst>
                <a:ext uri="{FF2B5EF4-FFF2-40B4-BE49-F238E27FC236}">
                  <a16:creationId xmlns:a16="http://schemas.microsoft.com/office/drawing/2014/main" id="{FCD13BEA-38FD-440B-A31F-11D8E719A4AC}"/>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16114D1E-6AAC-4DB9-A645-E038CFC829E4}"/>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a:extLst>
                  <a:ext uri="{FF2B5EF4-FFF2-40B4-BE49-F238E27FC236}">
                    <a16:creationId xmlns:a16="http://schemas.microsoft.com/office/drawing/2014/main" id="{ECD52F25-71BD-486B-BE2E-9E251846D3AF}"/>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31343612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40705668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91D6D830-DBD6-40D8-819A-1EF323DB35B7}"/>
              </a:ext>
            </a:extLst>
          </p:cNvPr>
          <p:cNvCxnSpPr>
            <a:cxnSpLocks/>
            <a:stCxn id="3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0FAA26A-5112-42F8-9583-963124F190EC}"/>
              </a:ext>
            </a:extLst>
          </p:cNvPr>
          <p:cNvCxnSpPr>
            <a:cxnSpLocks/>
            <a:endCxn id="38"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5DEE6E06-8B18-441B-B91C-AF0E10BC7C3C}"/>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4845D744-00A9-428E-A873-A75A459312A1}"/>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163ADCBE-01DB-41E3-B8D4-C4FD226DB2C7}"/>
              </a:ext>
            </a:extLst>
          </p:cNvPr>
          <p:cNvCxnSpPr>
            <a:cxnSpLocks/>
            <a:stCxn id="27"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BADAA620-8629-44F1-9323-36B51A509CA9}"/>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46D7B7EC-E496-4228-9DC1-D73AD664E418}"/>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FCDF5A9E-7E9B-486F-8196-06781B8574A9}"/>
              </a:ext>
            </a:extLst>
          </p:cNvPr>
          <p:cNvCxnSpPr>
            <a:cxnSpLocks/>
            <a:endCxn id="37"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25AE9E31-729B-4B8E-A3FC-36A4AFE28F48}"/>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644502B9-4AA4-4633-B251-95FDC4A0AD4E}"/>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Incidents</a:t>
            </a:r>
          </a:p>
        </p:txBody>
      </p:sp>
      <p:grpSp>
        <p:nvGrpSpPr>
          <p:cNvPr id="15" name="Group 14">
            <a:extLst>
              <a:ext uri="{FF2B5EF4-FFF2-40B4-BE49-F238E27FC236}">
                <a16:creationId xmlns:a16="http://schemas.microsoft.com/office/drawing/2014/main" id="{34248523-8155-4378-83DC-60A222B7937A}"/>
              </a:ext>
            </a:extLst>
          </p:cNvPr>
          <p:cNvGrpSpPr/>
          <p:nvPr/>
        </p:nvGrpSpPr>
        <p:grpSpPr>
          <a:xfrm>
            <a:off x="901854" y="5395643"/>
            <a:ext cx="494604" cy="494604"/>
            <a:chOff x="4498330" y="437396"/>
            <a:chExt cx="910036" cy="910036"/>
          </a:xfrm>
        </p:grpSpPr>
        <p:sp>
          <p:nvSpPr>
            <p:cNvPr id="16" name="Oval 15">
              <a:extLst>
                <a:ext uri="{FF2B5EF4-FFF2-40B4-BE49-F238E27FC236}">
                  <a16:creationId xmlns:a16="http://schemas.microsoft.com/office/drawing/2014/main" id="{59B5C756-0C34-4B43-B0FD-0FFCEC3524C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gear" title="Icon of a gear surrounded by a circle with lines of varying length">
              <a:extLst>
                <a:ext uri="{FF2B5EF4-FFF2-40B4-BE49-F238E27FC236}">
                  <a16:creationId xmlns:a16="http://schemas.microsoft.com/office/drawing/2014/main" id="{C5AD3CDE-ED73-42BA-8CF5-6DD296C485C8}"/>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29" name="Energy City line">
            <a:extLst>
              <a:ext uri="{FF2B5EF4-FFF2-40B4-BE49-F238E27FC236}">
                <a16:creationId xmlns:a16="http://schemas.microsoft.com/office/drawing/2014/main" id="{A229EDAC-1150-4C6A-B093-AEEB1F820FFB}"/>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723D0A03-21C0-44D1-BEBD-53617A8CEF8C}"/>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57B86F12-A792-4311-BFFB-1065266A7858}"/>
              </a:ext>
            </a:extLst>
          </p:cNvPr>
          <p:cNvGrpSpPr/>
          <p:nvPr/>
        </p:nvGrpSpPr>
        <p:grpSpPr>
          <a:xfrm>
            <a:off x="1043823" y="882785"/>
            <a:ext cx="494604" cy="494604"/>
            <a:chOff x="955596" y="437396"/>
            <a:chExt cx="910036" cy="910036"/>
          </a:xfrm>
        </p:grpSpPr>
        <p:sp>
          <p:nvSpPr>
            <p:cNvPr id="32" name="Oval 31">
              <a:extLst>
                <a:ext uri="{FF2B5EF4-FFF2-40B4-BE49-F238E27FC236}">
                  <a16:creationId xmlns:a16="http://schemas.microsoft.com/office/drawing/2014/main" id="{1C5773E2-336F-4440-A50D-6A71C516E3C1}"/>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binoculars" title="Icon of binoculars">
              <a:extLst>
                <a:ext uri="{FF2B5EF4-FFF2-40B4-BE49-F238E27FC236}">
                  <a16:creationId xmlns:a16="http://schemas.microsoft.com/office/drawing/2014/main" id="{A6FF7359-B6FE-4829-9922-A62828CF4736}"/>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4" name="Oval 129">
            <a:extLst>
              <a:ext uri="{FF2B5EF4-FFF2-40B4-BE49-F238E27FC236}">
                <a16:creationId xmlns:a16="http://schemas.microsoft.com/office/drawing/2014/main" id="{DE5FA729-7308-4FB8-AB0C-69982D6E01EA}"/>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7683957E-374E-4315-A8B9-4F181CD03A9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 name="Oval 129">
            <a:extLst>
              <a:ext uri="{FF2B5EF4-FFF2-40B4-BE49-F238E27FC236}">
                <a16:creationId xmlns:a16="http://schemas.microsoft.com/office/drawing/2014/main" id="{E763C2B3-9161-4E90-9544-5A6FCE66A59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7" name="Oval 129">
            <a:extLst>
              <a:ext uri="{FF2B5EF4-FFF2-40B4-BE49-F238E27FC236}">
                <a16:creationId xmlns:a16="http://schemas.microsoft.com/office/drawing/2014/main" id="{442A613E-54D0-421B-819F-C0D1AF2D1B0D}"/>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8" name="Oval 129">
            <a:extLst>
              <a:ext uri="{FF2B5EF4-FFF2-40B4-BE49-F238E27FC236}">
                <a16:creationId xmlns:a16="http://schemas.microsoft.com/office/drawing/2014/main" id="{54375E93-5268-477A-8C5D-2BC67A93440E}"/>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D2504B59-0B33-4A26-BADD-EE84C632DBA2}"/>
              </a:ext>
            </a:extLst>
          </p:cNvPr>
          <p:cNvGrpSpPr/>
          <p:nvPr/>
        </p:nvGrpSpPr>
        <p:grpSpPr>
          <a:xfrm>
            <a:off x="1368505" y="2781518"/>
            <a:ext cx="1288600" cy="1288596"/>
            <a:chOff x="1368505" y="2781518"/>
            <a:chExt cx="1288600" cy="1288596"/>
          </a:xfrm>
        </p:grpSpPr>
        <p:sp>
          <p:nvSpPr>
            <p:cNvPr id="40" name="Oval 39">
              <a:extLst>
                <a:ext uri="{FF2B5EF4-FFF2-40B4-BE49-F238E27FC236}">
                  <a16:creationId xmlns:a16="http://schemas.microsoft.com/office/drawing/2014/main" id="{37C775C1-4084-4718-909D-C4A07810639D}"/>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B8C6BAF8-AE7B-43F0-A820-05208085B96D}"/>
                </a:ext>
              </a:extLst>
            </p:cNvPr>
            <p:cNvSpPr>
              <a:spLocks noChangeAspect="1" noEditPoints="1"/>
            </p:cNvSpPr>
            <p:nvPr/>
          </p:nvSpPr>
          <p:spPr bwMode="auto">
            <a:xfrm>
              <a:off x="1652272" y="3066722"/>
              <a:ext cx="721066" cy="71818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2540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61" name="Group 60">
            <a:extLst>
              <a:ext uri="{FF2B5EF4-FFF2-40B4-BE49-F238E27FC236}">
                <a16:creationId xmlns:a16="http://schemas.microsoft.com/office/drawing/2014/main" id="{9FCAEDAC-1A69-45D0-9C1D-14F537BA6E37}"/>
              </a:ext>
            </a:extLst>
          </p:cNvPr>
          <p:cNvGrpSpPr/>
          <p:nvPr/>
        </p:nvGrpSpPr>
        <p:grpSpPr>
          <a:xfrm>
            <a:off x="1538427" y="4485641"/>
            <a:ext cx="494604" cy="494604"/>
            <a:chOff x="587529" y="1945831"/>
            <a:chExt cx="494604" cy="494604"/>
          </a:xfrm>
        </p:grpSpPr>
        <p:sp>
          <p:nvSpPr>
            <p:cNvPr id="62" name="Oval 61">
              <a:extLst>
                <a:ext uri="{FF2B5EF4-FFF2-40B4-BE49-F238E27FC236}">
                  <a16:creationId xmlns:a16="http://schemas.microsoft.com/office/drawing/2014/main" id="{9495772E-E71E-4FC1-B6A5-1737B81AA0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3" name="Group 62">
              <a:extLst>
                <a:ext uri="{FF2B5EF4-FFF2-40B4-BE49-F238E27FC236}">
                  <a16:creationId xmlns:a16="http://schemas.microsoft.com/office/drawing/2014/main" id="{C26DCAE5-3E30-4D47-BD1D-758645222909}"/>
                </a:ext>
              </a:extLst>
            </p:cNvPr>
            <p:cNvGrpSpPr/>
            <p:nvPr/>
          </p:nvGrpSpPr>
          <p:grpSpPr>
            <a:xfrm>
              <a:off x="703568" y="2056528"/>
              <a:ext cx="259340" cy="252832"/>
              <a:chOff x="783093" y="-2783562"/>
              <a:chExt cx="1002275" cy="977133"/>
            </a:xfrm>
          </p:grpSpPr>
          <p:sp>
            <p:nvSpPr>
              <p:cNvPr id="64" name="Rectangle 63">
                <a:extLst>
                  <a:ext uri="{FF2B5EF4-FFF2-40B4-BE49-F238E27FC236}">
                    <a16:creationId xmlns:a16="http://schemas.microsoft.com/office/drawing/2014/main" id="{5F4D4808-244A-4318-8442-3E8E676FF410}"/>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5" name="Line 5">
                <a:extLst>
                  <a:ext uri="{FF2B5EF4-FFF2-40B4-BE49-F238E27FC236}">
                    <a16:creationId xmlns:a16="http://schemas.microsoft.com/office/drawing/2014/main" id="{392F04DC-6351-4FC8-9CFC-A7265874A402}"/>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6" name="Line 6">
                <a:extLst>
                  <a:ext uri="{FF2B5EF4-FFF2-40B4-BE49-F238E27FC236}">
                    <a16:creationId xmlns:a16="http://schemas.microsoft.com/office/drawing/2014/main" id="{8B5AEFED-3D84-4183-ACDC-1CCB91E0F44E}"/>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7" name="Line 7">
                <a:extLst>
                  <a:ext uri="{FF2B5EF4-FFF2-40B4-BE49-F238E27FC236}">
                    <a16:creationId xmlns:a16="http://schemas.microsoft.com/office/drawing/2014/main" id="{A6E351EC-BFDB-41E6-B888-EC348D29DA31}"/>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8" name="Line 8">
                <a:extLst>
                  <a:ext uri="{FF2B5EF4-FFF2-40B4-BE49-F238E27FC236}">
                    <a16:creationId xmlns:a16="http://schemas.microsoft.com/office/drawing/2014/main" id="{68513CC9-596A-4158-BCEA-965993039CD2}"/>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9" name="Line 9">
                <a:extLst>
                  <a:ext uri="{FF2B5EF4-FFF2-40B4-BE49-F238E27FC236}">
                    <a16:creationId xmlns:a16="http://schemas.microsoft.com/office/drawing/2014/main" id="{51329AF8-1C55-4CBE-8D4C-E6C942EE25A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70" name="Freeform 10">
                <a:extLst>
                  <a:ext uri="{FF2B5EF4-FFF2-40B4-BE49-F238E27FC236}">
                    <a16:creationId xmlns:a16="http://schemas.microsoft.com/office/drawing/2014/main" id="{4486E8E9-C2E9-4AC2-B894-6BD37F6C063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6" name="Oval 45">
            <a:extLst>
              <a:ext uri="{FF2B5EF4-FFF2-40B4-BE49-F238E27FC236}">
                <a16:creationId xmlns:a16="http://schemas.microsoft.com/office/drawing/2014/main" id="{90CA984A-93E4-448C-8423-79C0FBA280E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brain_2" title="Icon of a brain with circles and connection lines inside">
            <a:extLst>
              <a:ext uri="{FF2B5EF4-FFF2-40B4-BE49-F238E27FC236}">
                <a16:creationId xmlns:a16="http://schemas.microsoft.com/office/drawing/2014/main" id="{F7FEE42C-1B23-4F14-A32B-D6069D3F892E}"/>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315723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079608" cy="984885"/>
          </a:xfrm>
        </p:spPr>
        <p:txBody>
          <a:bodyPr/>
          <a:lstStyle/>
          <a:p>
            <a:r>
              <a:rPr lang="en-US" sz="3200"/>
              <a:t>Start and track investigations from prioritized, actionable security incidents </a:t>
            </a:r>
          </a:p>
        </p:txBody>
      </p:sp>
      <p:grpSp>
        <p:nvGrpSpPr>
          <p:cNvPr id="5" name="Group 4">
            <a:extLst>
              <a:ext uri="{FF2B5EF4-FFF2-40B4-BE49-F238E27FC236}">
                <a16:creationId xmlns:a16="http://schemas.microsoft.com/office/drawing/2014/main" id="{60B91426-4F63-4BDD-AB88-C312550BD85D}"/>
              </a:ext>
            </a:extLst>
          </p:cNvPr>
          <p:cNvGrpSpPr/>
          <p:nvPr/>
        </p:nvGrpSpPr>
        <p:grpSpPr>
          <a:xfrm>
            <a:off x="5738132" y="1386522"/>
            <a:ext cx="6453868" cy="5273755"/>
            <a:chOff x="5738132" y="1386522"/>
            <a:chExt cx="6453868" cy="5273755"/>
          </a:xfrm>
        </p:grpSpPr>
        <p:grpSp>
          <p:nvGrpSpPr>
            <p:cNvPr id="18" name="Group 17">
              <a:extLst>
                <a:ext uri="{FF2B5EF4-FFF2-40B4-BE49-F238E27FC236}">
                  <a16:creationId xmlns:a16="http://schemas.microsoft.com/office/drawing/2014/main" id="{B3BB1BB1-51B2-4BAF-9F17-532F7CEA0A50}"/>
                </a:ext>
              </a:extLst>
            </p:cNvPr>
            <p:cNvGrpSpPr/>
            <p:nvPr/>
          </p:nvGrpSpPr>
          <p:grpSpPr>
            <a:xfrm>
              <a:off x="5738132" y="1386522"/>
              <a:ext cx="6453868" cy="5273755"/>
              <a:chOff x="5738132" y="1386522"/>
              <a:chExt cx="6453868" cy="5273755"/>
            </a:xfrm>
          </p:grpSpPr>
          <p:sp>
            <p:nvSpPr>
              <p:cNvPr id="20" name="Rectangle: Rounded Corners 19">
                <a:extLst>
                  <a:ext uri="{FF2B5EF4-FFF2-40B4-BE49-F238E27FC236}">
                    <a16:creationId xmlns:a16="http://schemas.microsoft.com/office/drawing/2014/main" id="{E6F3F724-FDBA-4FBC-A4C3-F8C365283FA9}"/>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1" name="Picture 20" descr="A screenshot of a cell phone&#10;&#10;Description automatically generated">
                <a:extLst>
                  <a:ext uri="{FF2B5EF4-FFF2-40B4-BE49-F238E27FC236}">
                    <a16:creationId xmlns:a16="http://schemas.microsoft.com/office/drawing/2014/main" id="{BB3650D1-BB71-446D-B3A7-F2A583A875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 name="Picture 1">
              <a:extLst>
                <a:ext uri="{FF2B5EF4-FFF2-40B4-BE49-F238E27FC236}">
                  <a16:creationId xmlns:a16="http://schemas.microsoft.com/office/drawing/2014/main" id="{138275BE-87C1-4F9C-8B2E-5CFF7EF7340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968" t="4003" b="-107"/>
            <a:stretch/>
          </p:blipFill>
          <p:spPr>
            <a:xfrm>
              <a:off x="6233237" y="1850160"/>
              <a:ext cx="5958762" cy="4288704"/>
            </a:xfrm>
            <a:prstGeom prst="rect">
              <a:avLst/>
            </a:prstGeom>
          </p:spPr>
        </p:pic>
      </p:grpSp>
      <p:sp>
        <p:nvSpPr>
          <p:cNvPr id="16" name="TextBox 15">
            <a:extLst>
              <a:ext uri="{FF2B5EF4-FFF2-40B4-BE49-F238E27FC236}">
                <a16:creationId xmlns:a16="http://schemas.microsoft.com/office/drawing/2014/main" id="{EF1BCB3D-D6ED-42D4-981B-391B6982856B}"/>
              </a:ext>
            </a:extLst>
          </p:cNvPr>
          <p:cNvSpPr txBox="1"/>
          <p:nvPr/>
        </p:nvSpPr>
        <p:spPr>
          <a:xfrm>
            <a:off x="598536" y="2027987"/>
            <a:ext cx="4420301" cy="2480853"/>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Use incident to collect related alerts, events, and bookmarks</a:t>
            </a:r>
            <a:endParaRPr kumimoji="0" lang="en-US" sz="1800" b="0" i="0" u="none" strike="noStrike" kern="1200" cap="none" spc="0" normalizeH="0" baseline="0" noProof="0">
              <a:ln>
                <a:noFill/>
              </a:ln>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Manage assignments and track status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Add tags and comments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Trigger automated playbooks</a:t>
            </a:r>
            <a:endParaRPr kumimoji="0" lang="en-US" sz="1800" b="0" i="0" u="none" strike="noStrike" kern="1200" cap="none" spc="0" normalizeH="0" baseline="0" noProof="0">
              <a:ln>
                <a:noFill/>
              </a:ln>
              <a:effectLst/>
              <a:uLnTx/>
              <a:uFillTx/>
              <a:latin typeface="Segoe UI"/>
              <a:ea typeface="+mn-ea"/>
              <a:cs typeface="+mn-cs"/>
            </a:endParaRPr>
          </a:p>
        </p:txBody>
      </p:sp>
      <p:grpSp>
        <p:nvGrpSpPr>
          <p:cNvPr id="10" name="Group 9">
            <a:extLst>
              <a:ext uri="{FF2B5EF4-FFF2-40B4-BE49-F238E27FC236}">
                <a16:creationId xmlns:a16="http://schemas.microsoft.com/office/drawing/2014/main" id="{46D1FCF2-EE46-484B-B3D9-F1DA3B8A8DBE}"/>
              </a:ext>
            </a:extLst>
          </p:cNvPr>
          <p:cNvGrpSpPr/>
          <p:nvPr/>
        </p:nvGrpSpPr>
        <p:grpSpPr>
          <a:xfrm>
            <a:off x="585217" y="0"/>
            <a:ext cx="745914" cy="1143000"/>
            <a:chOff x="585217" y="0"/>
            <a:chExt cx="745914" cy="1143000"/>
          </a:xfrm>
        </p:grpSpPr>
        <p:grpSp>
          <p:nvGrpSpPr>
            <p:cNvPr id="12" name="Group 11">
              <a:extLst>
                <a:ext uri="{FF2B5EF4-FFF2-40B4-BE49-F238E27FC236}">
                  <a16:creationId xmlns:a16="http://schemas.microsoft.com/office/drawing/2014/main" id="{B194706F-B310-4B8B-AF89-BAD994244061}"/>
                </a:ext>
              </a:extLst>
            </p:cNvPr>
            <p:cNvGrpSpPr/>
            <p:nvPr/>
          </p:nvGrpSpPr>
          <p:grpSpPr>
            <a:xfrm>
              <a:off x="585217" y="0"/>
              <a:ext cx="745914" cy="1143000"/>
              <a:chOff x="490749" y="2984912"/>
              <a:chExt cx="1872140" cy="2557382"/>
            </a:xfrm>
          </p:grpSpPr>
          <p:sp>
            <p:nvSpPr>
              <p:cNvPr id="14" name="04R">
                <a:extLst>
                  <a:ext uri="{FF2B5EF4-FFF2-40B4-BE49-F238E27FC236}">
                    <a16:creationId xmlns:a16="http://schemas.microsoft.com/office/drawing/2014/main" id="{8124B9A3-0ECA-4F4E-958A-A7E3EF8AE952}"/>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5" name="04R">
                <a:extLst>
                  <a:ext uri="{FF2B5EF4-FFF2-40B4-BE49-F238E27FC236}">
                    <a16:creationId xmlns:a16="http://schemas.microsoft.com/office/drawing/2014/main" id="{77D311A7-50D6-45FB-B265-6EE7B84AC54A}"/>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3" name="Rectangle 12">
              <a:extLst>
                <a:ext uri="{FF2B5EF4-FFF2-40B4-BE49-F238E27FC236}">
                  <a16:creationId xmlns:a16="http://schemas.microsoft.com/office/drawing/2014/main" id="{0C48A62F-EF7B-4454-BCDD-C98B200AFC1C}"/>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7</a:t>
              </a:r>
            </a:p>
          </p:txBody>
        </p:sp>
      </p:grpSp>
    </p:spTree>
    <p:extLst>
      <p:ext uri="{BB962C8B-B14F-4D97-AF65-F5344CB8AC3E}">
        <p14:creationId xmlns:p14="http://schemas.microsoft.com/office/powerpoint/2010/main" val="2500235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371138" cy="984885"/>
          </a:xfrm>
        </p:spPr>
        <p:txBody>
          <a:bodyPr/>
          <a:lstStyle/>
          <a:p>
            <a:r>
              <a:rPr lang="en-US" sz="3200"/>
              <a:t>Visualize the entire attack to determine scope and impact</a:t>
            </a:r>
          </a:p>
        </p:txBody>
      </p:sp>
      <p:grpSp>
        <p:nvGrpSpPr>
          <p:cNvPr id="6" name="Group 5">
            <a:extLst>
              <a:ext uri="{FF2B5EF4-FFF2-40B4-BE49-F238E27FC236}">
                <a16:creationId xmlns:a16="http://schemas.microsoft.com/office/drawing/2014/main" id="{813BBDD5-E396-4DB4-A5B0-CB5DD172C5C3}"/>
              </a:ext>
            </a:extLst>
          </p:cNvPr>
          <p:cNvGrpSpPr/>
          <p:nvPr/>
        </p:nvGrpSpPr>
        <p:grpSpPr>
          <a:xfrm>
            <a:off x="5738132" y="1386522"/>
            <a:ext cx="6453868" cy="5273755"/>
            <a:chOff x="5738132" y="1386522"/>
            <a:chExt cx="6453868" cy="5273755"/>
          </a:xfrm>
        </p:grpSpPr>
        <p:grpSp>
          <p:nvGrpSpPr>
            <p:cNvPr id="16" name="Group 15">
              <a:extLst>
                <a:ext uri="{FF2B5EF4-FFF2-40B4-BE49-F238E27FC236}">
                  <a16:creationId xmlns:a16="http://schemas.microsoft.com/office/drawing/2014/main" id="{E658993D-2B41-4257-8153-41F88BFCF977}"/>
                </a:ext>
              </a:extLst>
            </p:cNvPr>
            <p:cNvGrpSpPr/>
            <p:nvPr/>
          </p:nvGrpSpPr>
          <p:grpSpPr>
            <a:xfrm>
              <a:off x="5738132" y="1386522"/>
              <a:ext cx="6453868" cy="5273755"/>
              <a:chOff x="5738132" y="1386522"/>
              <a:chExt cx="6453868" cy="5273755"/>
            </a:xfrm>
          </p:grpSpPr>
          <p:sp>
            <p:nvSpPr>
              <p:cNvPr id="18" name="Rectangle: Rounded Corners 17">
                <a:extLst>
                  <a:ext uri="{FF2B5EF4-FFF2-40B4-BE49-F238E27FC236}">
                    <a16:creationId xmlns:a16="http://schemas.microsoft.com/office/drawing/2014/main" id="{1E74F74A-754A-4985-8975-4EAA8667043D}"/>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9" name="Picture 18" descr="A screenshot of a cell phone&#10;&#10;Description automatically generated">
                <a:extLst>
                  <a:ext uri="{FF2B5EF4-FFF2-40B4-BE49-F238E27FC236}">
                    <a16:creationId xmlns:a16="http://schemas.microsoft.com/office/drawing/2014/main" id="{DA26C498-CD1B-441F-92F1-734322A3E4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grpSp>
          <p:nvGrpSpPr>
            <p:cNvPr id="2" name="Group 1">
              <a:extLst>
                <a:ext uri="{FF2B5EF4-FFF2-40B4-BE49-F238E27FC236}">
                  <a16:creationId xmlns:a16="http://schemas.microsoft.com/office/drawing/2014/main" id="{32294287-0A38-46A9-ABD1-D6E192C16C4F}"/>
                </a:ext>
              </a:extLst>
            </p:cNvPr>
            <p:cNvGrpSpPr/>
            <p:nvPr/>
          </p:nvGrpSpPr>
          <p:grpSpPr>
            <a:xfrm>
              <a:off x="6232900" y="1842855"/>
              <a:ext cx="5959100" cy="4291245"/>
              <a:chOff x="6256715" y="2014640"/>
              <a:chExt cx="5959100" cy="4291245"/>
            </a:xfrm>
          </p:grpSpPr>
          <p:pic>
            <p:nvPicPr>
              <p:cNvPr id="11" name="Picture 6" descr="A close up of a map&#10;&#10;Description generated with high confidence">
                <a:extLst>
                  <a:ext uri="{FF2B5EF4-FFF2-40B4-BE49-F238E27FC236}">
                    <a16:creationId xmlns:a16="http://schemas.microsoft.com/office/drawing/2014/main" id="{FFA6A92D-EB2B-4AD4-95EF-5EBAC42729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933" r="21783"/>
              <a:stretch/>
            </p:blipFill>
            <p:spPr>
              <a:xfrm>
                <a:off x="6256715" y="2014640"/>
                <a:ext cx="5792212" cy="4291245"/>
              </a:xfrm>
              <a:prstGeom prst="rect">
                <a:avLst/>
              </a:prstGeom>
            </p:spPr>
          </p:pic>
          <p:pic>
            <p:nvPicPr>
              <p:cNvPr id="12" name="Picture 6" descr="A close up of a map&#10;&#10;Description generated with high confidence">
                <a:extLst>
                  <a:ext uri="{FF2B5EF4-FFF2-40B4-BE49-F238E27FC236}">
                    <a16:creationId xmlns:a16="http://schemas.microsoft.com/office/drawing/2014/main" id="{46EF4EE1-4F9A-497D-8E7D-FD710EDBE0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3360" r="17971"/>
              <a:stretch/>
            </p:blipFill>
            <p:spPr>
              <a:xfrm>
                <a:off x="10479624" y="2014640"/>
                <a:ext cx="1736191" cy="4291245"/>
              </a:xfrm>
              <a:prstGeom prst="rect">
                <a:avLst/>
              </a:prstGeom>
            </p:spPr>
          </p:pic>
        </p:grpSp>
      </p:grpSp>
      <p:sp>
        <p:nvSpPr>
          <p:cNvPr id="26" name="TextBox 25">
            <a:extLst>
              <a:ext uri="{FF2B5EF4-FFF2-40B4-BE49-F238E27FC236}">
                <a16:creationId xmlns:a16="http://schemas.microsoft.com/office/drawing/2014/main" id="{54B490FF-B506-462B-B6B0-0242BDE84650}"/>
              </a:ext>
            </a:extLst>
          </p:cNvPr>
          <p:cNvSpPr txBox="1"/>
          <p:nvPr/>
        </p:nvSpPr>
        <p:spPr>
          <a:xfrm>
            <a:off x="588262" y="2022476"/>
            <a:ext cx="4980356" cy="3034851"/>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Navigate the relationships between related alerts, bookmarks, and entities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Expand the scope using exploration queries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View a timeline of related alerts, events, </a:t>
            </a:r>
            <a:br>
              <a:rPr kumimoji="0" lang="en-US" sz="1800" b="0" i="0" u="none" strike="noStrike" kern="1200" cap="none" spc="0" normalizeH="0" baseline="0" noProof="0">
                <a:ln>
                  <a:noFill/>
                </a:ln>
                <a:effectLst/>
                <a:uLnTx/>
                <a:uFillTx/>
                <a:latin typeface="Segoe UI Semibold"/>
                <a:ea typeface="+mn-ea"/>
                <a:cs typeface="+mn-cs"/>
              </a:rPr>
            </a:br>
            <a:r>
              <a:rPr kumimoji="0" lang="en-US" sz="1800" b="0" i="0" u="none" strike="noStrike" kern="1200" cap="none" spc="0" normalizeH="0" baseline="0" noProof="0">
                <a:ln>
                  <a:noFill/>
                </a:ln>
                <a:effectLst/>
                <a:uLnTx/>
                <a:uFillTx/>
                <a:latin typeface="Segoe UI Semibold"/>
                <a:ea typeface="+mn-ea"/>
                <a:cs typeface="+mn-cs"/>
              </a:rPr>
              <a:t>and bookmarks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Gain deep insights into related entities – users, domains, and more</a:t>
            </a:r>
          </a:p>
        </p:txBody>
      </p:sp>
      <p:grpSp>
        <p:nvGrpSpPr>
          <p:cNvPr id="13" name="Group 12">
            <a:extLst>
              <a:ext uri="{FF2B5EF4-FFF2-40B4-BE49-F238E27FC236}">
                <a16:creationId xmlns:a16="http://schemas.microsoft.com/office/drawing/2014/main" id="{663CBB25-C23F-4171-B645-F1262CE7E048}"/>
              </a:ext>
            </a:extLst>
          </p:cNvPr>
          <p:cNvGrpSpPr/>
          <p:nvPr/>
        </p:nvGrpSpPr>
        <p:grpSpPr>
          <a:xfrm>
            <a:off x="585217" y="0"/>
            <a:ext cx="745914" cy="1143000"/>
            <a:chOff x="585217" y="0"/>
            <a:chExt cx="745914" cy="1143000"/>
          </a:xfrm>
        </p:grpSpPr>
        <p:grpSp>
          <p:nvGrpSpPr>
            <p:cNvPr id="14" name="Group 13">
              <a:extLst>
                <a:ext uri="{FF2B5EF4-FFF2-40B4-BE49-F238E27FC236}">
                  <a16:creationId xmlns:a16="http://schemas.microsoft.com/office/drawing/2014/main" id="{B33F9FFC-4A3C-4CD9-9DF7-6F117C3CB738}"/>
                </a:ext>
              </a:extLst>
            </p:cNvPr>
            <p:cNvGrpSpPr/>
            <p:nvPr/>
          </p:nvGrpSpPr>
          <p:grpSpPr>
            <a:xfrm>
              <a:off x="585217" y="0"/>
              <a:ext cx="745914" cy="1143000"/>
              <a:chOff x="490749" y="2984912"/>
              <a:chExt cx="1872140" cy="2557382"/>
            </a:xfrm>
          </p:grpSpPr>
          <p:sp>
            <p:nvSpPr>
              <p:cNvPr id="20" name="04R">
                <a:extLst>
                  <a:ext uri="{FF2B5EF4-FFF2-40B4-BE49-F238E27FC236}">
                    <a16:creationId xmlns:a16="http://schemas.microsoft.com/office/drawing/2014/main" id="{F82101FE-0E2E-483A-976A-2F481F60395C}"/>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04R">
                <a:extLst>
                  <a:ext uri="{FF2B5EF4-FFF2-40B4-BE49-F238E27FC236}">
                    <a16:creationId xmlns:a16="http://schemas.microsoft.com/office/drawing/2014/main" id="{11B5ABE9-D93D-452E-945B-215C30F2FC18}"/>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7" name="Rectangle 16">
              <a:extLst>
                <a:ext uri="{FF2B5EF4-FFF2-40B4-BE49-F238E27FC236}">
                  <a16:creationId xmlns:a16="http://schemas.microsoft.com/office/drawing/2014/main" id="{ABE065AA-E3DC-400E-94EA-A7F038BA17BF}"/>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8</a:t>
              </a:r>
            </a:p>
          </p:txBody>
        </p:sp>
      </p:grpSp>
    </p:spTree>
    <p:extLst>
      <p:ext uri="{BB962C8B-B14F-4D97-AF65-F5344CB8AC3E}">
        <p14:creationId xmlns:p14="http://schemas.microsoft.com/office/powerpoint/2010/main" val="29619805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0" name="Equipment Facotry line">
            <a:extLst>
              <a:ext uri="{FF2B5EF4-FFF2-40B4-BE49-F238E27FC236}">
                <a16:creationId xmlns:a16="http://schemas.microsoft.com/office/drawing/2014/main" id="{DC2BC157-6BF5-4E7B-B893-AC5DACECBE18}"/>
              </a:ext>
            </a:extLst>
          </p:cNvPr>
          <p:cNvCxnSpPr>
            <a:cxnSpLocks/>
            <a:stCxn id="106" idx="2"/>
          </p:cNvCxnSpPr>
          <p:nvPr/>
        </p:nvCxnSpPr>
        <p:spPr>
          <a:xfrm flipH="1" flipV="1">
            <a:off x="2325212" y="2369743"/>
            <a:ext cx="822252" cy="38446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22" name="Energy City line">
            <a:extLst>
              <a:ext uri="{FF2B5EF4-FFF2-40B4-BE49-F238E27FC236}">
                <a16:creationId xmlns:a16="http://schemas.microsoft.com/office/drawing/2014/main" id="{7BD7C6E1-238E-4D77-A17C-0701606F15E9}"/>
              </a:ext>
            </a:extLst>
          </p:cNvPr>
          <p:cNvCxnSpPr>
            <a:cxnSpLocks/>
          </p:cNvCxnSpPr>
          <p:nvPr/>
        </p:nvCxnSpPr>
        <p:spPr>
          <a:xfrm flipV="1">
            <a:off x="4572000" y="273976"/>
            <a:ext cx="1027172" cy="93625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24" name="Energy City line">
            <a:extLst>
              <a:ext uri="{FF2B5EF4-FFF2-40B4-BE49-F238E27FC236}">
                <a16:creationId xmlns:a16="http://schemas.microsoft.com/office/drawing/2014/main" id="{4AC4E835-CC74-49CC-A107-AB67C11F0966}"/>
              </a:ext>
            </a:extLst>
          </p:cNvPr>
          <p:cNvCxnSpPr>
            <a:cxnSpLocks/>
          </p:cNvCxnSpPr>
          <p:nvPr/>
        </p:nvCxnSpPr>
        <p:spPr>
          <a:xfrm>
            <a:off x="5668516" y="273975"/>
            <a:ext cx="1590874" cy="86454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4" name="Energy City line">
            <a:extLst>
              <a:ext uri="{FF2B5EF4-FFF2-40B4-BE49-F238E27FC236}">
                <a16:creationId xmlns:a16="http://schemas.microsoft.com/office/drawing/2014/main" id="{4E6CD684-7B99-4FA3-B8EB-7730A61AC9AF}"/>
              </a:ext>
            </a:extLst>
          </p:cNvPr>
          <p:cNvCxnSpPr>
            <a:cxnSpLocks/>
          </p:cNvCxnSpPr>
          <p:nvPr/>
        </p:nvCxnSpPr>
        <p:spPr>
          <a:xfrm>
            <a:off x="10909402" y="5848355"/>
            <a:ext cx="1372614" cy="765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7" name="Energy City line">
            <a:extLst>
              <a:ext uri="{FF2B5EF4-FFF2-40B4-BE49-F238E27FC236}">
                <a16:creationId xmlns:a16="http://schemas.microsoft.com/office/drawing/2014/main" id="{6452999A-4D14-4915-AEF6-6AEFE35588E5}"/>
              </a:ext>
            </a:extLst>
          </p:cNvPr>
          <p:cNvCxnSpPr>
            <a:cxnSpLocks/>
          </p:cNvCxnSpPr>
          <p:nvPr/>
        </p:nvCxnSpPr>
        <p:spPr>
          <a:xfrm>
            <a:off x="9187107" y="6072409"/>
            <a:ext cx="254607" cy="123861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0" name="Energy City line">
            <a:extLst>
              <a:ext uri="{FF2B5EF4-FFF2-40B4-BE49-F238E27FC236}">
                <a16:creationId xmlns:a16="http://schemas.microsoft.com/office/drawing/2014/main" id="{4D82B5E1-1479-4477-A12D-52CD71B430C8}"/>
              </a:ext>
            </a:extLst>
          </p:cNvPr>
          <p:cNvCxnSpPr>
            <a:cxnSpLocks/>
            <a:endCxn id="216" idx="7"/>
          </p:cNvCxnSpPr>
          <p:nvPr/>
        </p:nvCxnSpPr>
        <p:spPr>
          <a:xfrm flipH="1">
            <a:off x="671985" y="4699806"/>
            <a:ext cx="1474316" cy="131605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5" name="Energy City line">
            <a:extLst>
              <a:ext uri="{FF2B5EF4-FFF2-40B4-BE49-F238E27FC236}">
                <a16:creationId xmlns:a16="http://schemas.microsoft.com/office/drawing/2014/main" id="{30E5F734-8DC5-42FF-85A6-C89657DC1981}"/>
              </a:ext>
            </a:extLst>
          </p:cNvPr>
          <p:cNvCxnSpPr>
            <a:cxnSpLocks/>
          </p:cNvCxnSpPr>
          <p:nvPr/>
        </p:nvCxnSpPr>
        <p:spPr>
          <a:xfrm flipV="1">
            <a:off x="583805" y="4439494"/>
            <a:ext cx="33574" cy="161969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8" name="Energy City line">
            <a:extLst>
              <a:ext uri="{FF2B5EF4-FFF2-40B4-BE49-F238E27FC236}">
                <a16:creationId xmlns:a16="http://schemas.microsoft.com/office/drawing/2014/main" id="{F5DDA89B-E589-4170-A8A7-3EF64F0DC7C1}"/>
              </a:ext>
            </a:extLst>
          </p:cNvPr>
          <p:cNvCxnSpPr>
            <a:cxnSpLocks/>
          </p:cNvCxnSpPr>
          <p:nvPr/>
        </p:nvCxnSpPr>
        <p:spPr>
          <a:xfrm>
            <a:off x="4454867" y="1539933"/>
            <a:ext cx="643756" cy="96151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2" name="Energy City line">
            <a:extLst>
              <a:ext uri="{FF2B5EF4-FFF2-40B4-BE49-F238E27FC236}">
                <a16:creationId xmlns:a16="http://schemas.microsoft.com/office/drawing/2014/main" id="{A1F836EC-69EA-40D8-BA79-F19CDCA4FF91}"/>
              </a:ext>
            </a:extLst>
          </p:cNvPr>
          <p:cNvCxnSpPr>
            <a:cxnSpLocks/>
          </p:cNvCxnSpPr>
          <p:nvPr/>
        </p:nvCxnSpPr>
        <p:spPr>
          <a:xfrm>
            <a:off x="2847000" y="601333"/>
            <a:ext cx="1658446" cy="71876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8" name="Energy City line">
            <a:extLst>
              <a:ext uri="{FF2B5EF4-FFF2-40B4-BE49-F238E27FC236}">
                <a16:creationId xmlns:a16="http://schemas.microsoft.com/office/drawing/2014/main" id="{9B33CD8B-B2CF-49C1-920E-31A634B9218C}"/>
              </a:ext>
            </a:extLst>
          </p:cNvPr>
          <p:cNvCxnSpPr>
            <a:cxnSpLocks/>
          </p:cNvCxnSpPr>
          <p:nvPr/>
        </p:nvCxnSpPr>
        <p:spPr>
          <a:xfrm flipH="1">
            <a:off x="532444" y="626109"/>
            <a:ext cx="1352608" cy="8415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2" name="Energy City line">
            <a:extLst>
              <a:ext uri="{FF2B5EF4-FFF2-40B4-BE49-F238E27FC236}">
                <a16:creationId xmlns:a16="http://schemas.microsoft.com/office/drawing/2014/main" id="{62DD663C-CBF7-4A23-91CE-6FEBB41F5B36}"/>
              </a:ext>
            </a:extLst>
          </p:cNvPr>
          <p:cNvCxnSpPr>
            <a:cxnSpLocks/>
          </p:cNvCxnSpPr>
          <p:nvPr/>
        </p:nvCxnSpPr>
        <p:spPr>
          <a:xfrm flipV="1">
            <a:off x="3721714" y="5215074"/>
            <a:ext cx="1474492" cy="85733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4" name="Energy City line">
            <a:extLst>
              <a:ext uri="{FF2B5EF4-FFF2-40B4-BE49-F238E27FC236}">
                <a16:creationId xmlns:a16="http://schemas.microsoft.com/office/drawing/2014/main" id="{D48A8BFB-8CA4-4913-BBD0-D9881A9A53FC}"/>
              </a:ext>
            </a:extLst>
          </p:cNvPr>
          <p:cNvCxnSpPr>
            <a:cxnSpLocks/>
          </p:cNvCxnSpPr>
          <p:nvPr/>
        </p:nvCxnSpPr>
        <p:spPr>
          <a:xfrm flipV="1">
            <a:off x="9051925" y="4457746"/>
            <a:ext cx="2135236" cy="101098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6" name="Energy City line">
            <a:extLst>
              <a:ext uri="{FF2B5EF4-FFF2-40B4-BE49-F238E27FC236}">
                <a16:creationId xmlns:a16="http://schemas.microsoft.com/office/drawing/2014/main" id="{794A79A9-2B98-497A-9768-80260DACBC3F}"/>
              </a:ext>
            </a:extLst>
          </p:cNvPr>
          <p:cNvCxnSpPr>
            <a:cxnSpLocks/>
          </p:cNvCxnSpPr>
          <p:nvPr/>
        </p:nvCxnSpPr>
        <p:spPr>
          <a:xfrm flipH="1">
            <a:off x="10045699" y="612582"/>
            <a:ext cx="1011823" cy="140034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8" name="Energy City line">
            <a:extLst>
              <a:ext uri="{FF2B5EF4-FFF2-40B4-BE49-F238E27FC236}">
                <a16:creationId xmlns:a16="http://schemas.microsoft.com/office/drawing/2014/main" id="{B7F50959-E259-4C66-B78F-1B35A4D41F02}"/>
              </a:ext>
            </a:extLst>
          </p:cNvPr>
          <p:cNvCxnSpPr>
            <a:cxnSpLocks/>
            <a:stCxn id="159" idx="3"/>
          </p:cNvCxnSpPr>
          <p:nvPr/>
        </p:nvCxnSpPr>
        <p:spPr>
          <a:xfrm flipH="1">
            <a:off x="7185025" y="645980"/>
            <a:ext cx="1755789" cy="56425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9" name="Energy City line">
            <a:extLst>
              <a:ext uri="{FF2B5EF4-FFF2-40B4-BE49-F238E27FC236}">
                <a16:creationId xmlns:a16="http://schemas.microsoft.com/office/drawing/2014/main" id="{94266E94-49D8-4F23-8854-449104C87772}"/>
              </a:ext>
            </a:extLst>
          </p:cNvPr>
          <p:cNvCxnSpPr>
            <a:cxnSpLocks/>
          </p:cNvCxnSpPr>
          <p:nvPr/>
        </p:nvCxnSpPr>
        <p:spPr>
          <a:xfrm flipH="1">
            <a:off x="6922681" y="1138518"/>
            <a:ext cx="389327" cy="119288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1" name="Energy City line">
            <a:extLst>
              <a:ext uri="{FF2B5EF4-FFF2-40B4-BE49-F238E27FC236}">
                <a16:creationId xmlns:a16="http://schemas.microsoft.com/office/drawing/2014/main" id="{CF29C845-F558-4A0C-981A-D721CE74883A}"/>
              </a:ext>
            </a:extLst>
          </p:cNvPr>
          <p:cNvCxnSpPr>
            <a:cxnSpLocks/>
          </p:cNvCxnSpPr>
          <p:nvPr/>
        </p:nvCxnSpPr>
        <p:spPr>
          <a:xfrm flipH="1">
            <a:off x="8148691" y="2105485"/>
            <a:ext cx="1960250" cy="103853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2" name="Energy City line">
            <a:extLst>
              <a:ext uri="{FF2B5EF4-FFF2-40B4-BE49-F238E27FC236}">
                <a16:creationId xmlns:a16="http://schemas.microsoft.com/office/drawing/2014/main" id="{F5C36838-1D00-45F6-BBFC-03B1B12B486F}"/>
              </a:ext>
            </a:extLst>
          </p:cNvPr>
          <p:cNvCxnSpPr>
            <a:cxnSpLocks/>
          </p:cNvCxnSpPr>
          <p:nvPr/>
        </p:nvCxnSpPr>
        <p:spPr>
          <a:xfrm flipH="1" flipV="1">
            <a:off x="7528209" y="4269760"/>
            <a:ext cx="1500034" cy="113027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7" name="Energy City line">
            <a:extLst>
              <a:ext uri="{FF2B5EF4-FFF2-40B4-BE49-F238E27FC236}">
                <a16:creationId xmlns:a16="http://schemas.microsoft.com/office/drawing/2014/main" id="{46D88F54-1304-43D6-8A05-BFDCB7D60B94}"/>
              </a:ext>
            </a:extLst>
          </p:cNvPr>
          <p:cNvCxnSpPr>
            <a:cxnSpLocks/>
            <a:endCxn id="213" idx="4"/>
          </p:cNvCxnSpPr>
          <p:nvPr/>
        </p:nvCxnSpPr>
        <p:spPr>
          <a:xfrm flipV="1">
            <a:off x="10909402" y="4525623"/>
            <a:ext cx="296238" cy="12746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6" name="Energy City line">
            <a:extLst>
              <a:ext uri="{FF2B5EF4-FFF2-40B4-BE49-F238E27FC236}">
                <a16:creationId xmlns:a16="http://schemas.microsoft.com/office/drawing/2014/main" id="{1F879168-8203-4CC1-88BC-4BD892DC64A6}"/>
              </a:ext>
            </a:extLst>
          </p:cNvPr>
          <p:cNvCxnSpPr>
            <a:cxnSpLocks/>
          </p:cNvCxnSpPr>
          <p:nvPr/>
        </p:nvCxnSpPr>
        <p:spPr>
          <a:xfrm flipV="1">
            <a:off x="2146301" y="4186964"/>
            <a:ext cx="1673361" cy="56555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1" name="Energy City line">
            <a:extLst>
              <a:ext uri="{FF2B5EF4-FFF2-40B4-BE49-F238E27FC236}">
                <a16:creationId xmlns:a16="http://schemas.microsoft.com/office/drawing/2014/main" id="{3455CF82-01EA-4781-BA73-68809C104705}"/>
              </a:ext>
            </a:extLst>
          </p:cNvPr>
          <p:cNvCxnSpPr>
            <a:cxnSpLocks/>
          </p:cNvCxnSpPr>
          <p:nvPr/>
        </p:nvCxnSpPr>
        <p:spPr>
          <a:xfrm flipH="1" flipV="1">
            <a:off x="491143" y="777411"/>
            <a:ext cx="728090" cy="101183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5" name="Energy City line">
            <a:extLst>
              <a:ext uri="{FF2B5EF4-FFF2-40B4-BE49-F238E27FC236}">
                <a16:creationId xmlns:a16="http://schemas.microsoft.com/office/drawing/2014/main" id="{90A18D25-8B26-4933-9D37-BCE65C3270BC}"/>
              </a:ext>
            </a:extLst>
          </p:cNvPr>
          <p:cNvCxnSpPr>
            <a:cxnSpLocks/>
          </p:cNvCxnSpPr>
          <p:nvPr/>
        </p:nvCxnSpPr>
        <p:spPr>
          <a:xfrm>
            <a:off x="7259390" y="1210235"/>
            <a:ext cx="2849551" cy="99091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8" name="Energy City line">
            <a:extLst>
              <a:ext uri="{FF2B5EF4-FFF2-40B4-BE49-F238E27FC236}">
                <a16:creationId xmlns:a16="http://schemas.microsoft.com/office/drawing/2014/main" id="{F44C182F-A7A1-4849-BB9E-3813C22E6F42}"/>
              </a:ext>
            </a:extLst>
          </p:cNvPr>
          <p:cNvCxnSpPr>
            <a:cxnSpLocks/>
          </p:cNvCxnSpPr>
          <p:nvPr/>
        </p:nvCxnSpPr>
        <p:spPr>
          <a:xfrm flipH="1">
            <a:off x="2146302" y="1320095"/>
            <a:ext cx="2308565" cy="7378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0" name="Energy City line">
            <a:extLst>
              <a:ext uri="{FF2B5EF4-FFF2-40B4-BE49-F238E27FC236}">
                <a16:creationId xmlns:a16="http://schemas.microsoft.com/office/drawing/2014/main" id="{579C28CD-F884-4063-B052-6046EC6B5F90}"/>
              </a:ext>
            </a:extLst>
          </p:cNvPr>
          <p:cNvCxnSpPr>
            <a:cxnSpLocks/>
          </p:cNvCxnSpPr>
          <p:nvPr/>
        </p:nvCxnSpPr>
        <p:spPr>
          <a:xfrm>
            <a:off x="1861098" y="2789172"/>
            <a:ext cx="318540" cy="203384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4" name="Energy City line">
            <a:extLst>
              <a:ext uri="{FF2B5EF4-FFF2-40B4-BE49-F238E27FC236}">
                <a16:creationId xmlns:a16="http://schemas.microsoft.com/office/drawing/2014/main" id="{74484224-0712-48FF-9EC1-A369A4F68089}"/>
              </a:ext>
            </a:extLst>
          </p:cNvPr>
          <p:cNvCxnSpPr>
            <a:cxnSpLocks/>
          </p:cNvCxnSpPr>
          <p:nvPr/>
        </p:nvCxnSpPr>
        <p:spPr>
          <a:xfrm>
            <a:off x="9051925" y="618628"/>
            <a:ext cx="1057016" cy="148685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6" name="Energy City line">
            <a:extLst>
              <a:ext uri="{FF2B5EF4-FFF2-40B4-BE49-F238E27FC236}">
                <a16:creationId xmlns:a16="http://schemas.microsoft.com/office/drawing/2014/main" id="{C795B65A-457B-4239-BEFB-7D55EA98121F}"/>
              </a:ext>
            </a:extLst>
          </p:cNvPr>
          <p:cNvCxnSpPr>
            <a:cxnSpLocks/>
          </p:cNvCxnSpPr>
          <p:nvPr/>
        </p:nvCxnSpPr>
        <p:spPr>
          <a:xfrm flipV="1">
            <a:off x="5196206" y="5046539"/>
            <a:ext cx="1629687" cy="22799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8" name="Energy City line">
            <a:extLst>
              <a:ext uri="{FF2B5EF4-FFF2-40B4-BE49-F238E27FC236}">
                <a16:creationId xmlns:a16="http://schemas.microsoft.com/office/drawing/2014/main" id="{88C571DA-4A44-4F95-8EC1-DB5FBFE43D4C}"/>
              </a:ext>
            </a:extLst>
          </p:cNvPr>
          <p:cNvCxnSpPr>
            <a:cxnSpLocks/>
          </p:cNvCxnSpPr>
          <p:nvPr/>
        </p:nvCxnSpPr>
        <p:spPr>
          <a:xfrm>
            <a:off x="2179638" y="4752515"/>
            <a:ext cx="1516012" cy="13066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8" name="Energy City line">
            <a:extLst>
              <a:ext uri="{FF2B5EF4-FFF2-40B4-BE49-F238E27FC236}">
                <a16:creationId xmlns:a16="http://schemas.microsoft.com/office/drawing/2014/main" id="{616D15FA-639D-4E0E-9FCE-75F8E35C2BD2}"/>
              </a:ext>
            </a:extLst>
          </p:cNvPr>
          <p:cNvCxnSpPr>
            <a:cxnSpLocks/>
          </p:cNvCxnSpPr>
          <p:nvPr/>
        </p:nvCxnSpPr>
        <p:spPr>
          <a:xfrm>
            <a:off x="6885716" y="5042553"/>
            <a:ext cx="2099197" cy="42617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3" name="Energy City line">
            <a:extLst>
              <a:ext uri="{FF2B5EF4-FFF2-40B4-BE49-F238E27FC236}">
                <a16:creationId xmlns:a16="http://schemas.microsoft.com/office/drawing/2014/main" id="{4BBA8A8C-3BAB-4A5D-A3C6-B06FAD8C4E3B}"/>
              </a:ext>
            </a:extLst>
          </p:cNvPr>
          <p:cNvCxnSpPr>
            <a:cxnSpLocks/>
          </p:cNvCxnSpPr>
          <p:nvPr/>
        </p:nvCxnSpPr>
        <p:spPr>
          <a:xfrm flipH="1">
            <a:off x="9028243" y="2996683"/>
            <a:ext cx="1179744" cy="247204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8" name="Energy City line">
            <a:extLst>
              <a:ext uri="{FF2B5EF4-FFF2-40B4-BE49-F238E27FC236}">
                <a16:creationId xmlns:a16="http://schemas.microsoft.com/office/drawing/2014/main" id="{60784C30-E966-4840-9170-FFC7AB2768D2}"/>
              </a:ext>
            </a:extLst>
          </p:cNvPr>
          <p:cNvCxnSpPr>
            <a:cxnSpLocks/>
          </p:cNvCxnSpPr>
          <p:nvPr/>
        </p:nvCxnSpPr>
        <p:spPr>
          <a:xfrm flipV="1">
            <a:off x="11087732" y="124783"/>
            <a:ext cx="1441087" cy="44303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1" name="Energy City line">
            <a:extLst>
              <a:ext uri="{FF2B5EF4-FFF2-40B4-BE49-F238E27FC236}">
                <a16:creationId xmlns:a16="http://schemas.microsoft.com/office/drawing/2014/main" id="{119947CF-A0A4-4A4A-88C7-D4B8EC517B08}"/>
              </a:ext>
            </a:extLst>
          </p:cNvPr>
          <p:cNvCxnSpPr>
            <a:cxnSpLocks/>
          </p:cNvCxnSpPr>
          <p:nvPr/>
        </p:nvCxnSpPr>
        <p:spPr>
          <a:xfrm flipH="1" flipV="1">
            <a:off x="8508065" y="-227263"/>
            <a:ext cx="488160" cy="79975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9" name="Energy City line">
            <a:extLst>
              <a:ext uri="{FF2B5EF4-FFF2-40B4-BE49-F238E27FC236}">
                <a16:creationId xmlns:a16="http://schemas.microsoft.com/office/drawing/2014/main" id="{70C23AD9-2776-4394-8D54-4B86C2F73E80}"/>
              </a:ext>
            </a:extLst>
          </p:cNvPr>
          <p:cNvCxnSpPr>
            <a:cxnSpLocks/>
          </p:cNvCxnSpPr>
          <p:nvPr/>
        </p:nvCxnSpPr>
        <p:spPr>
          <a:xfrm flipV="1">
            <a:off x="2847000" y="-287571"/>
            <a:ext cx="685833" cy="7796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4" name="Energy City line">
            <a:extLst>
              <a:ext uri="{FF2B5EF4-FFF2-40B4-BE49-F238E27FC236}">
                <a16:creationId xmlns:a16="http://schemas.microsoft.com/office/drawing/2014/main" id="{E899F835-CABC-46FB-A41D-31C28475CD25}"/>
              </a:ext>
            </a:extLst>
          </p:cNvPr>
          <p:cNvCxnSpPr>
            <a:cxnSpLocks/>
          </p:cNvCxnSpPr>
          <p:nvPr/>
        </p:nvCxnSpPr>
        <p:spPr>
          <a:xfrm flipH="1" flipV="1">
            <a:off x="342990" y="-287569"/>
            <a:ext cx="135830" cy="95503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7" name="Energy City line">
            <a:extLst>
              <a:ext uri="{FF2B5EF4-FFF2-40B4-BE49-F238E27FC236}">
                <a16:creationId xmlns:a16="http://schemas.microsoft.com/office/drawing/2014/main" id="{7EAC9044-00BF-4A44-B546-D031C18ACD48}"/>
              </a:ext>
            </a:extLst>
          </p:cNvPr>
          <p:cNvCxnSpPr>
            <a:cxnSpLocks/>
          </p:cNvCxnSpPr>
          <p:nvPr/>
        </p:nvCxnSpPr>
        <p:spPr>
          <a:xfrm flipV="1">
            <a:off x="-272303" y="2385088"/>
            <a:ext cx="1352042" cy="54721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0" name="Energy City line">
            <a:extLst>
              <a:ext uri="{FF2B5EF4-FFF2-40B4-BE49-F238E27FC236}">
                <a16:creationId xmlns:a16="http://schemas.microsoft.com/office/drawing/2014/main" id="{B9376C12-98E9-46BB-8281-C6C9A451DA1F}"/>
              </a:ext>
            </a:extLst>
          </p:cNvPr>
          <p:cNvCxnSpPr>
            <a:cxnSpLocks/>
          </p:cNvCxnSpPr>
          <p:nvPr/>
        </p:nvCxnSpPr>
        <p:spPr>
          <a:xfrm flipH="1" flipV="1">
            <a:off x="-119734" y="3122565"/>
            <a:ext cx="710672" cy="125670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408" name="Oval 407">
            <a:extLst>
              <a:ext uri="{FF2B5EF4-FFF2-40B4-BE49-F238E27FC236}">
                <a16:creationId xmlns:a16="http://schemas.microsoft.com/office/drawing/2014/main" id="{1263D0D5-28C2-4C91-9562-2E698C7B5D65}"/>
              </a:ext>
            </a:extLst>
          </p:cNvPr>
          <p:cNvSpPr/>
          <p:nvPr/>
        </p:nvSpPr>
        <p:spPr bwMode="auto">
          <a:xfrm>
            <a:off x="1460415" y="4053601"/>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Too many</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disconnected</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products</a:t>
            </a:r>
          </a:p>
        </p:txBody>
      </p:sp>
      <p:sp>
        <p:nvSpPr>
          <p:cNvPr id="411" name="Oval 410">
            <a:extLst>
              <a:ext uri="{FF2B5EF4-FFF2-40B4-BE49-F238E27FC236}">
                <a16:creationId xmlns:a16="http://schemas.microsoft.com/office/drawing/2014/main" id="{E207D35E-63F7-476A-BE6D-4C01A72B24A2}"/>
              </a:ext>
            </a:extLst>
          </p:cNvPr>
          <p:cNvSpPr/>
          <p:nvPr/>
        </p:nvSpPr>
        <p:spPr bwMode="auto">
          <a:xfrm>
            <a:off x="992491" y="1415652"/>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76%</a:t>
            </a:r>
            <a:b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report increasing</a:t>
            </a:r>
            <a:b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security data*</a:t>
            </a:r>
          </a:p>
        </p:txBody>
      </p:sp>
      <p:sp>
        <p:nvSpPr>
          <p:cNvPr id="412" name="Oval 411">
            <a:extLst>
              <a:ext uri="{FF2B5EF4-FFF2-40B4-BE49-F238E27FC236}">
                <a16:creationId xmlns:a16="http://schemas.microsoft.com/office/drawing/2014/main" id="{1D8B168F-361A-4785-9B26-795150E5144C}"/>
              </a:ext>
            </a:extLst>
          </p:cNvPr>
          <p:cNvSpPr/>
          <p:nvPr/>
        </p:nvSpPr>
        <p:spPr bwMode="auto">
          <a:xfrm>
            <a:off x="4505446" y="4602439"/>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3.5M</a:t>
            </a:r>
            <a:b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unfilled security</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jobs in 2021</a:t>
            </a:r>
          </a:p>
        </p:txBody>
      </p:sp>
      <p:sp>
        <p:nvSpPr>
          <p:cNvPr id="413" name="Oval 412">
            <a:extLst>
              <a:ext uri="{FF2B5EF4-FFF2-40B4-BE49-F238E27FC236}">
                <a16:creationId xmlns:a16="http://schemas.microsoft.com/office/drawing/2014/main" id="{CD993354-1133-48B2-BD63-705F2489E401}"/>
              </a:ext>
            </a:extLst>
          </p:cNvPr>
          <p:cNvSpPr/>
          <p:nvPr/>
        </p:nvSpPr>
        <p:spPr bwMode="auto">
          <a:xfrm>
            <a:off x="8367092" y="4752515"/>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Lack of</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automation</a:t>
            </a:r>
          </a:p>
        </p:txBody>
      </p:sp>
      <p:sp>
        <p:nvSpPr>
          <p:cNvPr id="414" name="Oval 413">
            <a:extLst>
              <a:ext uri="{FF2B5EF4-FFF2-40B4-BE49-F238E27FC236}">
                <a16:creationId xmlns:a16="http://schemas.microsoft.com/office/drawing/2014/main" id="{77F8AD57-4CDA-4A5A-B9AB-F13D73FA4834}"/>
              </a:ext>
            </a:extLst>
          </p:cNvPr>
          <p:cNvSpPr/>
          <p:nvPr/>
        </p:nvSpPr>
        <p:spPr bwMode="auto">
          <a:xfrm>
            <a:off x="9416896" y="1386492"/>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44%</a:t>
            </a:r>
            <a:b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of alerts are</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never investigated</a:t>
            </a:r>
          </a:p>
        </p:txBody>
      </p:sp>
      <p:sp>
        <p:nvSpPr>
          <p:cNvPr id="420" name="Oval 419">
            <a:extLst>
              <a:ext uri="{FF2B5EF4-FFF2-40B4-BE49-F238E27FC236}">
                <a16:creationId xmlns:a16="http://schemas.microsoft.com/office/drawing/2014/main" id="{6CD5884A-41B5-4AFD-871A-9DECFF5A49F0}"/>
              </a:ext>
            </a:extLst>
          </p:cNvPr>
          <p:cNvSpPr/>
          <p:nvPr/>
        </p:nvSpPr>
        <p:spPr bwMode="auto">
          <a:xfrm>
            <a:off x="6566833" y="476116"/>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IT deployment &amp; </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maintenance </a:t>
            </a:r>
          </a:p>
        </p:txBody>
      </p:sp>
      <p:sp>
        <p:nvSpPr>
          <p:cNvPr id="410" name="Oval 409">
            <a:extLst>
              <a:ext uri="{FF2B5EF4-FFF2-40B4-BE49-F238E27FC236}">
                <a16:creationId xmlns:a16="http://schemas.microsoft.com/office/drawing/2014/main" id="{DFD6E5BC-C196-43CE-98BE-7E0592E49CDE}"/>
              </a:ext>
            </a:extLst>
          </p:cNvPr>
          <p:cNvSpPr/>
          <p:nvPr/>
        </p:nvSpPr>
        <p:spPr bwMode="auto">
          <a:xfrm>
            <a:off x="3783195" y="618565"/>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Sophistication</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threats</a:t>
            </a:r>
          </a:p>
        </p:txBody>
      </p:sp>
      <p:sp>
        <p:nvSpPr>
          <p:cNvPr id="213" name="Oval 129">
            <a:extLst>
              <a:ext uri="{FF2B5EF4-FFF2-40B4-BE49-F238E27FC236}">
                <a16:creationId xmlns:a16="http://schemas.microsoft.com/office/drawing/2014/main" id="{28C6830B-6DC4-4E9A-B362-9ACB5EF86196}"/>
              </a:ext>
            </a:extLst>
          </p:cNvPr>
          <p:cNvSpPr>
            <a:spLocks noChangeArrowheads="1"/>
          </p:cNvSpPr>
          <p:nvPr/>
        </p:nvSpPr>
        <p:spPr bwMode="auto">
          <a:xfrm rot="965671">
            <a:off x="11140848" y="434985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16" name="Oval 129">
            <a:extLst>
              <a:ext uri="{FF2B5EF4-FFF2-40B4-BE49-F238E27FC236}">
                <a16:creationId xmlns:a16="http://schemas.microsoft.com/office/drawing/2014/main" id="{A6A0AEC9-EC3F-40E8-A205-130A4CFCFEF0}"/>
              </a:ext>
            </a:extLst>
          </p:cNvPr>
          <p:cNvSpPr>
            <a:spLocks noChangeArrowheads="1"/>
          </p:cNvSpPr>
          <p:nvPr/>
        </p:nvSpPr>
        <p:spPr bwMode="auto">
          <a:xfrm rot="965671">
            <a:off x="503868" y="5969549"/>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cxnSp>
        <p:nvCxnSpPr>
          <p:cNvPr id="229" name="Energy City line">
            <a:extLst>
              <a:ext uri="{FF2B5EF4-FFF2-40B4-BE49-F238E27FC236}">
                <a16:creationId xmlns:a16="http://schemas.microsoft.com/office/drawing/2014/main" id="{2060E422-85A3-48C6-B488-DEB36E82553E}"/>
              </a:ext>
            </a:extLst>
          </p:cNvPr>
          <p:cNvCxnSpPr>
            <a:cxnSpLocks/>
          </p:cNvCxnSpPr>
          <p:nvPr/>
        </p:nvCxnSpPr>
        <p:spPr>
          <a:xfrm flipV="1">
            <a:off x="2520975" y="6049228"/>
            <a:ext cx="1212112" cy="93823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407" name="TextBox 406">
            <a:extLst>
              <a:ext uri="{FF2B5EF4-FFF2-40B4-BE49-F238E27FC236}">
                <a16:creationId xmlns:a16="http://schemas.microsoft.com/office/drawing/2014/main" id="{68CE9D46-027C-43E9-B6DF-2D1548D639D2}"/>
              </a:ext>
            </a:extLst>
          </p:cNvPr>
          <p:cNvSpPr txBox="1"/>
          <p:nvPr/>
        </p:nvSpPr>
        <p:spPr>
          <a:xfrm>
            <a:off x="3977049" y="3457373"/>
            <a:ext cx="4263781" cy="594356"/>
          </a:xfrm>
          <a:prstGeom prst="rect">
            <a:avLst/>
          </a:prstGeom>
          <a:noFill/>
        </p:spPr>
        <p:txBody>
          <a:bodyPr wrap="non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Semibold"/>
                <a:ea typeface="+mn-ea"/>
                <a:cs typeface="+mn-cs"/>
              </a:rPr>
              <a:t>Security operations challenges</a:t>
            </a:r>
          </a:p>
        </p:txBody>
      </p:sp>
      <p:grpSp>
        <p:nvGrpSpPr>
          <p:cNvPr id="235" name="Group 234">
            <a:extLst>
              <a:ext uri="{FF2B5EF4-FFF2-40B4-BE49-F238E27FC236}">
                <a16:creationId xmlns:a16="http://schemas.microsoft.com/office/drawing/2014/main" id="{6A4B4A6B-C762-492B-866B-28C4579AF659}"/>
              </a:ext>
            </a:extLst>
          </p:cNvPr>
          <p:cNvGrpSpPr/>
          <p:nvPr/>
        </p:nvGrpSpPr>
        <p:grpSpPr>
          <a:xfrm>
            <a:off x="1452848" y="-718990"/>
            <a:ext cx="432445" cy="432445"/>
            <a:chOff x="3019691" y="4120975"/>
            <a:chExt cx="640079" cy="640079"/>
          </a:xfrm>
        </p:grpSpPr>
        <p:sp>
          <p:nvSpPr>
            <p:cNvPr id="236" name="Oval 235">
              <a:extLst>
                <a:ext uri="{FF2B5EF4-FFF2-40B4-BE49-F238E27FC236}">
                  <a16:creationId xmlns:a16="http://schemas.microsoft.com/office/drawing/2014/main" id="{D7E90185-E511-4AE1-ABE1-D9D4E0BD9324}"/>
                </a:ext>
              </a:extLst>
            </p:cNvPr>
            <p:cNvSpPr/>
            <p:nvPr/>
          </p:nvSpPr>
          <p:spPr bwMode="auto">
            <a:xfrm>
              <a:off x="3019691" y="4120975"/>
              <a:ext cx="640079"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37" name="Freeform 5">
              <a:extLst>
                <a:ext uri="{FF2B5EF4-FFF2-40B4-BE49-F238E27FC236}">
                  <a16:creationId xmlns:a16="http://schemas.microsoft.com/office/drawing/2014/main" id="{2DF023A3-910A-4B96-A083-7D07AB438C8A}"/>
                </a:ext>
              </a:extLst>
            </p:cNvPr>
            <p:cNvSpPr>
              <a:spLocks noEditPoints="1"/>
            </p:cNvSpPr>
            <p:nvPr/>
          </p:nvSpPr>
          <p:spPr bwMode="auto">
            <a:xfrm>
              <a:off x="3185649" y="4348319"/>
              <a:ext cx="308171" cy="185404"/>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238" name="Group 237">
            <a:extLst>
              <a:ext uri="{FF2B5EF4-FFF2-40B4-BE49-F238E27FC236}">
                <a16:creationId xmlns:a16="http://schemas.microsoft.com/office/drawing/2014/main" id="{248EF435-7B6E-449E-B772-7639A279D548}"/>
              </a:ext>
            </a:extLst>
          </p:cNvPr>
          <p:cNvGrpSpPr/>
          <p:nvPr/>
        </p:nvGrpSpPr>
        <p:grpSpPr>
          <a:xfrm>
            <a:off x="10961556" y="7246781"/>
            <a:ext cx="451209" cy="451209"/>
            <a:chOff x="7400259" y="5674971"/>
            <a:chExt cx="640078" cy="640081"/>
          </a:xfrm>
        </p:grpSpPr>
        <p:sp>
          <p:nvSpPr>
            <p:cNvPr id="239" name="Oval 238">
              <a:extLst>
                <a:ext uri="{FF2B5EF4-FFF2-40B4-BE49-F238E27FC236}">
                  <a16:creationId xmlns:a16="http://schemas.microsoft.com/office/drawing/2014/main" id="{A51A7EF2-CBB3-445B-9FAB-E7F50A2D605E}"/>
                </a:ext>
              </a:extLst>
            </p:cNvPr>
            <p:cNvSpPr/>
            <p:nvPr/>
          </p:nvSpPr>
          <p:spPr bwMode="auto">
            <a:xfrm>
              <a:off x="7400259" y="5674971"/>
              <a:ext cx="640078" cy="640081"/>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40" name="Group 239">
              <a:extLst>
                <a:ext uri="{FF2B5EF4-FFF2-40B4-BE49-F238E27FC236}">
                  <a16:creationId xmlns:a16="http://schemas.microsoft.com/office/drawing/2014/main" id="{213935A0-CDF1-4D1D-8CE5-C486D2E0728B}"/>
                </a:ext>
              </a:extLst>
            </p:cNvPr>
            <p:cNvGrpSpPr/>
            <p:nvPr/>
          </p:nvGrpSpPr>
          <p:grpSpPr>
            <a:xfrm>
              <a:off x="7635101" y="5853274"/>
              <a:ext cx="170436" cy="283462"/>
              <a:chOff x="5622072" y="3034107"/>
              <a:chExt cx="225306" cy="374720"/>
            </a:xfrm>
          </p:grpSpPr>
          <p:sp>
            <p:nvSpPr>
              <p:cNvPr id="241" name="Freeform 5">
                <a:extLst>
                  <a:ext uri="{FF2B5EF4-FFF2-40B4-BE49-F238E27FC236}">
                    <a16:creationId xmlns:a16="http://schemas.microsoft.com/office/drawing/2014/main" id="{D07105BE-A2C1-49AC-9D4F-ACA9C344DC68}"/>
                  </a:ext>
                </a:extLst>
              </p:cNvPr>
              <p:cNvSpPr>
                <a:spLocks noEditPoints="1"/>
              </p:cNvSpPr>
              <p:nvPr/>
            </p:nvSpPr>
            <p:spPr bwMode="auto">
              <a:xfrm>
                <a:off x="5622072" y="3034107"/>
                <a:ext cx="225306" cy="37472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242" name="Oval 241">
                <a:extLst>
                  <a:ext uri="{FF2B5EF4-FFF2-40B4-BE49-F238E27FC236}">
                    <a16:creationId xmlns:a16="http://schemas.microsoft.com/office/drawing/2014/main" id="{819A8C80-5D44-4595-94A0-D261C28989B0}"/>
                  </a:ext>
                </a:extLst>
              </p:cNvPr>
              <p:cNvSpPr/>
              <p:nvPr/>
            </p:nvSpPr>
            <p:spPr bwMode="auto">
              <a:xfrm>
                <a:off x="5670550" y="3124200"/>
                <a:ext cx="107950" cy="107950"/>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43" name="Group 242">
            <a:extLst>
              <a:ext uri="{FF2B5EF4-FFF2-40B4-BE49-F238E27FC236}">
                <a16:creationId xmlns:a16="http://schemas.microsoft.com/office/drawing/2014/main" id="{15B88A10-1291-497E-960D-7414DBFC20D1}"/>
              </a:ext>
            </a:extLst>
          </p:cNvPr>
          <p:cNvGrpSpPr/>
          <p:nvPr/>
        </p:nvGrpSpPr>
        <p:grpSpPr>
          <a:xfrm>
            <a:off x="4924296" y="-714033"/>
            <a:ext cx="443223" cy="443223"/>
            <a:chOff x="3780160" y="3086703"/>
            <a:chExt cx="472599" cy="472599"/>
          </a:xfrm>
        </p:grpSpPr>
        <p:sp>
          <p:nvSpPr>
            <p:cNvPr id="244" name="Oval 243">
              <a:extLst>
                <a:ext uri="{FF2B5EF4-FFF2-40B4-BE49-F238E27FC236}">
                  <a16:creationId xmlns:a16="http://schemas.microsoft.com/office/drawing/2014/main" id="{666FDBA7-8883-4119-BE4A-4E75E953DB0C}"/>
                </a:ext>
              </a:extLst>
            </p:cNvPr>
            <p:cNvSpPr/>
            <p:nvPr/>
          </p:nvSpPr>
          <p:spPr bwMode="auto">
            <a:xfrm>
              <a:off x="3780160" y="3086703"/>
              <a:ext cx="472599" cy="47259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45" name="Group 244">
              <a:extLst>
                <a:ext uri="{FF2B5EF4-FFF2-40B4-BE49-F238E27FC236}">
                  <a16:creationId xmlns:a16="http://schemas.microsoft.com/office/drawing/2014/main" id="{5FEDC1E6-EC60-4658-B349-DE9A5334F9BE}"/>
                </a:ext>
              </a:extLst>
            </p:cNvPr>
            <p:cNvGrpSpPr/>
            <p:nvPr/>
          </p:nvGrpSpPr>
          <p:grpSpPr>
            <a:xfrm>
              <a:off x="3828570" y="3130446"/>
              <a:ext cx="378990" cy="378990"/>
              <a:chOff x="4452509" y="919634"/>
              <a:chExt cx="523664" cy="523664"/>
            </a:xfrm>
          </p:grpSpPr>
          <p:sp>
            <p:nvSpPr>
              <p:cNvPr id="246" name="Oval 245">
                <a:extLst>
                  <a:ext uri="{FF2B5EF4-FFF2-40B4-BE49-F238E27FC236}">
                    <a16:creationId xmlns:a16="http://schemas.microsoft.com/office/drawing/2014/main" id="{470E2FE0-EEE6-470B-9DD8-F78650DEC421}"/>
                  </a:ext>
                </a:extLst>
              </p:cNvPr>
              <p:cNvSpPr/>
              <p:nvPr/>
            </p:nvSpPr>
            <p:spPr bwMode="auto">
              <a:xfrm rot="19620000" flipH="1">
                <a:off x="4452509" y="919634"/>
                <a:ext cx="523664" cy="52366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7" name="Temperature_med">
                <a:extLst>
                  <a:ext uri="{FF2B5EF4-FFF2-40B4-BE49-F238E27FC236}">
                    <a16:creationId xmlns:a16="http://schemas.microsoft.com/office/drawing/2014/main" id="{06D93C61-BD36-4948-A761-DFC036FCF628}"/>
                  </a:ext>
                </a:extLst>
              </p:cNvPr>
              <p:cNvSpPr>
                <a:spLocks noChangeAspect="1" noEditPoints="1"/>
              </p:cNvSpPr>
              <p:nvPr/>
            </p:nvSpPr>
            <p:spPr bwMode="auto">
              <a:xfrm>
                <a:off x="4642458" y="1001713"/>
                <a:ext cx="143770" cy="359506"/>
              </a:xfrm>
              <a:custGeom>
                <a:avLst/>
                <a:gdLst>
                  <a:gd name="T0" fmla="*/ 748 w 1496"/>
                  <a:gd name="T1" fmla="*/ 3274 h 3743"/>
                  <a:gd name="T2" fmla="*/ 469 w 1496"/>
                  <a:gd name="T3" fmla="*/ 2995 h 3743"/>
                  <a:gd name="T4" fmla="*/ 748 w 1496"/>
                  <a:gd name="T5" fmla="*/ 2716 h 3743"/>
                  <a:gd name="T6" fmla="*/ 1027 w 1496"/>
                  <a:gd name="T7" fmla="*/ 2995 h 3743"/>
                  <a:gd name="T8" fmla="*/ 748 w 1496"/>
                  <a:gd name="T9" fmla="*/ 3274 h 3743"/>
                  <a:gd name="T10" fmla="*/ 1248 w 1496"/>
                  <a:gd name="T11" fmla="*/ 2439 h 3743"/>
                  <a:gd name="T12" fmla="*/ 1248 w 1496"/>
                  <a:gd name="T13" fmla="*/ 500 h 3743"/>
                  <a:gd name="T14" fmla="*/ 748 w 1496"/>
                  <a:gd name="T15" fmla="*/ 0 h 3743"/>
                  <a:gd name="T16" fmla="*/ 748 w 1496"/>
                  <a:gd name="T17" fmla="*/ 0 h 3743"/>
                  <a:gd name="T18" fmla="*/ 248 w 1496"/>
                  <a:gd name="T19" fmla="*/ 500 h 3743"/>
                  <a:gd name="T20" fmla="*/ 248 w 1496"/>
                  <a:gd name="T21" fmla="*/ 2439 h 3743"/>
                  <a:gd name="T22" fmla="*/ 0 w 1496"/>
                  <a:gd name="T23" fmla="*/ 2995 h 3743"/>
                  <a:gd name="T24" fmla="*/ 748 w 1496"/>
                  <a:gd name="T25" fmla="*/ 3743 h 3743"/>
                  <a:gd name="T26" fmla="*/ 1496 w 1496"/>
                  <a:gd name="T27" fmla="*/ 2995 h 3743"/>
                  <a:gd name="T28" fmla="*/ 1248 w 1496"/>
                  <a:gd name="T29" fmla="*/ 2439 h 3743"/>
                  <a:gd name="T30" fmla="*/ 748 w 1496"/>
                  <a:gd name="T31" fmla="*/ 1371 h 3743"/>
                  <a:gd name="T32" fmla="*/ 748 w 1496"/>
                  <a:gd name="T33" fmla="*/ 2716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6" h="3743">
                    <a:moveTo>
                      <a:pt x="748" y="3274"/>
                    </a:moveTo>
                    <a:cubicBezTo>
                      <a:pt x="594" y="3274"/>
                      <a:pt x="469" y="3149"/>
                      <a:pt x="469" y="2995"/>
                    </a:cubicBezTo>
                    <a:cubicBezTo>
                      <a:pt x="469" y="2841"/>
                      <a:pt x="594" y="2716"/>
                      <a:pt x="748" y="2716"/>
                    </a:cubicBezTo>
                    <a:cubicBezTo>
                      <a:pt x="902" y="2716"/>
                      <a:pt x="1027" y="2841"/>
                      <a:pt x="1027" y="2995"/>
                    </a:cubicBezTo>
                    <a:cubicBezTo>
                      <a:pt x="1027" y="3149"/>
                      <a:pt x="902" y="3274"/>
                      <a:pt x="748" y="3274"/>
                    </a:cubicBezTo>
                    <a:close/>
                    <a:moveTo>
                      <a:pt x="1248" y="2439"/>
                    </a:moveTo>
                    <a:cubicBezTo>
                      <a:pt x="1248" y="500"/>
                      <a:pt x="1248" y="500"/>
                      <a:pt x="1248" y="500"/>
                    </a:cubicBezTo>
                    <a:cubicBezTo>
                      <a:pt x="1248" y="224"/>
                      <a:pt x="1024" y="0"/>
                      <a:pt x="748" y="0"/>
                    </a:cubicBezTo>
                    <a:cubicBezTo>
                      <a:pt x="748" y="0"/>
                      <a:pt x="748" y="0"/>
                      <a:pt x="748" y="0"/>
                    </a:cubicBezTo>
                    <a:cubicBezTo>
                      <a:pt x="472" y="0"/>
                      <a:pt x="248" y="224"/>
                      <a:pt x="248" y="500"/>
                    </a:cubicBezTo>
                    <a:cubicBezTo>
                      <a:pt x="248" y="2439"/>
                      <a:pt x="248" y="2439"/>
                      <a:pt x="248" y="2439"/>
                    </a:cubicBezTo>
                    <a:cubicBezTo>
                      <a:pt x="96" y="2576"/>
                      <a:pt x="0" y="2774"/>
                      <a:pt x="0" y="2995"/>
                    </a:cubicBezTo>
                    <a:cubicBezTo>
                      <a:pt x="0" y="3408"/>
                      <a:pt x="335" y="3743"/>
                      <a:pt x="748" y="3743"/>
                    </a:cubicBezTo>
                    <a:cubicBezTo>
                      <a:pt x="1161" y="3743"/>
                      <a:pt x="1496" y="3408"/>
                      <a:pt x="1496" y="2995"/>
                    </a:cubicBezTo>
                    <a:cubicBezTo>
                      <a:pt x="1496" y="2774"/>
                      <a:pt x="1400" y="2576"/>
                      <a:pt x="1248" y="2439"/>
                    </a:cubicBezTo>
                    <a:close/>
                    <a:moveTo>
                      <a:pt x="748" y="1371"/>
                    </a:moveTo>
                    <a:cubicBezTo>
                      <a:pt x="748" y="2716"/>
                      <a:pt x="748" y="2716"/>
                      <a:pt x="748" y="2716"/>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248" name="Group 247">
            <a:extLst>
              <a:ext uri="{FF2B5EF4-FFF2-40B4-BE49-F238E27FC236}">
                <a16:creationId xmlns:a16="http://schemas.microsoft.com/office/drawing/2014/main" id="{761676DF-52CA-408C-B289-8F315E3218BD}"/>
              </a:ext>
            </a:extLst>
          </p:cNvPr>
          <p:cNvGrpSpPr/>
          <p:nvPr/>
        </p:nvGrpSpPr>
        <p:grpSpPr>
          <a:xfrm>
            <a:off x="13097917" y="1565568"/>
            <a:ext cx="447357" cy="447357"/>
            <a:chOff x="9962218" y="4931395"/>
            <a:chExt cx="640080" cy="640081"/>
          </a:xfrm>
        </p:grpSpPr>
        <p:sp>
          <p:nvSpPr>
            <p:cNvPr id="249" name="Oval 248">
              <a:extLst>
                <a:ext uri="{FF2B5EF4-FFF2-40B4-BE49-F238E27FC236}">
                  <a16:creationId xmlns:a16="http://schemas.microsoft.com/office/drawing/2014/main" id="{ACED0114-16A8-411D-8534-21BF12CF54D6}"/>
                </a:ext>
              </a:extLst>
            </p:cNvPr>
            <p:cNvSpPr/>
            <p:nvPr/>
          </p:nvSpPr>
          <p:spPr bwMode="auto">
            <a:xfrm>
              <a:off x="9962218" y="4931395"/>
              <a:ext cx="640080" cy="640081"/>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50" name="Group 4">
              <a:extLst>
                <a:ext uri="{FF2B5EF4-FFF2-40B4-BE49-F238E27FC236}">
                  <a16:creationId xmlns:a16="http://schemas.microsoft.com/office/drawing/2014/main" id="{FE5B1F0F-D8DC-479C-9ED8-68E73DE24113}"/>
                </a:ext>
              </a:extLst>
            </p:cNvPr>
            <p:cNvGrpSpPr>
              <a:grpSpLocks noChangeAspect="1"/>
            </p:cNvGrpSpPr>
            <p:nvPr/>
          </p:nvGrpSpPr>
          <p:grpSpPr bwMode="auto">
            <a:xfrm>
              <a:off x="10147517" y="5118885"/>
              <a:ext cx="269489" cy="265088"/>
              <a:chOff x="3794" y="2083"/>
              <a:chExt cx="245" cy="241"/>
            </a:xfrm>
          </p:grpSpPr>
          <p:sp>
            <p:nvSpPr>
              <p:cNvPr id="251" name="Rectangle 250">
                <a:extLst>
                  <a:ext uri="{FF2B5EF4-FFF2-40B4-BE49-F238E27FC236}">
                    <a16:creationId xmlns:a16="http://schemas.microsoft.com/office/drawing/2014/main" id="{62797527-6998-4E05-89F2-A0F4777417A3}"/>
                  </a:ext>
                </a:extLst>
              </p:cNvPr>
              <p:cNvSpPr>
                <a:spLocks noChangeArrowheads="1"/>
              </p:cNvSpPr>
              <p:nvPr/>
            </p:nvSpPr>
            <p:spPr bwMode="auto">
              <a:xfrm>
                <a:off x="3794" y="2083"/>
                <a:ext cx="245" cy="138"/>
              </a:xfrm>
              <a:prstGeom prst="rect">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2" name="Freeform 6">
                <a:extLst>
                  <a:ext uri="{FF2B5EF4-FFF2-40B4-BE49-F238E27FC236}">
                    <a16:creationId xmlns:a16="http://schemas.microsoft.com/office/drawing/2014/main" id="{69A9AC7F-1DE0-480F-A604-D00D94F1DA42}"/>
                  </a:ext>
                </a:extLst>
              </p:cNvPr>
              <p:cNvSpPr>
                <a:spLocks/>
              </p:cNvSpPr>
              <p:nvPr/>
            </p:nvSpPr>
            <p:spPr bwMode="auto">
              <a:xfrm>
                <a:off x="3801" y="2287"/>
                <a:ext cx="231" cy="37"/>
              </a:xfrm>
              <a:custGeom>
                <a:avLst/>
                <a:gdLst>
                  <a:gd name="T0" fmla="*/ 26 w 231"/>
                  <a:gd name="T1" fmla="*/ 0 h 37"/>
                  <a:gd name="T2" fmla="*/ 205 w 231"/>
                  <a:gd name="T3" fmla="*/ 0 h 37"/>
                  <a:gd name="T4" fmla="*/ 231 w 231"/>
                  <a:gd name="T5" fmla="*/ 37 h 37"/>
                  <a:gd name="T6" fmla="*/ 0 w 231"/>
                  <a:gd name="T7" fmla="*/ 37 h 37"/>
                  <a:gd name="T8" fmla="*/ 26 w 231"/>
                  <a:gd name="T9" fmla="*/ 0 h 37"/>
                </a:gdLst>
                <a:ahLst/>
                <a:cxnLst>
                  <a:cxn ang="0">
                    <a:pos x="T0" y="T1"/>
                  </a:cxn>
                  <a:cxn ang="0">
                    <a:pos x="T2" y="T3"/>
                  </a:cxn>
                  <a:cxn ang="0">
                    <a:pos x="T4" y="T5"/>
                  </a:cxn>
                  <a:cxn ang="0">
                    <a:pos x="T6" y="T7"/>
                  </a:cxn>
                  <a:cxn ang="0">
                    <a:pos x="T8" y="T9"/>
                  </a:cxn>
                </a:cxnLst>
                <a:rect l="0" t="0" r="r" b="b"/>
                <a:pathLst>
                  <a:path w="231" h="37">
                    <a:moveTo>
                      <a:pt x="26" y="0"/>
                    </a:moveTo>
                    <a:lnTo>
                      <a:pt x="205" y="0"/>
                    </a:lnTo>
                    <a:lnTo>
                      <a:pt x="231" y="37"/>
                    </a:lnTo>
                    <a:lnTo>
                      <a:pt x="0" y="37"/>
                    </a:lnTo>
                    <a:lnTo>
                      <a:pt x="26" y="0"/>
                    </a:lnTo>
                    <a:close/>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3" name="Line 7">
                <a:extLst>
                  <a:ext uri="{FF2B5EF4-FFF2-40B4-BE49-F238E27FC236}">
                    <a16:creationId xmlns:a16="http://schemas.microsoft.com/office/drawing/2014/main" id="{A182A58D-9D9B-42D8-8019-59DCEAAE1F88}"/>
                  </a:ext>
                </a:extLst>
              </p:cNvPr>
              <p:cNvSpPr>
                <a:spLocks noChangeShapeType="1"/>
              </p:cNvSpPr>
              <p:nvPr/>
            </p:nvSpPr>
            <p:spPr bwMode="auto">
              <a:xfrm>
                <a:off x="3917" y="2221"/>
                <a:ext cx="0" cy="36"/>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4" name="Line 8">
                <a:extLst>
                  <a:ext uri="{FF2B5EF4-FFF2-40B4-BE49-F238E27FC236}">
                    <a16:creationId xmlns:a16="http://schemas.microsoft.com/office/drawing/2014/main" id="{BE75B4C6-5736-4664-825D-C92EEE65D076}"/>
                  </a:ext>
                </a:extLst>
              </p:cNvPr>
              <p:cNvSpPr>
                <a:spLocks noChangeShapeType="1"/>
              </p:cNvSpPr>
              <p:nvPr/>
            </p:nvSpPr>
            <p:spPr bwMode="auto">
              <a:xfrm>
                <a:off x="3873" y="2255"/>
                <a:ext cx="86" cy="0"/>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nvGrpSpPr>
          <p:cNvPr id="255" name="Group 254">
            <a:extLst>
              <a:ext uri="{FF2B5EF4-FFF2-40B4-BE49-F238E27FC236}">
                <a16:creationId xmlns:a16="http://schemas.microsoft.com/office/drawing/2014/main" id="{79CD2FE4-C7EB-4CC9-854D-448501B0557E}"/>
              </a:ext>
            </a:extLst>
          </p:cNvPr>
          <p:cNvGrpSpPr/>
          <p:nvPr/>
        </p:nvGrpSpPr>
        <p:grpSpPr>
          <a:xfrm>
            <a:off x="6922681" y="-692649"/>
            <a:ext cx="449139" cy="449139"/>
            <a:chOff x="5451288" y="2062754"/>
            <a:chExt cx="640081" cy="640079"/>
          </a:xfrm>
        </p:grpSpPr>
        <p:sp>
          <p:nvSpPr>
            <p:cNvPr id="256" name="Oval 255">
              <a:extLst>
                <a:ext uri="{FF2B5EF4-FFF2-40B4-BE49-F238E27FC236}">
                  <a16:creationId xmlns:a16="http://schemas.microsoft.com/office/drawing/2014/main" id="{54A1043A-5DE7-4C7A-8DCA-A0C7C9409665}"/>
                </a:ext>
              </a:extLst>
            </p:cNvPr>
            <p:cNvSpPr/>
            <p:nvPr/>
          </p:nvSpPr>
          <p:spPr bwMode="auto">
            <a:xfrm>
              <a:off x="5451288" y="2062754"/>
              <a:ext cx="640081"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7" name="ShoppingCart_E7BF">
              <a:extLst>
                <a:ext uri="{FF2B5EF4-FFF2-40B4-BE49-F238E27FC236}">
                  <a16:creationId xmlns:a16="http://schemas.microsoft.com/office/drawing/2014/main" id="{3AB17D0C-5FBB-4A86-8CBF-FE49C7935BCD}"/>
                </a:ext>
              </a:extLst>
            </p:cNvPr>
            <p:cNvSpPr>
              <a:spLocks noChangeAspect="1" noEditPoints="1"/>
            </p:cNvSpPr>
            <p:nvPr/>
          </p:nvSpPr>
          <p:spPr bwMode="auto">
            <a:xfrm>
              <a:off x="5611505" y="2246896"/>
              <a:ext cx="319636" cy="271803"/>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258" name="Group 257">
            <a:extLst>
              <a:ext uri="{FF2B5EF4-FFF2-40B4-BE49-F238E27FC236}">
                <a16:creationId xmlns:a16="http://schemas.microsoft.com/office/drawing/2014/main" id="{DA473EA3-78C1-40A5-8EBA-00CF28BCCCB2}"/>
              </a:ext>
            </a:extLst>
          </p:cNvPr>
          <p:cNvGrpSpPr/>
          <p:nvPr/>
        </p:nvGrpSpPr>
        <p:grpSpPr>
          <a:xfrm>
            <a:off x="8382139" y="7392754"/>
            <a:ext cx="447357" cy="447357"/>
            <a:chOff x="2442289" y="5625339"/>
            <a:chExt cx="640079" cy="640079"/>
          </a:xfrm>
        </p:grpSpPr>
        <p:sp>
          <p:nvSpPr>
            <p:cNvPr id="259" name="Oval 258">
              <a:extLst>
                <a:ext uri="{FF2B5EF4-FFF2-40B4-BE49-F238E27FC236}">
                  <a16:creationId xmlns:a16="http://schemas.microsoft.com/office/drawing/2014/main" id="{81B1EBDB-721F-466B-B4BC-72829314CE29}"/>
                </a:ext>
              </a:extLst>
            </p:cNvPr>
            <p:cNvSpPr/>
            <p:nvPr/>
          </p:nvSpPr>
          <p:spPr bwMode="auto">
            <a:xfrm>
              <a:off x="2442289" y="5625339"/>
              <a:ext cx="640079"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0" name="Freeform 25">
              <a:extLst>
                <a:ext uri="{FF2B5EF4-FFF2-40B4-BE49-F238E27FC236}">
                  <a16:creationId xmlns:a16="http://schemas.microsoft.com/office/drawing/2014/main" id="{577D46FA-81F3-4CF3-A677-D1DF277EDAA4}"/>
                </a:ext>
              </a:extLst>
            </p:cNvPr>
            <p:cNvSpPr>
              <a:spLocks noEditPoints="1"/>
            </p:cNvSpPr>
            <p:nvPr/>
          </p:nvSpPr>
          <p:spPr bwMode="auto">
            <a:xfrm>
              <a:off x="2599400" y="5786194"/>
              <a:ext cx="325862" cy="318385"/>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261" name="Group 260">
            <a:extLst>
              <a:ext uri="{FF2B5EF4-FFF2-40B4-BE49-F238E27FC236}">
                <a16:creationId xmlns:a16="http://schemas.microsoft.com/office/drawing/2014/main" id="{947C2BAB-502C-484C-90CF-8864B3EB5ABB}"/>
              </a:ext>
            </a:extLst>
          </p:cNvPr>
          <p:cNvGrpSpPr/>
          <p:nvPr/>
        </p:nvGrpSpPr>
        <p:grpSpPr>
          <a:xfrm>
            <a:off x="9504387" y="-552142"/>
            <a:ext cx="440581" cy="440581"/>
            <a:chOff x="11307480" y="3082553"/>
            <a:chExt cx="640080" cy="640080"/>
          </a:xfrm>
        </p:grpSpPr>
        <p:sp>
          <p:nvSpPr>
            <p:cNvPr id="262" name="Oval 261">
              <a:extLst>
                <a:ext uri="{FF2B5EF4-FFF2-40B4-BE49-F238E27FC236}">
                  <a16:creationId xmlns:a16="http://schemas.microsoft.com/office/drawing/2014/main" id="{C64593A0-78EF-4273-9A8C-3771C94C441C}"/>
                </a:ext>
              </a:extLst>
            </p:cNvPr>
            <p:cNvSpPr/>
            <p:nvPr/>
          </p:nvSpPr>
          <p:spPr bwMode="auto">
            <a:xfrm>
              <a:off x="11307480" y="308255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3" name="Commitments_EC4D" title="Icon of a handshake">
              <a:extLst>
                <a:ext uri="{FF2B5EF4-FFF2-40B4-BE49-F238E27FC236}">
                  <a16:creationId xmlns:a16="http://schemas.microsoft.com/office/drawing/2014/main" id="{12252717-930D-491B-A502-763E5360A9AF}"/>
                </a:ext>
              </a:extLst>
            </p:cNvPr>
            <p:cNvSpPr>
              <a:spLocks noChangeAspect="1" noEditPoints="1"/>
            </p:cNvSpPr>
            <p:nvPr/>
          </p:nvSpPr>
          <p:spPr bwMode="auto">
            <a:xfrm>
              <a:off x="11466762" y="3251859"/>
              <a:ext cx="321525" cy="301469"/>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endParaRPr>
            </a:p>
          </p:txBody>
        </p:sp>
      </p:grpSp>
      <p:sp>
        <p:nvSpPr>
          <p:cNvPr id="271" name="Cross 270">
            <a:extLst>
              <a:ext uri="{FF2B5EF4-FFF2-40B4-BE49-F238E27FC236}">
                <a16:creationId xmlns:a16="http://schemas.microsoft.com/office/drawing/2014/main" id="{51545FF9-9B06-4B40-936D-7F93268E8BC8}"/>
              </a:ext>
            </a:extLst>
          </p:cNvPr>
          <p:cNvSpPr/>
          <p:nvPr/>
        </p:nvSpPr>
        <p:spPr bwMode="auto">
          <a:xfrm>
            <a:off x="7312008" y="3296912"/>
            <a:ext cx="325095" cy="325960"/>
          </a:xfrm>
          <a:prstGeom prst="plus">
            <a:avLst>
              <a:gd name="adj" fmla="val 44401"/>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5" name="Oval 129">
            <a:extLst>
              <a:ext uri="{FF2B5EF4-FFF2-40B4-BE49-F238E27FC236}">
                <a16:creationId xmlns:a16="http://schemas.microsoft.com/office/drawing/2014/main" id="{1FE0912D-D190-4529-859E-A8337442ABDF}"/>
              </a:ext>
            </a:extLst>
          </p:cNvPr>
          <p:cNvSpPr>
            <a:spLocks noChangeArrowheads="1"/>
          </p:cNvSpPr>
          <p:nvPr/>
        </p:nvSpPr>
        <p:spPr bwMode="auto">
          <a:xfrm rot="965671">
            <a:off x="405720" y="65118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7" name="Oval 129">
            <a:extLst>
              <a:ext uri="{FF2B5EF4-FFF2-40B4-BE49-F238E27FC236}">
                <a16:creationId xmlns:a16="http://schemas.microsoft.com/office/drawing/2014/main" id="{CDDC7607-B1AD-4E99-9F87-89BFFBB58689}"/>
              </a:ext>
            </a:extLst>
          </p:cNvPr>
          <p:cNvSpPr>
            <a:spLocks noChangeArrowheads="1"/>
          </p:cNvSpPr>
          <p:nvPr/>
        </p:nvSpPr>
        <p:spPr bwMode="auto">
          <a:xfrm rot="965671">
            <a:off x="1851122" y="52898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8" name="Oval 129">
            <a:extLst>
              <a:ext uri="{FF2B5EF4-FFF2-40B4-BE49-F238E27FC236}">
                <a16:creationId xmlns:a16="http://schemas.microsoft.com/office/drawing/2014/main" id="{0274AAE9-1E72-4F86-BFBF-FFE9746A48FE}"/>
              </a:ext>
            </a:extLst>
          </p:cNvPr>
          <p:cNvSpPr>
            <a:spLocks noChangeArrowheads="1"/>
          </p:cNvSpPr>
          <p:nvPr/>
        </p:nvSpPr>
        <p:spPr bwMode="auto">
          <a:xfrm rot="965671">
            <a:off x="2752091" y="46673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0" name="Oval 129">
            <a:extLst>
              <a:ext uri="{FF2B5EF4-FFF2-40B4-BE49-F238E27FC236}">
                <a16:creationId xmlns:a16="http://schemas.microsoft.com/office/drawing/2014/main" id="{86888CAF-6521-475E-B0A2-7F6DF014D5AF}"/>
              </a:ext>
            </a:extLst>
          </p:cNvPr>
          <p:cNvSpPr>
            <a:spLocks noChangeArrowheads="1"/>
          </p:cNvSpPr>
          <p:nvPr/>
        </p:nvSpPr>
        <p:spPr bwMode="auto">
          <a:xfrm rot="965671">
            <a:off x="517956" y="4332985"/>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4" name="Oval 129">
            <a:extLst>
              <a:ext uri="{FF2B5EF4-FFF2-40B4-BE49-F238E27FC236}">
                <a16:creationId xmlns:a16="http://schemas.microsoft.com/office/drawing/2014/main" id="{6DD0C086-BCCC-4539-A9F3-BDD4EA5A8960}"/>
              </a:ext>
            </a:extLst>
          </p:cNvPr>
          <p:cNvSpPr>
            <a:spLocks noChangeArrowheads="1"/>
          </p:cNvSpPr>
          <p:nvPr/>
        </p:nvSpPr>
        <p:spPr bwMode="auto">
          <a:xfrm rot="965671">
            <a:off x="3619039" y="596954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7" name="Oval 129">
            <a:extLst>
              <a:ext uri="{FF2B5EF4-FFF2-40B4-BE49-F238E27FC236}">
                <a16:creationId xmlns:a16="http://schemas.microsoft.com/office/drawing/2014/main" id="{CF060761-459D-4C34-A1C5-D6B5A09E0AF2}"/>
              </a:ext>
            </a:extLst>
          </p:cNvPr>
          <p:cNvSpPr>
            <a:spLocks noChangeArrowheads="1"/>
          </p:cNvSpPr>
          <p:nvPr/>
        </p:nvSpPr>
        <p:spPr bwMode="auto">
          <a:xfrm rot="965671">
            <a:off x="5535543" y="18433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9" name="Oval 129">
            <a:extLst>
              <a:ext uri="{FF2B5EF4-FFF2-40B4-BE49-F238E27FC236}">
                <a16:creationId xmlns:a16="http://schemas.microsoft.com/office/drawing/2014/main" id="{6A3A00E9-C406-4F84-BFB1-2C46CE0B847A}"/>
              </a:ext>
            </a:extLst>
          </p:cNvPr>
          <p:cNvSpPr>
            <a:spLocks noChangeArrowheads="1"/>
          </p:cNvSpPr>
          <p:nvPr/>
        </p:nvSpPr>
        <p:spPr bwMode="auto">
          <a:xfrm rot="965671">
            <a:off x="8929646" y="51300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5" name="Oval 129">
            <a:extLst>
              <a:ext uri="{FF2B5EF4-FFF2-40B4-BE49-F238E27FC236}">
                <a16:creationId xmlns:a16="http://schemas.microsoft.com/office/drawing/2014/main" id="{B4F915D1-0AA5-4EA1-9B31-9FD60ED3ABBD}"/>
              </a:ext>
            </a:extLst>
          </p:cNvPr>
          <p:cNvSpPr>
            <a:spLocks noChangeArrowheads="1"/>
          </p:cNvSpPr>
          <p:nvPr/>
        </p:nvSpPr>
        <p:spPr bwMode="auto">
          <a:xfrm rot="965671">
            <a:off x="10975025" y="50802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7" name="Oval 129">
            <a:extLst>
              <a:ext uri="{FF2B5EF4-FFF2-40B4-BE49-F238E27FC236}">
                <a16:creationId xmlns:a16="http://schemas.microsoft.com/office/drawing/2014/main" id="{C64B4061-77FD-43B8-ACEF-C91355F403B7}"/>
              </a:ext>
            </a:extLst>
          </p:cNvPr>
          <p:cNvSpPr>
            <a:spLocks noChangeArrowheads="1"/>
          </p:cNvSpPr>
          <p:nvPr/>
        </p:nvSpPr>
        <p:spPr bwMode="auto">
          <a:xfrm rot="965671">
            <a:off x="6774407" y="497218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9" name="Oval 129">
            <a:extLst>
              <a:ext uri="{FF2B5EF4-FFF2-40B4-BE49-F238E27FC236}">
                <a16:creationId xmlns:a16="http://schemas.microsoft.com/office/drawing/2014/main" id="{55DE77DE-BEBE-4B2F-B515-75D071E4293C}"/>
              </a:ext>
            </a:extLst>
          </p:cNvPr>
          <p:cNvSpPr>
            <a:spLocks noChangeArrowheads="1"/>
          </p:cNvSpPr>
          <p:nvPr/>
        </p:nvSpPr>
        <p:spPr bwMode="auto">
          <a:xfrm rot="965671">
            <a:off x="10819759" y="574440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36D0D59F-08AB-4B10-892F-D3BD9585B535}"/>
              </a:ext>
            </a:extLst>
          </p:cNvPr>
          <p:cNvGrpSpPr/>
          <p:nvPr/>
        </p:nvGrpSpPr>
        <p:grpSpPr>
          <a:xfrm>
            <a:off x="5660587" y="2545976"/>
            <a:ext cx="870828" cy="817890"/>
            <a:chOff x="5533436" y="2431849"/>
            <a:chExt cx="1113855" cy="1046144"/>
          </a:xfrm>
        </p:grpSpPr>
        <p:grpSp>
          <p:nvGrpSpPr>
            <p:cNvPr id="231" name="Group 230">
              <a:extLst>
                <a:ext uri="{FF2B5EF4-FFF2-40B4-BE49-F238E27FC236}">
                  <a16:creationId xmlns:a16="http://schemas.microsoft.com/office/drawing/2014/main" id="{BC891D06-174A-4A18-BA14-998A3D896F52}"/>
                </a:ext>
              </a:extLst>
            </p:cNvPr>
            <p:cNvGrpSpPr/>
            <p:nvPr/>
          </p:nvGrpSpPr>
          <p:grpSpPr>
            <a:xfrm>
              <a:off x="5533436" y="2431849"/>
              <a:ext cx="1113855" cy="980417"/>
              <a:chOff x="830173" y="-1971952"/>
              <a:chExt cx="1745448" cy="1536348"/>
            </a:xfrm>
          </p:grpSpPr>
          <p:pic>
            <p:nvPicPr>
              <p:cNvPr id="5" name="Graphic 4">
                <a:extLst>
                  <a:ext uri="{FF2B5EF4-FFF2-40B4-BE49-F238E27FC236}">
                    <a16:creationId xmlns:a16="http://schemas.microsoft.com/office/drawing/2014/main" id="{745C7281-F121-4ABC-8E29-4CCBA076A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173" y="-1971952"/>
                <a:ext cx="1399873" cy="1399873"/>
              </a:xfrm>
              <a:prstGeom prst="rect">
                <a:avLst/>
              </a:prstGeom>
            </p:spPr>
          </p:pic>
          <p:sp>
            <p:nvSpPr>
              <p:cNvPr id="230" name="Rectangle: Rounded Corners 229">
                <a:extLst>
                  <a:ext uri="{FF2B5EF4-FFF2-40B4-BE49-F238E27FC236}">
                    <a16:creationId xmlns:a16="http://schemas.microsoft.com/office/drawing/2014/main" id="{34B861EA-48DB-4E4C-8AB8-1152041E182F}"/>
                  </a:ext>
                </a:extLst>
              </p:cNvPr>
              <p:cNvSpPr/>
              <p:nvPr/>
            </p:nvSpPr>
            <p:spPr bwMode="auto">
              <a:xfrm>
                <a:off x="1573129" y="-1194036"/>
                <a:ext cx="1002492" cy="758432"/>
              </a:xfrm>
              <a:prstGeom prst="roundRect">
                <a:avLst>
                  <a:gd name="adj" fmla="val 6634"/>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00" name="Graphic 173">
              <a:extLst>
                <a:ext uri="{FF2B5EF4-FFF2-40B4-BE49-F238E27FC236}">
                  <a16:creationId xmlns:a16="http://schemas.microsoft.com/office/drawing/2014/main" id="{E626846F-CCBA-4645-BF58-36DD9C9B9875}"/>
                </a:ext>
              </a:extLst>
            </p:cNvPr>
            <p:cNvGrpSpPr/>
            <p:nvPr/>
          </p:nvGrpSpPr>
          <p:grpSpPr>
            <a:xfrm>
              <a:off x="6039244" y="2918078"/>
              <a:ext cx="466194" cy="559915"/>
              <a:chOff x="6310590" y="2427608"/>
              <a:chExt cx="1216101" cy="1460582"/>
            </a:xfrm>
          </p:grpSpPr>
          <p:sp>
            <p:nvSpPr>
              <p:cNvPr id="102" name="Freeform: Shape 101">
                <a:extLst>
                  <a:ext uri="{FF2B5EF4-FFF2-40B4-BE49-F238E27FC236}">
                    <a16:creationId xmlns:a16="http://schemas.microsoft.com/office/drawing/2014/main" id="{3FFD812C-0F89-4B2C-9D18-A25E549431E3}"/>
                  </a:ext>
                </a:extLst>
              </p:cNvPr>
              <p:cNvSpPr/>
              <p:nvPr/>
            </p:nvSpPr>
            <p:spPr>
              <a:xfrm>
                <a:off x="6310590" y="2427608"/>
                <a:ext cx="1216101" cy="1460582"/>
              </a:xfrm>
              <a:custGeom>
                <a:avLst/>
                <a:gdLst>
                  <a:gd name="connsiteX0" fmla="*/ 1216102 w 1216101"/>
                  <a:gd name="connsiteY0" fmla="*/ 681910 h 1460582"/>
                  <a:gd name="connsiteX1" fmla="*/ 627804 w 1216101"/>
                  <a:gd name="connsiteY1" fmla="*/ 1454856 h 1460582"/>
                  <a:gd name="connsiteX2" fmla="*/ 588298 w 1216101"/>
                  <a:gd name="connsiteY2" fmla="*/ 1454856 h 1460582"/>
                  <a:gd name="connsiteX3" fmla="*/ 0 w 1216101"/>
                  <a:gd name="connsiteY3" fmla="*/ 681910 h 1460582"/>
                  <a:gd name="connsiteX4" fmla="*/ 0 w 1216101"/>
                  <a:gd name="connsiteY4" fmla="*/ 209554 h 1460582"/>
                  <a:gd name="connsiteX5" fmla="*/ 36930 w 1216101"/>
                  <a:gd name="connsiteY5" fmla="*/ 171766 h 1460582"/>
                  <a:gd name="connsiteX6" fmla="*/ 608051 w 1216101"/>
                  <a:gd name="connsiteY6" fmla="*/ 0 h 1460582"/>
                  <a:gd name="connsiteX7" fmla="*/ 1179172 w 1216101"/>
                  <a:gd name="connsiteY7" fmla="*/ 171766 h 1460582"/>
                  <a:gd name="connsiteX8" fmla="*/ 1216102 w 1216101"/>
                  <a:gd name="connsiteY8" fmla="*/ 209554 h 14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101" h="1460582">
                    <a:moveTo>
                      <a:pt x="1216102" y="681910"/>
                    </a:moveTo>
                    <a:cubicBezTo>
                      <a:pt x="1216102" y="1074395"/>
                      <a:pt x="733440" y="1390444"/>
                      <a:pt x="627804" y="1454856"/>
                    </a:cubicBezTo>
                    <a:cubicBezTo>
                      <a:pt x="615742" y="1462491"/>
                      <a:pt x="600359" y="1462491"/>
                      <a:pt x="588298" y="1454856"/>
                    </a:cubicBezTo>
                    <a:cubicBezTo>
                      <a:pt x="482662" y="1391303"/>
                      <a:pt x="0" y="1075254"/>
                      <a:pt x="0" y="681910"/>
                    </a:cubicBezTo>
                    <a:lnTo>
                      <a:pt x="0" y="209554"/>
                    </a:lnTo>
                    <a:cubicBezTo>
                      <a:pt x="-5" y="189015"/>
                      <a:pt x="16396" y="172233"/>
                      <a:pt x="36930" y="171766"/>
                    </a:cubicBezTo>
                    <a:cubicBezTo>
                      <a:pt x="413097" y="162319"/>
                      <a:pt x="326355" y="0"/>
                      <a:pt x="608051" y="0"/>
                    </a:cubicBezTo>
                    <a:cubicBezTo>
                      <a:pt x="889747" y="0"/>
                      <a:pt x="803005" y="162319"/>
                      <a:pt x="1179172" y="171766"/>
                    </a:cubicBezTo>
                    <a:cubicBezTo>
                      <a:pt x="1199707" y="172233"/>
                      <a:pt x="1216110" y="189015"/>
                      <a:pt x="1216102" y="209554"/>
                    </a:cubicBezTo>
                    <a:close/>
                  </a:path>
                </a:pathLst>
              </a:custGeom>
              <a:solidFill>
                <a:srgbClr val="0078D4"/>
              </a:solidFill>
              <a:ln w="85725"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03" name="Freeform: Shape 102">
                <a:extLst>
                  <a:ext uri="{FF2B5EF4-FFF2-40B4-BE49-F238E27FC236}">
                    <a16:creationId xmlns:a16="http://schemas.microsoft.com/office/drawing/2014/main" id="{B59D7B8C-1E8E-4D5E-8FC1-6C2D054D5F86}"/>
                  </a:ext>
                </a:extLst>
              </p:cNvPr>
              <p:cNvSpPr/>
              <p:nvPr/>
            </p:nvSpPr>
            <p:spPr>
              <a:xfrm>
                <a:off x="6359879" y="2488585"/>
                <a:ext cx="1117000" cy="1338016"/>
              </a:xfrm>
              <a:custGeom>
                <a:avLst/>
                <a:gdLst>
                  <a:gd name="connsiteX0" fmla="*/ 1117001 w 1117000"/>
                  <a:gd name="connsiteY0" fmla="*/ 624369 h 1338016"/>
                  <a:gd name="connsiteX1" fmla="*/ 576797 w 1117000"/>
                  <a:gd name="connsiteY1" fmla="*/ 1332902 h 1338016"/>
                  <a:gd name="connsiteX2" fmla="*/ 540726 w 1117000"/>
                  <a:gd name="connsiteY2" fmla="*/ 1332902 h 1338016"/>
                  <a:gd name="connsiteX3" fmla="*/ 523 w 1117000"/>
                  <a:gd name="connsiteY3" fmla="*/ 624369 h 1338016"/>
                  <a:gd name="connsiteX4" fmla="*/ 523 w 1117000"/>
                  <a:gd name="connsiteY4" fmla="*/ 194954 h 1338016"/>
                  <a:gd name="connsiteX5" fmla="*/ 29204 w 1117000"/>
                  <a:gd name="connsiteY5" fmla="*/ 154246 h 1338016"/>
                  <a:gd name="connsiteX6" fmla="*/ 34876 w 1117000"/>
                  <a:gd name="connsiteY6" fmla="*/ 153730 h 1338016"/>
                  <a:gd name="connsiteX7" fmla="*/ 558762 w 1117000"/>
                  <a:gd name="connsiteY7" fmla="*/ 0 h 1338016"/>
                  <a:gd name="connsiteX8" fmla="*/ 1082648 w 1117000"/>
                  <a:gd name="connsiteY8" fmla="*/ 153730 h 1338016"/>
                  <a:gd name="connsiteX9" fmla="*/ 1117001 w 1117000"/>
                  <a:gd name="connsiteY9" fmla="*/ 188084 h 133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000" h="1338016">
                    <a:moveTo>
                      <a:pt x="1117001" y="624369"/>
                    </a:moveTo>
                    <a:cubicBezTo>
                      <a:pt x="1117001" y="985077"/>
                      <a:pt x="673845" y="1274502"/>
                      <a:pt x="576797" y="1332902"/>
                    </a:cubicBezTo>
                    <a:cubicBezTo>
                      <a:pt x="565741" y="1339722"/>
                      <a:pt x="551783" y="1339722"/>
                      <a:pt x="540726" y="1332902"/>
                    </a:cubicBezTo>
                    <a:cubicBezTo>
                      <a:pt x="443679" y="1274502"/>
                      <a:pt x="523" y="985077"/>
                      <a:pt x="523" y="624369"/>
                    </a:cubicBezTo>
                    <a:lnTo>
                      <a:pt x="523" y="194954"/>
                    </a:lnTo>
                    <a:cubicBezTo>
                      <a:pt x="-2798" y="175793"/>
                      <a:pt x="10043" y="157567"/>
                      <a:pt x="29204" y="154246"/>
                    </a:cubicBezTo>
                    <a:cubicBezTo>
                      <a:pt x="31078" y="153921"/>
                      <a:pt x="32975" y="153748"/>
                      <a:pt x="34876" y="153730"/>
                    </a:cubicBezTo>
                    <a:cubicBezTo>
                      <a:pt x="380125" y="147719"/>
                      <a:pt x="301113" y="0"/>
                      <a:pt x="558762" y="0"/>
                    </a:cubicBezTo>
                    <a:cubicBezTo>
                      <a:pt x="816411" y="0"/>
                      <a:pt x="737398" y="147719"/>
                      <a:pt x="1082648" y="153730"/>
                    </a:cubicBezTo>
                    <a:cubicBezTo>
                      <a:pt x="1101430" y="154183"/>
                      <a:pt x="1116546" y="169302"/>
                      <a:pt x="1117001" y="188084"/>
                    </a:cubicBezTo>
                    <a:close/>
                  </a:path>
                </a:pathLst>
              </a:custGeom>
              <a:gradFill>
                <a:gsLst>
                  <a:gs pos="37000">
                    <a:srgbClr val="599EED"/>
                  </a:gs>
                  <a:gs pos="100000">
                    <a:srgbClr val="1782DB"/>
                  </a:gs>
                </a:gsLst>
                <a:lin ang="5400000" scaled="0"/>
              </a:gradFill>
              <a:ln w="85725"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 name="TextBox 2">
            <a:extLst>
              <a:ext uri="{FF2B5EF4-FFF2-40B4-BE49-F238E27FC236}">
                <a16:creationId xmlns:a16="http://schemas.microsoft.com/office/drawing/2014/main" id="{D69A4164-B70E-4700-8A0E-DBB4D14D2F8D}"/>
              </a:ext>
            </a:extLst>
          </p:cNvPr>
          <p:cNvSpPr txBox="1"/>
          <p:nvPr/>
        </p:nvSpPr>
        <p:spPr>
          <a:xfrm>
            <a:off x="3988853" y="6572177"/>
            <a:ext cx="4214294" cy="123111"/>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*ESG: Security Analytics and Operations: Industry Trends in the Era of Cloud Computing 2019</a:t>
            </a:r>
          </a:p>
        </p:txBody>
      </p:sp>
      <p:sp>
        <p:nvSpPr>
          <p:cNvPr id="104" name="Oval 129">
            <a:extLst>
              <a:ext uri="{FF2B5EF4-FFF2-40B4-BE49-F238E27FC236}">
                <a16:creationId xmlns:a16="http://schemas.microsoft.com/office/drawing/2014/main" id="{D78EA87E-C395-4CE9-9287-3994EAA5F4F6}"/>
              </a:ext>
            </a:extLst>
          </p:cNvPr>
          <p:cNvSpPr>
            <a:spLocks noChangeArrowheads="1"/>
          </p:cNvSpPr>
          <p:nvPr/>
        </p:nvSpPr>
        <p:spPr bwMode="auto">
          <a:xfrm rot="965671">
            <a:off x="3672812" y="409056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5" name="Oval 129">
            <a:extLst>
              <a:ext uri="{FF2B5EF4-FFF2-40B4-BE49-F238E27FC236}">
                <a16:creationId xmlns:a16="http://schemas.microsoft.com/office/drawing/2014/main" id="{B981426D-15F3-4413-B3DC-68794FAB6463}"/>
              </a:ext>
            </a:extLst>
          </p:cNvPr>
          <p:cNvSpPr>
            <a:spLocks noChangeArrowheads="1"/>
          </p:cNvSpPr>
          <p:nvPr/>
        </p:nvSpPr>
        <p:spPr bwMode="auto">
          <a:xfrm rot="965671">
            <a:off x="4982046" y="238665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6" name="Oval 129">
            <a:extLst>
              <a:ext uri="{FF2B5EF4-FFF2-40B4-BE49-F238E27FC236}">
                <a16:creationId xmlns:a16="http://schemas.microsoft.com/office/drawing/2014/main" id="{6E594664-3832-4D85-96D2-4E10920EB86B}"/>
              </a:ext>
            </a:extLst>
          </p:cNvPr>
          <p:cNvSpPr>
            <a:spLocks noChangeArrowheads="1"/>
          </p:cNvSpPr>
          <p:nvPr/>
        </p:nvSpPr>
        <p:spPr bwMode="auto">
          <a:xfrm rot="965671">
            <a:off x="3143951" y="268941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8" name="Oval 129">
            <a:extLst>
              <a:ext uri="{FF2B5EF4-FFF2-40B4-BE49-F238E27FC236}">
                <a16:creationId xmlns:a16="http://schemas.microsoft.com/office/drawing/2014/main" id="{7BB4854F-14D3-4997-8E9E-B608CBEC2F15}"/>
              </a:ext>
            </a:extLst>
          </p:cNvPr>
          <p:cNvSpPr>
            <a:spLocks noChangeArrowheads="1"/>
          </p:cNvSpPr>
          <p:nvPr/>
        </p:nvSpPr>
        <p:spPr bwMode="auto">
          <a:xfrm rot="965671">
            <a:off x="6810819" y="222248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9" name="Oval 129">
            <a:extLst>
              <a:ext uri="{FF2B5EF4-FFF2-40B4-BE49-F238E27FC236}">
                <a16:creationId xmlns:a16="http://schemas.microsoft.com/office/drawing/2014/main" id="{2C6B7D44-DF61-4E33-8602-495CCE50D031}"/>
              </a:ext>
            </a:extLst>
          </p:cNvPr>
          <p:cNvSpPr>
            <a:spLocks noChangeArrowheads="1"/>
          </p:cNvSpPr>
          <p:nvPr/>
        </p:nvSpPr>
        <p:spPr bwMode="auto">
          <a:xfrm rot="965671">
            <a:off x="8105626" y="304390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0" name="Oval 129">
            <a:extLst>
              <a:ext uri="{FF2B5EF4-FFF2-40B4-BE49-F238E27FC236}">
                <a16:creationId xmlns:a16="http://schemas.microsoft.com/office/drawing/2014/main" id="{EA28F42D-9C95-494F-8498-58A105B20B49}"/>
              </a:ext>
            </a:extLst>
          </p:cNvPr>
          <p:cNvSpPr>
            <a:spLocks noChangeArrowheads="1"/>
          </p:cNvSpPr>
          <p:nvPr/>
        </p:nvSpPr>
        <p:spPr bwMode="auto">
          <a:xfrm rot="965671">
            <a:off x="7496290" y="421647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1" name="Oval 129">
            <a:extLst>
              <a:ext uri="{FF2B5EF4-FFF2-40B4-BE49-F238E27FC236}">
                <a16:creationId xmlns:a16="http://schemas.microsoft.com/office/drawing/2014/main" id="{4C13944A-442E-4B5C-BEED-B158D8B80CB5}"/>
              </a:ext>
            </a:extLst>
          </p:cNvPr>
          <p:cNvSpPr>
            <a:spLocks noChangeArrowheads="1"/>
          </p:cNvSpPr>
          <p:nvPr/>
        </p:nvSpPr>
        <p:spPr bwMode="auto">
          <a:xfrm rot="965671">
            <a:off x="10130279" y="293286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214278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079608" cy="492443"/>
          </a:xfrm>
        </p:spPr>
        <p:txBody>
          <a:bodyPr>
            <a:normAutofit fontScale="90000"/>
          </a:bodyPr>
          <a:lstStyle/>
          <a:p>
            <a:r>
              <a:rPr lang="en-US" sz="3200"/>
              <a:t>Gain deeper insight with built-in automated detonation</a:t>
            </a:r>
          </a:p>
        </p:txBody>
      </p:sp>
      <p:sp>
        <p:nvSpPr>
          <p:cNvPr id="11" name="TextBox 10">
            <a:extLst>
              <a:ext uri="{FF2B5EF4-FFF2-40B4-BE49-F238E27FC236}">
                <a16:creationId xmlns:a16="http://schemas.microsoft.com/office/drawing/2014/main" id="{3C26AE76-9488-4264-B17E-A1A3E65B2B96}"/>
              </a:ext>
            </a:extLst>
          </p:cNvPr>
          <p:cNvSpPr txBox="1"/>
          <p:nvPr/>
        </p:nvSpPr>
        <p:spPr>
          <a:xfrm>
            <a:off x="594474" y="2027987"/>
            <a:ext cx="4980356" cy="1896077"/>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Configure URL Entities in analytics rules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Automatically trigger URL detonation</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Enrich alerts with Verdicts, Final URLs and Screen Shots (e.g. for phishing sites)</a:t>
            </a:r>
          </a:p>
        </p:txBody>
      </p:sp>
      <p:grpSp>
        <p:nvGrpSpPr>
          <p:cNvPr id="3" name="Group 2">
            <a:extLst>
              <a:ext uri="{FF2B5EF4-FFF2-40B4-BE49-F238E27FC236}">
                <a16:creationId xmlns:a16="http://schemas.microsoft.com/office/drawing/2014/main" id="{84AA3B4C-361C-47B8-8E7C-40E70586F948}"/>
              </a:ext>
            </a:extLst>
          </p:cNvPr>
          <p:cNvGrpSpPr/>
          <p:nvPr/>
        </p:nvGrpSpPr>
        <p:grpSpPr>
          <a:xfrm>
            <a:off x="5738132" y="1386522"/>
            <a:ext cx="6453869" cy="5273755"/>
            <a:chOff x="5738132" y="1386522"/>
            <a:chExt cx="6453869" cy="5273755"/>
          </a:xfrm>
        </p:grpSpPr>
        <p:grpSp>
          <p:nvGrpSpPr>
            <p:cNvPr id="13" name="Group 12">
              <a:extLst>
                <a:ext uri="{FF2B5EF4-FFF2-40B4-BE49-F238E27FC236}">
                  <a16:creationId xmlns:a16="http://schemas.microsoft.com/office/drawing/2014/main" id="{93CCD02B-9FDE-49CD-86B8-2FA457D0CFB4}"/>
                </a:ext>
              </a:extLst>
            </p:cNvPr>
            <p:cNvGrpSpPr/>
            <p:nvPr/>
          </p:nvGrpSpPr>
          <p:grpSpPr>
            <a:xfrm>
              <a:off x="5738132" y="1386522"/>
              <a:ext cx="6453868" cy="5273755"/>
              <a:chOff x="5738132" y="1386522"/>
              <a:chExt cx="6453868" cy="5273755"/>
            </a:xfrm>
          </p:grpSpPr>
          <p:sp>
            <p:nvSpPr>
              <p:cNvPr id="17" name="Rectangle: Rounded Corners 16">
                <a:extLst>
                  <a:ext uri="{FF2B5EF4-FFF2-40B4-BE49-F238E27FC236}">
                    <a16:creationId xmlns:a16="http://schemas.microsoft.com/office/drawing/2014/main" id="{1160BCC5-C0F7-481A-AF4D-02D67D6EE7E3}"/>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8" name="Picture 17" descr="A screenshot of a cell phone&#10;&#10;Description automatically generated">
                <a:extLst>
                  <a:ext uri="{FF2B5EF4-FFF2-40B4-BE49-F238E27FC236}">
                    <a16:creationId xmlns:a16="http://schemas.microsoft.com/office/drawing/2014/main" id="{6B15D466-8914-4DB7-81C7-0467AA4394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8" name="Picture 7">
              <a:extLst>
                <a:ext uri="{FF2B5EF4-FFF2-40B4-BE49-F238E27FC236}">
                  <a16:creationId xmlns:a16="http://schemas.microsoft.com/office/drawing/2014/main" id="{E32AB456-8519-4AB7-B380-6546318A48BF}"/>
                </a:ext>
              </a:extLst>
            </p:cNvPr>
            <p:cNvPicPr>
              <a:picLocks noChangeAspect="1"/>
            </p:cNvPicPr>
            <p:nvPr/>
          </p:nvPicPr>
          <p:blipFill rotWithShape="1">
            <a:blip r:embed="rId4"/>
            <a:srcRect t="1" r="22365" b="148"/>
            <a:stretch/>
          </p:blipFill>
          <p:spPr>
            <a:xfrm>
              <a:off x="6232525" y="1851977"/>
              <a:ext cx="5959476" cy="4288474"/>
            </a:xfrm>
            <a:prstGeom prst="rect">
              <a:avLst/>
            </a:prstGeom>
          </p:spPr>
        </p:pic>
      </p:grpSp>
      <p:grpSp>
        <p:nvGrpSpPr>
          <p:cNvPr id="10" name="Group 9">
            <a:extLst>
              <a:ext uri="{FF2B5EF4-FFF2-40B4-BE49-F238E27FC236}">
                <a16:creationId xmlns:a16="http://schemas.microsoft.com/office/drawing/2014/main" id="{8EC921BC-FD59-485D-BF80-85E80AD7B207}"/>
              </a:ext>
            </a:extLst>
          </p:cNvPr>
          <p:cNvGrpSpPr/>
          <p:nvPr/>
        </p:nvGrpSpPr>
        <p:grpSpPr>
          <a:xfrm>
            <a:off x="585217" y="0"/>
            <a:ext cx="745914" cy="1143000"/>
            <a:chOff x="585217" y="0"/>
            <a:chExt cx="745914" cy="1143000"/>
          </a:xfrm>
        </p:grpSpPr>
        <p:grpSp>
          <p:nvGrpSpPr>
            <p:cNvPr id="14" name="Group 13">
              <a:extLst>
                <a:ext uri="{FF2B5EF4-FFF2-40B4-BE49-F238E27FC236}">
                  <a16:creationId xmlns:a16="http://schemas.microsoft.com/office/drawing/2014/main" id="{690F5F91-B99D-44F6-BB00-A16CA18F8ABA}"/>
                </a:ext>
              </a:extLst>
            </p:cNvPr>
            <p:cNvGrpSpPr/>
            <p:nvPr/>
          </p:nvGrpSpPr>
          <p:grpSpPr>
            <a:xfrm>
              <a:off x="585217" y="0"/>
              <a:ext cx="745914" cy="1143000"/>
              <a:chOff x="490749" y="2984912"/>
              <a:chExt cx="1872140" cy="2557382"/>
            </a:xfrm>
          </p:grpSpPr>
          <p:sp>
            <p:nvSpPr>
              <p:cNvPr id="16" name="04R">
                <a:extLst>
                  <a:ext uri="{FF2B5EF4-FFF2-40B4-BE49-F238E27FC236}">
                    <a16:creationId xmlns:a16="http://schemas.microsoft.com/office/drawing/2014/main" id="{AFF2C694-EC10-4F99-A1F7-229450AB3412}"/>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 name="04R">
                <a:extLst>
                  <a:ext uri="{FF2B5EF4-FFF2-40B4-BE49-F238E27FC236}">
                    <a16:creationId xmlns:a16="http://schemas.microsoft.com/office/drawing/2014/main" id="{DD8FADE1-61E4-44A1-BAC4-E5495B8BBF74}"/>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5" name="Rectangle 14">
              <a:extLst>
                <a:ext uri="{FF2B5EF4-FFF2-40B4-BE49-F238E27FC236}">
                  <a16:creationId xmlns:a16="http://schemas.microsoft.com/office/drawing/2014/main" id="{FE829B1A-64FF-4F43-92AF-59413F3B0AD1}"/>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9</a:t>
              </a:r>
            </a:p>
          </p:txBody>
        </p:sp>
      </p:grpSp>
    </p:spTree>
    <p:extLst>
      <p:ext uri="{BB962C8B-B14F-4D97-AF65-F5344CB8AC3E}">
        <p14:creationId xmlns:p14="http://schemas.microsoft.com/office/powerpoint/2010/main" val="26762347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91D6D830-DBD6-40D8-819A-1EF323DB35B7}"/>
              </a:ext>
            </a:extLst>
          </p:cNvPr>
          <p:cNvCxnSpPr>
            <a:cxnSpLocks/>
            <a:stCxn id="3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0FAA26A-5112-42F8-9583-963124F190EC}"/>
              </a:ext>
            </a:extLst>
          </p:cNvPr>
          <p:cNvCxnSpPr>
            <a:cxnSpLocks/>
            <a:endCxn id="38"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5DEE6E06-8B18-441B-B91C-AF0E10BC7C3C}"/>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4845D744-00A9-428E-A873-A75A459312A1}"/>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163ADCBE-01DB-41E3-B8D4-C4FD226DB2C7}"/>
              </a:ext>
            </a:extLst>
          </p:cNvPr>
          <p:cNvCxnSpPr>
            <a:cxnSpLocks/>
            <a:stCxn id="27"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BADAA620-8629-44F1-9323-36B51A509CA9}"/>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46D7B7EC-E496-4228-9DC1-D73AD664E418}"/>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FCDF5A9E-7E9B-486F-8196-06781B8574A9}"/>
              </a:ext>
            </a:extLst>
          </p:cNvPr>
          <p:cNvCxnSpPr>
            <a:cxnSpLocks/>
            <a:endCxn id="37"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25AE9E31-729B-4B8E-A3FC-36A4AFE28F48}"/>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644502B9-4AA4-4633-B251-95FDC4A0AD4E}"/>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grpSp>
        <p:nvGrpSpPr>
          <p:cNvPr id="15" name="Group 14">
            <a:extLst>
              <a:ext uri="{FF2B5EF4-FFF2-40B4-BE49-F238E27FC236}">
                <a16:creationId xmlns:a16="http://schemas.microsoft.com/office/drawing/2014/main" id="{34248523-8155-4378-83DC-60A222B7937A}"/>
              </a:ext>
            </a:extLst>
          </p:cNvPr>
          <p:cNvGrpSpPr/>
          <p:nvPr/>
        </p:nvGrpSpPr>
        <p:grpSpPr>
          <a:xfrm>
            <a:off x="901854" y="5395643"/>
            <a:ext cx="494604" cy="494604"/>
            <a:chOff x="4498330" y="437396"/>
            <a:chExt cx="910036" cy="910036"/>
          </a:xfrm>
        </p:grpSpPr>
        <p:sp>
          <p:nvSpPr>
            <p:cNvPr id="16" name="Oval 15">
              <a:extLst>
                <a:ext uri="{FF2B5EF4-FFF2-40B4-BE49-F238E27FC236}">
                  <a16:creationId xmlns:a16="http://schemas.microsoft.com/office/drawing/2014/main" id="{59B5C756-0C34-4B43-B0FD-0FFCEC3524C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gear" title="Icon of a gear surrounded by a circle with lines of varying length">
              <a:extLst>
                <a:ext uri="{FF2B5EF4-FFF2-40B4-BE49-F238E27FC236}">
                  <a16:creationId xmlns:a16="http://schemas.microsoft.com/office/drawing/2014/main" id="{C5AD3CDE-ED73-42BA-8CF5-6DD296C485C8}"/>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29" name="Energy City line">
            <a:extLst>
              <a:ext uri="{FF2B5EF4-FFF2-40B4-BE49-F238E27FC236}">
                <a16:creationId xmlns:a16="http://schemas.microsoft.com/office/drawing/2014/main" id="{A229EDAC-1150-4C6A-B093-AEEB1F820FFB}"/>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723D0A03-21C0-44D1-BEBD-53617A8CEF8C}"/>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57B86F12-A792-4311-BFFB-1065266A7858}"/>
              </a:ext>
            </a:extLst>
          </p:cNvPr>
          <p:cNvGrpSpPr/>
          <p:nvPr/>
        </p:nvGrpSpPr>
        <p:grpSpPr>
          <a:xfrm>
            <a:off x="1043823" y="882785"/>
            <a:ext cx="494604" cy="494604"/>
            <a:chOff x="955596" y="437396"/>
            <a:chExt cx="910036" cy="910036"/>
          </a:xfrm>
        </p:grpSpPr>
        <p:sp>
          <p:nvSpPr>
            <p:cNvPr id="32" name="Oval 31">
              <a:extLst>
                <a:ext uri="{FF2B5EF4-FFF2-40B4-BE49-F238E27FC236}">
                  <a16:creationId xmlns:a16="http://schemas.microsoft.com/office/drawing/2014/main" id="{1C5773E2-336F-4440-A50D-6A71C516E3C1}"/>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binoculars" title="Icon of binoculars">
              <a:extLst>
                <a:ext uri="{FF2B5EF4-FFF2-40B4-BE49-F238E27FC236}">
                  <a16:creationId xmlns:a16="http://schemas.microsoft.com/office/drawing/2014/main" id="{A6FF7359-B6FE-4829-9922-A62828CF4736}"/>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4" name="Oval 129">
            <a:extLst>
              <a:ext uri="{FF2B5EF4-FFF2-40B4-BE49-F238E27FC236}">
                <a16:creationId xmlns:a16="http://schemas.microsoft.com/office/drawing/2014/main" id="{DE5FA729-7308-4FB8-AB0C-69982D6E01EA}"/>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7683957E-374E-4315-A8B9-4F181CD03A9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 name="Oval 129">
            <a:extLst>
              <a:ext uri="{FF2B5EF4-FFF2-40B4-BE49-F238E27FC236}">
                <a16:creationId xmlns:a16="http://schemas.microsoft.com/office/drawing/2014/main" id="{E763C2B3-9161-4E90-9544-5A6FCE66A59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7" name="Oval 129">
            <a:extLst>
              <a:ext uri="{FF2B5EF4-FFF2-40B4-BE49-F238E27FC236}">
                <a16:creationId xmlns:a16="http://schemas.microsoft.com/office/drawing/2014/main" id="{442A613E-54D0-421B-819F-C0D1AF2D1B0D}"/>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8" name="Oval 129">
            <a:extLst>
              <a:ext uri="{FF2B5EF4-FFF2-40B4-BE49-F238E27FC236}">
                <a16:creationId xmlns:a16="http://schemas.microsoft.com/office/drawing/2014/main" id="{54375E93-5268-477A-8C5D-2BC67A93440E}"/>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D2504B59-0B33-4A26-BADD-EE84C632DBA2}"/>
              </a:ext>
            </a:extLst>
          </p:cNvPr>
          <p:cNvGrpSpPr/>
          <p:nvPr/>
        </p:nvGrpSpPr>
        <p:grpSpPr>
          <a:xfrm>
            <a:off x="1368505" y="2781518"/>
            <a:ext cx="1288600" cy="1288596"/>
            <a:chOff x="1368505" y="2781518"/>
            <a:chExt cx="1288600" cy="1288596"/>
          </a:xfrm>
        </p:grpSpPr>
        <p:sp>
          <p:nvSpPr>
            <p:cNvPr id="40" name="Oval 39">
              <a:extLst>
                <a:ext uri="{FF2B5EF4-FFF2-40B4-BE49-F238E27FC236}">
                  <a16:creationId xmlns:a16="http://schemas.microsoft.com/office/drawing/2014/main" id="{37C775C1-4084-4718-909D-C4A07810639D}"/>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B8C6BAF8-AE7B-43F0-A820-05208085B96D}"/>
                </a:ext>
              </a:extLst>
            </p:cNvPr>
            <p:cNvSpPr>
              <a:spLocks noChangeAspect="1" noEditPoints="1"/>
            </p:cNvSpPr>
            <p:nvPr/>
          </p:nvSpPr>
          <p:spPr bwMode="auto">
            <a:xfrm>
              <a:off x="1652272" y="3066722"/>
              <a:ext cx="721066" cy="71818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2540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61" name="Group 60">
            <a:extLst>
              <a:ext uri="{FF2B5EF4-FFF2-40B4-BE49-F238E27FC236}">
                <a16:creationId xmlns:a16="http://schemas.microsoft.com/office/drawing/2014/main" id="{9FCAEDAC-1A69-45D0-9C1D-14F537BA6E37}"/>
              </a:ext>
            </a:extLst>
          </p:cNvPr>
          <p:cNvGrpSpPr/>
          <p:nvPr/>
        </p:nvGrpSpPr>
        <p:grpSpPr>
          <a:xfrm>
            <a:off x="1538427" y="4485641"/>
            <a:ext cx="494604" cy="494604"/>
            <a:chOff x="587529" y="1945831"/>
            <a:chExt cx="494604" cy="494604"/>
          </a:xfrm>
        </p:grpSpPr>
        <p:sp>
          <p:nvSpPr>
            <p:cNvPr id="62" name="Oval 61">
              <a:extLst>
                <a:ext uri="{FF2B5EF4-FFF2-40B4-BE49-F238E27FC236}">
                  <a16:creationId xmlns:a16="http://schemas.microsoft.com/office/drawing/2014/main" id="{9495772E-E71E-4FC1-B6A5-1737B81AA0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3" name="Group 62">
              <a:extLst>
                <a:ext uri="{FF2B5EF4-FFF2-40B4-BE49-F238E27FC236}">
                  <a16:creationId xmlns:a16="http://schemas.microsoft.com/office/drawing/2014/main" id="{C26DCAE5-3E30-4D47-BD1D-758645222909}"/>
                </a:ext>
              </a:extLst>
            </p:cNvPr>
            <p:cNvGrpSpPr/>
            <p:nvPr/>
          </p:nvGrpSpPr>
          <p:grpSpPr>
            <a:xfrm>
              <a:off x="703568" y="2056528"/>
              <a:ext cx="259340" cy="252832"/>
              <a:chOff x="783093" y="-2783562"/>
              <a:chExt cx="1002275" cy="977133"/>
            </a:xfrm>
          </p:grpSpPr>
          <p:sp>
            <p:nvSpPr>
              <p:cNvPr id="64" name="Rectangle 63">
                <a:extLst>
                  <a:ext uri="{FF2B5EF4-FFF2-40B4-BE49-F238E27FC236}">
                    <a16:creationId xmlns:a16="http://schemas.microsoft.com/office/drawing/2014/main" id="{5F4D4808-244A-4318-8442-3E8E676FF410}"/>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5" name="Line 5">
                <a:extLst>
                  <a:ext uri="{FF2B5EF4-FFF2-40B4-BE49-F238E27FC236}">
                    <a16:creationId xmlns:a16="http://schemas.microsoft.com/office/drawing/2014/main" id="{392F04DC-6351-4FC8-9CFC-A7265874A402}"/>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6" name="Line 6">
                <a:extLst>
                  <a:ext uri="{FF2B5EF4-FFF2-40B4-BE49-F238E27FC236}">
                    <a16:creationId xmlns:a16="http://schemas.microsoft.com/office/drawing/2014/main" id="{8B5AEFED-3D84-4183-ACDC-1CCB91E0F44E}"/>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7" name="Line 7">
                <a:extLst>
                  <a:ext uri="{FF2B5EF4-FFF2-40B4-BE49-F238E27FC236}">
                    <a16:creationId xmlns:a16="http://schemas.microsoft.com/office/drawing/2014/main" id="{A6E351EC-BFDB-41E6-B888-EC348D29DA31}"/>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8" name="Line 8">
                <a:extLst>
                  <a:ext uri="{FF2B5EF4-FFF2-40B4-BE49-F238E27FC236}">
                    <a16:creationId xmlns:a16="http://schemas.microsoft.com/office/drawing/2014/main" id="{68513CC9-596A-4158-BCEA-965993039CD2}"/>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9" name="Line 9">
                <a:extLst>
                  <a:ext uri="{FF2B5EF4-FFF2-40B4-BE49-F238E27FC236}">
                    <a16:creationId xmlns:a16="http://schemas.microsoft.com/office/drawing/2014/main" id="{51329AF8-1C55-4CBE-8D4C-E6C942EE25A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70" name="Freeform 10">
                <a:extLst>
                  <a:ext uri="{FF2B5EF4-FFF2-40B4-BE49-F238E27FC236}">
                    <a16:creationId xmlns:a16="http://schemas.microsoft.com/office/drawing/2014/main" id="{4486E8E9-C2E9-4AC2-B894-6BD37F6C063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6" name="Oval 45">
            <a:extLst>
              <a:ext uri="{FF2B5EF4-FFF2-40B4-BE49-F238E27FC236}">
                <a16:creationId xmlns:a16="http://schemas.microsoft.com/office/drawing/2014/main" id="{90CA984A-93E4-448C-8423-79C0FBA280E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brain_2" title="Icon of a brain with circles and connection lines inside">
            <a:extLst>
              <a:ext uri="{FF2B5EF4-FFF2-40B4-BE49-F238E27FC236}">
                <a16:creationId xmlns:a16="http://schemas.microsoft.com/office/drawing/2014/main" id="{F7FEE42C-1B23-4F14-A32B-D6069D3F892E}"/>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61981426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403C56-3C76-4EDB-B393-244CAF297563}"/>
              </a:ext>
            </a:extLst>
          </p:cNvPr>
          <p:cNvSpPr/>
          <p:nvPr/>
        </p:nvSpPr>
        <p:spPr>
          <a:xfrm>
            <a:off x="4356100" y="1997838"/>
            <a:ext cx="7253288" cy="2862322"/>
          </a:xfrm>
          <a:prstGeom prst="rect">
            <a:avLst/>
          </a:prstGeom>
        </p:spPr>
        <p:txBody>
          <a:bodyPr wrap="square" anchor="ctr">
            <a:spAutoFit/>
          </a:bodyPr>
          <a:lstStyle/>
          <a:p>
            <a:pPr lvl="0">
              <a:defRPr/>
            </a:pPr>
            <a:r>
              <a:rPr lang="en-US" sz="4400" spc="-100">
                <a:latin typeface="+mj-lt"/>
              </a:rPr>
              <a:t>“Defenders think in ________.</a:t>
            </a:r>
          </a:p>
          <a:p>
            <a:pPr lvl="0">
              <a:defRPr/>
            </a:pPr>
            <a:r>
              <a:rPr lang="en-US" sz="4400" spc="-100">
                <a:latin typeface="+mj-lt"/>
              </a:rPr>
              <a:t>  Attackers think in ________.”</a:t>
            </a:r>
          </a:p>
          <a:p>
            <a:pPr lvl="6">
              <a:defRPr/>
            </a:pPr>
            <a:br>
              <a:rPr lang="en-US" sz="4400" spc="-100">
                <a:latin typeface="+mj-lt"/>
              </a:rPr>
            </a:br>
            <a:r>
              <a:rPr lang="en-US" sz="2200" spc="-100">
                <a:solidFill>
                  <a:schemeClr val="accent6"/>
                </a:solidFill>
                <a:latin typeface="+mj-lt"/>
              </a:rPr>
              <a:t>John Lambert, </a:t>
            </a:r>
            <a:br>
              <a:rPr lang="en-US" sz="2200" spc="-100">
                <a:solidFill>
                  <a:schemeClr val="accent6"/>
                </a:solidFill>
                <a:latin typeface="+mj-lt"/>
              </a:rPr>
            </a:br>
            <a:r>
              <a:rPr lang="en-US" sz="2200" spc="-100">
                <a:solidFill>
                  <a:schemeClr val="accent6"/>
                </a:solidFill>
                <a:latin typeface="+mj-lt"/>
              </a:rPr>
              <a:t>Microsoft Threat Intelligence Center</a:t>
            </a:r>
          </a:p>
        </p:txBody>
      </p:sp>
      <p:grpSp>
        <p:nvGrpSpPr>
          <p:cNvPr id="7" name="Group 6">
            <a:extLst>
              <a:ext uri="{FF2B5EF4-FFF2-40B4-BE49-F238E27FC236}">
                <a16:creationId xmlns:a16="http://schemas.microsoft.com/office/drawing/2014/main" id="{AAA02889-316B-4607-9E1D-AB4A0C9648F4}"/>
              </a:ext>
            </a:extLst>
          </p:cNvPr>
          <p:cNvGrpSpPr/>
          <p:nvPr/>
        </p:nvGrpSpPr>
        <p:grpSpPr>
          <a:xfrm>
            <a:off x="-256153" y="893699"/>
            <a:ext cx="3378766" cy="5070603"/>
            <a:chOff x="-256153" y="893699"/>
            <a:chExt cx="3378766" cy="5070603"/>
          </a:xfrm>
        </p:grpSpPr>
        <p:sp>
          <p:nvSpPr>
            <p:cNvPr id="8" name="Microphone_E720" title="Icon of a microphone">
              <a:extLst>
                <a:ext uri="{FF2B5EF4-FFF2-40B4-BE49-F238E27FC236}">
                  <a16:creationId xmlns:a16="http://schemas.microsoft.com/office/drawing/2014/main" id="{60DF1CA6-67AB-4C22-A113-838726F68660}"/>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03A82A84-9DC6-471E-A387-F62F0D2D5853}"/>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298899367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50C258-CD62-4FDB-837A-0768BF640C47}"/>
              </a:ext>
            </a:extLst>
          </p:cNvPr>
          <p:cNvSpPr/>
          <p:nvPr/>
        </p:nvSpPr>
        <p:spPr>
          <a:xfrm>
            <a:off x="4356100" y="2028616"/>
            <a:ext cx="7253288" cy="2800767"/>
          </a:xfrm>
          <a:prstGeom prst="rect">
            <a:avLst/>
          </a:prstGeom>
        </p:spPr>
        <p:txBody>
          <a:bodyPr wrap="square" anchor="ctr">
            <a:spAutoFit/>
          </a:bodyPr>
          <a:lstStyle/>
          <a:p>
            <a:pPr lvl="0">
              <a:defRPr/>
            </a:pPr>
            <a:r>
              <a:rPr lang="en-US" sz="4400" spc="-100">
                <a:latin typeface="+mj-lt"/>
              </a:rPr>
              <a:t>“Defenders think in </a:t>
            </a:r>
            <a:r>
              <a:rPr lang="en-US" sz="4400" u="sng" spc="-100">
                <a:solidFill>
                  <a:schemeClr val="accent1"/>
                </a:solidFill>
                <a:latin typeface="+mj-lt"/>
              </a:rPr>
              <a:t>lists</a:t>
            </a:r>
            <a:r>
              <a:rPr lang="en-US" sz="4400" spc="-100">
                <a:latin typeface="+mj-lt"/>
              </a:rPr>
              <a:t>.</a:t>
            </a:r>
          </a:p>
          <a:p>
            <a:pPr lvl="0">
              <a:defRPr/>
            </a:pPr>
            <a:r>
              <a:rPr lang="en-US" sz="4400" spc="-100">
                <a:latin typeface="+mj-lt"/>
              </a:rPr>
              <a:t>  Attackers think in </a:t>
            </a:r>
            <a:r>
              <a:rPr lang="en-US" sz="4400" u="sng" spc="-100">
                <a:solidFill>
                  <a:schemeClr val="accent1"/>
                </a:solidFill>
                <a:latin typeface="+mj-lt"/>
              </a:rPr>
              <a:t>graphs</a:t>
            </a:r>
            <a:r>
              <a:rPr lang="en-US" sz="4400" spc="-100">
                <a:latin typeface="+mj-lt"/>
              </a:rPr>
              <a:t>.”</a:t>
            </a:r>
          </a:p>
          <a:p>
            <a:pPr lvl="0">
              <a:defRPr/>
            </a:pPr>
            <a:endParaRPr lang="en-US" sz="4400" spc="-100">
              <a:latin typeface="+mj-lt"/>
            </a:endParaRPr>
          </a:p>
          <a:p>
            <a:pPr lvl="6">
              <a:defRPr/>
            </a:pPr>
            <a:r>
              <a:rPr lang="en-US" sz="2200" spc="-100">
                <a:solidFill>
                  <a:srgbClr val="737373"/>
                </a:solidFill>
                <a:latin typeface="Segoe UI Semibold"/>
              </a:rPr>
              <a:t>John Lambert, </a:t>
            </a:r>
            <a:br>
              <a:rPr lang="en-US" sz="2200" spc="-100">
                <a:solidFill>
                  <a:srgbClr val="737373"/>
                </a:solidFill>
                <a:latin typeface="Segoe UI Semibold"/>
              </a:rPr>
            </a:br>
            <a:r>
              <a:rPr lang="en-US" sz="2200" spc="-100">
                <a:solidFill>
                  <a:srgbClr val="737373"/>
                </a:solidFill>
                <a:latin typeface="Segoe UI Semibold"/>
              </a:rPr>
              <a:t>Microsoft Threat Intelligence Center</a:t>
            </a:r>
            <a:endParaRPr lang="en-US" sz="4000" spc="-100">
              <a:latin typeface="+mj-lt"/>
            </a:endParaRPr>
          </a:p>
        </p:txBody>
      </p:sp>
      <p:grpSp>
        <p:nvGrpSpPr>
          <p:cNvPr id="7" name="Group 6">
            <a:extLst>
              <a:ext uri="{FF2B5EF4-FFF2-40B4-BE49-F238E27FC236}">
                <a16:creationId xmlns:a16="http://schemas.microsoft.com/office/drawing/2014/main" id="{D2690EC1-10F5-4F38-A821-91E70E0AA904}"/>
              </a:ext>
            </a:extLst>
          </p:cNvPr>
          <p:cNvGrpSpPr/>
          <p:nvPr/>
        </p:nvGrpSpPr>
        <p:grpSpPr>
          <a:xfrm>
            <a:off x="-2403433" y="893698"/>
            <a:ext cx="5707728" cy="5070602"/>
            <a:chOff x="-2459705" y="893698"/>
            <a:chExt cx="5707728" cy="5070602"/>
          </a:xfrm>
        </p:grpSpPr>
        <p:sp>
          <p:nvSpPr>
            <p:cNvPr id="8" name="speech_2" title="Icon of a chat bubble">
              <a:extLst>
                <a:ext uri="{FF2B5EF4-FFF2-40B4-BE49-F238E27FC236}">
                  <a16:creationId xmlns:a16="http://schemas.microsoft.com/office/drawing/2014/main" id="{1395DE89-A502-440F-A3FE-6A179E4BC612}"/>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9" name="Group 8">
              <a:extLst>
                <a:ext uri="{FF2B5EF4-FFF2-40B4-BE49-F238E27FC236}">
                  <a16:creationId xmlns:a16="http://schemas.microsoft.com/office/drawing/2014/main" id="{BB57F98E-DD9D-4EE8-9463-3BCFDD20E2E8}"/>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2C7F67E2-C0BB-4E38-8E2B-A488E52CE183}"/>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a:extLst>
                  <a:ext uri="{FF2B5EF4-FFF2-40B4-BE49-F238E27FC236}">
                    <a16:creationId xmlns:a16="http://schemas.microsoft.com/office/drawing/2014/main" id="{E9DA15CE-89AD-4FBB-8402-EDF41CC0FF87}"/>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32812407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4E38BE29-C3FE-4BFC-8BD0-253B1CCD2CD1}"/>
              </a:ext>
            </a:extLst>
          </p:cNvPr>
          <p:cNvCxnSpPr>
            <a:cxnSpLocks/>
            <a:stCxn id="3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2CEF75D-DD5E-468C-A4C5-6396424D71CC}"/>
              </a:ext>
            </a:extLst>
          </p:cNvPr>
          <p:cNvCxnSpPr>
            <a:cxnSpLocks/>
            <a:endCxn id="3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0525A17B-52F7-4E78-822A-AB6B83F4DA39}"/>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972201D8-696E-4BF2-BBA7-372F4A4F22C5}"/>
              </a:ext>
            </a:extLst>
          </p:cNvPr>
          <p:cNvCxnSpPr>
            <a:cxnSpLocks/>
            <a:endCxn id="3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2C8F8777-767C-4657-A248-A1711AC9ADB3}"/>
              </a:ext>
            </a:extLst>
          </p:cNvPr>
          <p:cNvCxnSpPr>
            <a:cxnSpLocks/>
            <a:stCxn id="24"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8326F911-8C5F-450A-A7B8-1F2310B89B2E}"/>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EA438B2A-06A2-4307-9B8E-3A7C9557217D}"/>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300BDECB-A1AF-497E-AA85-495ED7F6F1FE}"/>
              </a:ext>
            </a:extLst>
          </p:cNvPr>
          <p:cNvCxnSpPr>
            <a:cxnSpLocks/>
            <a:endCxn id="34"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6E9BAAC-CAC5-424F-9AF2-ABD5CF08963E}"/>
              </a:ext>
            </a:extLst>
          </p:cNvPr>
          <p:cNvCxnSpPr>
            <a:cxnSpLocks/>
            <a:stCxn id="31"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05951825-25EB-41B1-9E56-EA2C4C0873C1}"/>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Automation</a:t>
            </a:r>
          </a:p>
        </p:txBody>
      </p:sp>
      <p:cxnSp>
        <p:nvCxnSpPr>
          <p:cNvPr id="26" name="Energy City line">
            <a:extLst>
              <a:ext uri="{FF2B5EF4-FFF2-40B4-BE49-F238E27FC236}">
                <a16:creationId xmlns:a16="http://schemas.microsoft.com/office/drawing/2014/main" id="{6BA87E27-460F-47DA-9D4B-6E1AF8B126D5}"/>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7" name="Energy City line">
            <a:extLst>
              <a:ext uri="{FF2B5EF4-FFF2-40B4-BE49-F238E27FC236}">
                <a16:creationId xmlns:a16="http://schemas.microsoft.com/office/drawing/2014/main" id="{8D1B64D7-3AB1-483D-82C7-33749ABC01C6}"/>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73DE40AC-96FD-4BC2-91D5-E311E0A7DFB5}"/>
              </a:ext>
            </a:extLst>
          </p:cNvPr>
          <p:cNvGrpSpPr/>
          <p:nvPr/>
        </p:nvGrpSpPr>
        <p:grpSpPr>
          <a:xfrm>
            <a:off x="1043823" y="882785"/>
            <a:ext cx="494604" cy="494604"/>
            <a:chOff x="955596" y="437396"/>
            <a:chExt cx="910036" cy="910036"/>
          </a:xfrm>
        </p:grpSpPr>
        <p:sp>
          <p:nvSpPr>
            <p:cNvPr id="29" name="Oval 28">
              <a:extLst>
                <a:ext uri="{FF2B5EF4-FFF2-40B4-BE49-F238E27FC236}">
                  <a16:creationId xmlns:a16="http://schemas.microsoft.com/office/drawing/2014/main" id="{1827A729-B71E-48C9-B36F-FFD11469D67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binoculars" title="Icon of binoculars">
              <a:extLst>
                <a:ext uri="{FF2B5EF4-FFF2-40B4-BE49-F238E27FC236}">
                  <a16:creationId xmlns:a16="http://schemas.microsoft.com/office/drawing/2014/main" id="{5C3F13FD-0510-486D-A933-8B1D450A22A2}"/>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Oval 129">
            <a:extLst>
              <a:ext uri="{FF2B5EF4-FFF2-40B4-BE49-F238E27FC236}">
                <a16:creationId xmlns:a16="http://schemas.microsoft.com/office/drawing/2014/main" id="{AF89230E-117F-47AE-90F8-A6026FC589AE}"/>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 name="Oval 129">
            <a:extLst>
              <a:ext uri="{FF2B5EF4-FFF2-40B4-BE49-F238E27FC236}">
                <a16:creationId xmlns:a16="http://schemas.microsoft.com/office/drawing/2014/main" id="{C8EC9460-6D93-41CE-A82A-7C6168E92103}"/>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 name="Oval 129">
            <a:extLst>
              <a:ext uri="{FF2B5EF4-FFF2-40B4-BE49-F238E27FC236}">
                <a16:creationId xmlns:a16="http://schemas.microsoft.com/office/drawing/2014/main" id="{42FFA9B5-726B-4E94-B473-22A9532424CC}"/>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4" name="Oval 129">
            <a:extLst>
              <a:ext uri="{FF2B5EF4-FFF2-40B4-BE49-F238E27FC236}">
                <a16:creationId xmlns:a16="http://schemas.microsoft.com/office/drawing/2014/main" id="{CB88B290-5E99-4C2B-9FEC-63735F60AFF9}"/>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1795F5B1-4C32-4760-BE6D-670AA94311DD}"/>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9" name="Group 38">
            <a:extLst>
              <a:ext uri="{FF2B5EF4-FFF2-40B4-BE49-F238E27FC236}">
                <a16:creationId xmlns:a16="http://schemas.microsoft.com/office/drawing/2014/main" id="{407B14A6-404B-4732-A0EF-F69840DA2E56}"/>
              </a:ext>
            </a:extLst>
          </p:cNvPr>
          <p:cNvGrpSpPr/>
          <p:nvPr/>
        </p:nvGrpSpPr>
        <p:grpSpPr>
          <a:xfrm>
            <a:off x="1538427" y="4485641"/>
            <a:ext cx="494604" cy="494604"/>
            <a:chOff x="587529" y="1945831"/>
            <a:chExt cx="494604" cy="494604"/>
          </a:xfrm>
        </p:grpSpPr>
        <p:sp>
          <p:nvSpPr>
            <p:cNvPr id="40" name="Oval 39">
              <a:extLst>
                <a:ext uri="{FF2B5EF4-FFF2-40B4-BE49-F238E27FC236}">
                  <a16:creationId xmlns:a16="http://schemas.microsoft.com/office/drawing/2014/main" id="{B246C19A-EF92-4F27-9737-CD5C820366C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52AD7789-9199-4F6D-8F90-4B4EF98C9353}"/>
                </a:ext>
              </a:extLst>
            </p:cNvPr>
            <p:cNvGrpSpPr/>
            <p:nvPr/>
          </p:nvGrpSpPr>
          <p:grpSpPr>
            <a:xfrm>
              <a:off x="703568" y="2056528"/>
              <a:ext cx="259340" cy="252832"/>
              <a:chOff x="783093" y="-2783562"/>
              <a:chExt cx="1002275" cy="977133"/>
            </a:xfrm>
          </p:grpSpPr>
          <p:sp>
            <p:nvSpPr>
              <p:cNvPr id="42" name="Rectangle 41">
                <a:extLst>
                  <a:ext uri="{FF2B5EF4-FFF2-40B4-BE49-F238E27FC236}">
                    <a16:creationId xmlns:a16="http://schemas.microsoft.com/office/drawing/2014/main" id="{11775B03-D7D5-4DC1-9EBD-8AFE2F3BB8FE}"/>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3" name="Line 5">
                <a:extLst>
                  <a:ext uri="{FF2B5EF4-FFF2-40B4-BE49-F238E27FC236}">
                    <a16:creationId xmlns:a16="http://schemas.microsoft.com/office/drawing/2014/main" id="{97E841A4-AC28-4FCE-BE89-BAB1466C27EE}"/>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4" name="Line 6">
                <a:extLst>
                  <a:ext uri="{FF2B5EF4-FFF2-40B4-BE49-F238E27FC236}">
                    <a16:creationId xmlns:a16="http://schemas.microsoft.com/office/drawing/2014/main" id="{B155996A-2154-4C9A-A13C-7A94E7AF2FB4}"/>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5" name="Line 7">
                <a:extLst>
                  <a:ext uri="{FF2B5EF4-FFF2-40B4-BE49-F238E27FC236}">
                    <a16:creationId xmlns:a16="http://schemas.microsoft.com/office/drawing/2014/main" id="{43E76CBE-91B4-489F-82A6-494ACF6121A3}"/>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6" name="Line 8">
                <a:extLst>
                  <a:ext uri="{FF2B5EF4-FFF2-40B4-BE49-F238E27FC236}">
                    <a16:creationId xmlns:a16="http://schemas.microsoft.com/office/drawing/2014/main" id="{47D9FBC7-7486-4FD7-8A75-90085045A831}"/>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7" name="Line 9">
                <a:extLst>
                  <a:ext uri="{FF2B5EF4-FFF2-40B4-BE49-F238E27FC236}">
                    <a16:creationId xmlns:a16="http://schemas.microsoft.com/office/drawing/2014/main" id="{257FA888-F5E7-4763-8BF3-BA06782FB464}"/>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8" name="Freeform 10">
                <a:extLst>
                  <a:ext uri="{FF2B5EF4-FFF2-40B4-BE49-F238E27FC236}">
                    <a16:creationId xmlns:a16="http://schemas.microsoft.com/office/drawing/2014/main" id="{C4EA6EB6-8947-4587-AAE3-251ADF1495B8}"/>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 name="Group 1">
            <a:extLst>
              <a:ext uri="{FF2B5EF4-FFF2-40B4-BE49-F238E27FC236}">
                <a16:creationId xmlns:a16="http://schemas.microsoft.com/office/drawing/2014/main" id="{27F28CFA-8A92-4B93-9848-DB4748C48155}"/>
              </a:ext>
            </a:extLst>
          </p:cNvPr>
          <p:cNvGrpSpPr/>
          <p:nvPr/>
        </p:nvGrpSpPr>
        <p:grpSpPr>
          <a:xfrm>
            <a:off x="1368505" y="2781518"/>
            <a:ext cx="1288600" cy="1288596"/>
            <a:chOff x="1368505" y="2781518"/>
            <a:chExt cx="1288600" cy="1288596"/>
          </a:xfrm>
        </p:grpSpPr>
        <p:sp>
          <p:nvSpPr>
            <p:cNvPr id="37" name="Oval 36">
              <a:extLst>
                <a:ext uri="{FF2B5EF4-FFF2-40B4-BE49-F238E27FC236}">
                  <a16:creationId xmlns:a16="http://schemas.microsoft.com/office/drawing/2014/main" id="{2A21EA16-0C23-412E-9AEF-694C6031EA28}"/>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gear" title="Icon of a gear surrounded by a circle with lines of varying length">
              <a:extLst>
                <a:ext uri="{FF2B5EF4-FFF2-40B4-BE49-F238E27FC236}">
                  <a16:creationId xmlns:a16="http://schemas.microsoft.com/office/drawing/2014/main" id="{EF0A8687-B425-4FFC-9D5A-BFD2D1252543}"/>
                </a:ext>
              </a:extLst>
            </p:cNvPr>
            <p:cNvSpPr>
              <a:spLocks noChangeAspect="1" noEditPoints="1"/>
            </p:cNvSpPr>
            <p:nvPr/>
          </p:nvSpPr>
          <p:spPr bwMode="auto">
            <a:xfrm>
              <a:off x="1641464" y="3056084"/>
              <a:ext cx="742682" cy="739464"/>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254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EABC10D5-FB58-4FB6-8B16-E7715B4A4EC5}"/>
              </a:ext>
            </a:extLst>
          </p:cNvPr>
          <p:cNvGrpSpPr/>
          <p:nvPr/>
        </p:nvGrpSpPr>
        <p:grpSpPr>
          <a:xfrm>
            <a:off x="882861" y="5427958"/>
            <a:ext cx="494604" cy="494604"/>
            <a:chOff x="3181981" y="455880"/>
            <a:chExt cx="910036" cy="910036"/>
          </a:xfrm>
        </p:grpSpPr>
        <p:sp>
          <p:nvSpPr>
            <p:cNvPr id="53" name="Oval 52">
              <a:extLst>
                <a:ext uri="{FF2B5EF4-FFF2-40B4-BE49-F238E27FC236}">
                  <a16:creationId xmlns:a16="http://schemas.microsoft.com/office/drawing/2014/main" id="{F3F4C25B-9F02-43CE-A2BE-90A22A308EA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4" name="target_2" title="Icon of a target with an arrow hitting the bullseye">
              <a:extLst>
                <a:ext uri="{FF2B5EF4-FFF2-40B4-BE49-F238E27FC236}">
                  <a16:creationId xmlns:a16="http://schemas.microsoft.com/office/drawing/2014/main" id="{EBDF01DF-5D21-477D-8296-893343EFE303}"/>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D0F3C717-8101-4307-9AE6-39B44EC08182}"/>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rain_2" title="Icon of a brain with circles and connection lines inside">
            <a:extLst>
              <a:ext uri="{FF2B5EF4-FFF2-40B4-BE49-F238E27FC236}">
                <a16:creationId xmlns:a16="http://schemas.microsoft.com/office/drawing/2014/main" id="{EC56477A-2752-4BAA-9773-0D5D14D93743}"/>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714465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92971C-0FF5-4AA2-AEE5-BD32DCB9B464}"/>
              </a:ext>
            </a:extLst>
          </p:cNvPr>
          <p:cNvGrpSpPr/>
          <p:nvPr/>
        </p:nvGrpSpPr>
        <p:grpSpPr>
          <a:xfrm>
            <a:off x="5738132" y="1386522"/>
            <a:ext cx="6453868" cy="5273755"/>
            <a:chOff x="5738132" y="1386522"/>
            <a:chExt cx="6453868" cy="5273755"/>
          </a:xfrm>
        </p:grpSpPr>
        <p:grpSp>
          <p:nvGrpSpPr>
            <p:cNvPr id="13" name="Group 12">
              <a:extLst>
                <a:ext uri="{FF2B5EF4-FFF2-40B4-BE49-F238E27FC236}">
                  <a16:creationId xmlns:a16="http://schemas.microsoft.com/office/drawing/2014/main" id="{1DA9CD06-2D65-412A-A634-D74DF447D2D0}"/>
                </a:ext>
              </a:extLst>
            </p:cNvPr>
            <p:cNvGrpSpPr/>
            <p:nvPr/>
          </p:nvGrpSpPr>
          <p:grpSpPr>
            <a:xfrm>
              <a:off x="5738132" y="1386522"/>
              <a:ext cx="6453868" cy="5273755"/>
              <a:chOff x="5738132" y="1386522"/>
              <a:chExt cx="6453868" cy="5273755"/>
            </a:xfrm>
          </p:grpSpPr>
          <p:sp>
            <p:nvSpPr>
              <p:cNvPr id="17" name="Rectangle: Rounded Corners 16">
                <a:extLst>
                  <a:ext uri="{FF2B5EF4-FFF2-40B4-BE49-F238E27FC236}">
                    <a16:creationId xmlns:a16="http://schemas.microsoft.com/office/drawing/2014/main" id="{F62C77F8-7150-4D3D-9D95-FBC26CDA5B30}"/>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8" name="Picture 17" descr="A screenshot of a cell phone&#10;&#10;Description automatically generated">
                <a:extLst>
                  <a:ext uri="{FF2B5EF4-FFF2-40B4-BE49-F238E27FC236}">
                    <a16:creationId xmlns:a16="http://schemas.microsoft.com/office/drawing/2014/main" id="{E9D0A343-728C-44C5-9109-0DAB40569C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5" name="Picture 24">
              <a:extLst>
                <a:ext uri="{FF2B5EF4-FFF2-40B4-BE49-F238E27FC236}">
                  <a16:creationId xmlns:a16="http://schemas.microsoft.com/office/drawing/2014/main" id="{CCF0F3BD-8A45-43C2-9F38-4F36975C5BD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987" t="5949" r="24306" b="1589"/>
            <a:stretch/>
          </p:blipFill>
          <p:spPr>
            <a:xfrm>
              <a:off x="6240024" y="1853699"/>
              <a:ext cx="5951976" cy="4280401"/>
            </a:xfrm>
            <a:prstGeom prst="rect">
              <a:avLst/>
            </a:prstGeom>
          </p:spPr>
        </p:pic>
      </p:grpSp>
      <p:sp>
        <p:nvSpPr>
          <p:cNvPr id="3" name="Title 2">
            <a:extLst>
              <a:ext uri="{FF2B5EF4-FFF2-40B4-BE49-F238E27FC236}">
                <a16:creationId xmlns:a16="http://schemas.microsoft.com/office/drawing/2014/main" id="{8DBE24B7-EA3B-4794-A014-D79AE42E13BB}"/>
              </a:ext>
            </a:extLst>
          </p:cNvPr>
          <p:cNvSpPr>
            <a:spLocks noGrp="1"/>
          </p:cNvSpPr>
          <p:nvPr>
            <p:ph type="title"/>
          </p:nvPr>
        </p:nvSpPr>
        <p:spPr>
          <a:xfrm>
            <a:off x="1527175" y="457200"/>
            <a:ext cx="10079608" cy="984885"/>
          </a:xfrm>
        </p:spPr>
        <p:txBody>
          <a:bodyPr/>
          <a:lstStyle/>
          <a:p>
            <a:r>
              <a:rPr lang="en-US" sz="3200"/>
              <a:t>Automate and orchestrate security operations using integrated Azure Logic Apps</a:t>
            </a:r>
          </a:p>
        </p:txBody>
      </p:sp>
      <p:sp>
        <p:nvSpPr>
          <p:cNvPr id="30" name="TextBox 29">
            <a:extLst>
              <a:ext uri="{FF2B5EF4-FFF2-40B4-BE49-F238E27FC236}">
                <a16:creationId xmlns:a16="http://schemas.microsoft.com/office/drawing/2014/main" id="{667B71DC-531B-4EF6-AA69-F677E3C497E1}"/>
              </a:ext>
            </a:extLst>
          </p:cNvPr>
          <p:cNvSpPr txBox="1"/>
          <p:nvPr/>
        </p:nvSpPr>
        <p:spPr>
          <a:xfrm>
            <a:off x="595491" y="2027987"/>
            <a:ext cx="4793207" cy="3034851"/>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Build automated and scalable playbooks that integrate across tools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Choose from a library of samples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Create your own playbooks using 200+ built-in connectors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Trigger a playbook from an alert or </a:t>
            </a:r>
            <a:br>
              <a:rPr kumimoji="0" lang="en-US" sz="1800" b="0" i="0" u="none" strike="noStrike" kern="1200" cap="none" spc="0" normalizeH="0" baseline="0" noProof="0">
                <a:ln>
                  <a:noFill/>
                </a:ln>
                <a:effectLst/>
                <a:uLnTx/>
                <a:uFillTx/>
                <a:latin typeface="Segoe UI Semibold"/>
                <a:ea typeface="+mn-ea"/>
                <a:cs typeface="+mn-cs"/>
              </a:rPr>
            </a:br>
            <a:r>
              <a:rPr kumimoji="0" lang="en-US" sz="1800" b="0" i="0" u="none" strike="noStrike" kern="1200" cap="none" spc="0" normalizeH="0" baseline="0" noProof="0">
                <a:ln>
                  <a:noFill/>
                </a:ln>
                <a:effectLst/>
                <a:uLnTx/>
                <a:uFillTx/>
                <a:latin typeface="Segoe UI Semibold"/>
                <a:ea typeface="+mn-ea"/>
                <a:cs typeface="+mn-cs"/>
              </a:rPr>
              <a:t>incident investigation</a:t>
            </a:r>
          </a:p>
        </p:txBody>
      </p:sp>
      <p:grpSp>
        <p:nvGrpSpPr>
          <p:cNvPr id="10" name="Group 9">
            <a:extLst>
              <a:ext uri="{FF2B5EF4-FFF2-40B4-BE49-F238E27FC236}">
                <a16:creationId xmlns:a16="http://schemas.microsoft.com/office/drawing/2014/main" id="{02D43857-DF81-46BF-B80E-01ABA074E44A}"/>
              </a:ext>
            </a:extLst>
          </p:cNvPr>
          <p:cNvGrpSpPr/>
          <p:nvPr/>
        </p:nvGrpSpPr>
        <p:grpSpPr>
          <a:xfrm>
            <a:off x="585217" y="0"/>
            <a:ext cx="745914" cy="1143000"/>
            <a:chOff x="585217" y="0"/>
            <a:chExt cx="745914" cy="1143000"/>
          </a:xfrm>
        </p:grpSpPr>
        <p:grpSp>
          <p:nvGrpSpPr>
            <p:cNvPr id="12" name="Group 11">
              <a:extLst>
                <a:ext uri="{FF2B5EF4-FFF2-40B4-BE49-F238E27FC236}">
                  <a16:creationId xmlns:a16="http://schemas.microsoft.com/office/drawing/2014/main" id="{BA3D630D-DD17-4AD8-93E6-DEB1E66A7287}"/>
                </a:ext>
              </a:extLst>
            </p:cNvPr>
            <p:cNvGrpSpPr/>
            <p:nvPr/>
          </p:nvGrpSpPr>
          <p:grpSpPr>
            <a:xfrm>
              <a:off x="585217" y="0"/>
              <a:ext cx="745914" cy="1143000"/>
              <a:chOff x="490749" y="2984912"/>
              <a:chExt cx="1872140" cy="2557382"/>
            </a:xfrm>
          </p:grpSpPr>
          <p:sp>
            <p:nvSpPr>
              <p:cNvPr id="15" name="04R">
                <a:extLst>
                  <a:ext uri="{FF2B5EF4-FFF2-40B4-BE49-F238E27FC236}">
                    <a16:creationId xmlns:a16="http://schemas.microsoft.com/office/drawing/2014/main" id="{48975D1E-BDE7-4370-A670-81AAD523024B}"/>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 name="04R">
                <a:extLst>
                  <a:ext uri="{FF2B5EF4-FFF2-40B4-BE49-F238E27FC236}">
                    <a16:creationId xmlns:a16="http://schemas.microsoft.com/office/drawing/2014/main" id="{9E0BEE8F-AA24-40CF-8DE8-9F6F8081D5FF}"/>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4" name="Rectangle 13">
              <a:extLst>
                <a:ext uri="{FF2B5EF4-FFF2-40B4-BE49-F238E27FC236}">
                  <a16:creationId xmlns:a16="http://schemas.microsoft.com/office/drawing/2014/main" id="{34A9308F-7D15-4A67-9581-94A6338125F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43428" rIns="0"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10</a:t>
              </a:r>
            </a:p>
          </p:txBody>
        </p:sp>
      </p:grpSp>
    </p:spTree>
    <p:extLst>
      <p:ext uri="{BB962C8B-B14F-4D97-AF65-F5344CB8AC3E}">
        <p14:creationId xmlns:p14="http://schemas.microsoft.com/office/powerpoint/2010/main" val="13237333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p:txBody>
          <a:bodyPr/>
          <a:lstStyle/>
          <a:p>
            <a:r>
              <a:rPr lang="en-US"/>
              <a:t>Example playbooks</a:t>
            </a:r>
          </a:p>
        </p:txBody>
      </p:sp>
      <p:sp>
        <p:nvSpPr>
          <p:cNvPr id="18" name="04R">
            <a:extLst>
              <a:ext uri="{FF2B5EF4-FFF2-40B4-BE49-F238E27FC236}">
                <a16:creationId xmlns:a16="http://schemas.microsoft.com/office/drawing/2014/main" id="{F9A3BCA3-DBF8-42E9-898A-64544F7B289A}"/>
              </a:ext>
            </a:extLst>
          </p:cNvPr>
          <p:cNvSpPr/>
          <p:nvPr/>
        </p:nvSpPr>
        <p:spPr bwMode="auto">
          <a:xfrm>
            <a:off x="584199" y="4358773"/>
            <a:ext cx="3553926" cy="138905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0" tIns="89642" rIns="0"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Assign an Incident to an Analyst</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Open a Ticket (ServiceNow/Jira)</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Keep Incident Status in Sync</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Post in a Teams or Slack Channel</a:t>
            </a:r>
          </a:p>
        </p:txBody>
      </p:sp>
      <p:sp>
        <p:nvSpPr>
          <p:cNvPr id="26" name="04R">
            <a:extLst>
              <a:ext uri="{FF2B5EF4-FFF2-40B4-BE49-F238E27FC236}">
                <a16:creationId xmlns:a16="http://schemas.microsoft.com/office/drawing/2014/main" id="{F842F95E-CAF9-4A04-B3AE-699E0891B7FB}"/>
              </a:ext>
            </a:extLst>
          </p:cNvPr>
          <p:cNvSpPr/>
          <p:nvPr/>
        </p:nvSpPr>
        <p:spPr bwMode="auto">
          <a:xfrm>
            <a:off x="4318527" y="4358773"/>
            <a:ext cx="3553928" cy="138905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Lookup Geo for an IP </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Trigger Defender ATP Investigation</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Send Validation Email to User</a:t>
            </a:r>
          </a:p>
          <a:p>
            <a:pPr marL="0" marR="0" lvl="0" indent="0" algn="ctr" defTabSz="914192" rtl="0" eaLnBrk="1" fontAlgn="auto" latinLnBrk="0" hangingPunct="1">
              <a:lnSpc>
                <a:spcPct val="100000"/>
              </a:lnSpc>
              <a:spcBef>
                <a:spcPts val="300"/>
              </a:spcBef>
              <a:spcAft>
                <a:spcPts val="600"/>
              </a:spcAft>
              <a:buClrTx/>
              <a:buSzTx/>
              <a:buFontTx/>
              <a:buNone/>
              <a:tabLst/>
              <a:defRPr/>
            </a:pPr>
            <a:endParaRPr kumimoji="0" lang="en-US" sz="1370" b="0" i="0" u="none" strike="noStrike" kern="0" cap="none" spc="0" normalizeH="0" baseline="0" noProof="0">
              <a:ln>
                <a:noFill/>
              </a:ln>
              <a:solidFill>
                <a:srgbClr val="1A1A1A"/>
              </a:solidFill>
              <a:effectLst/>
              <a:uLnTx/>
              <a:uFillTx/>
              <a:latin typeface="Segoe UI"/>
              <a:ea typeface="+mn-ea"/>
              <a:cs typeface="+mn-cs"/>
            </a:endParaRPr>
          </a:p>
        </p:txBody>
      </p:sp>
      <p:sp>
        <p:nvSpPr>
          <p:cNvPr id="27" name="04R">
            <a:extLst>
              <a:ext uri="{FF2B5EF4-FFF2-40B4-BE49-F238E27FC236}">
                <a16:creationId xmlns:a16="http://schemas.microsoft.com/office/drawing/2014/main" id="{28DC479E-1A3F-4198-9E17-7BE9577120D9}"/>
              </a:ext>
            </a:extLst>
          </p:cNvPr>
          <p:cNvSpPr/>
          <p:nvPr/>
        </p:nvSpPr>
        <p:spPr bwMode="auto">
          <a:xfrm>
            <a:off x="8052856" y="4358773"/>
            <a:ext cx="3553926" cy="171991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Block an IP Address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Block User Access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Trigger Conditional Access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Isolate Machine</a:t>
            </a:r>
          </a:p>
          <a:p>
            <a:pPr marL="0" marR="0" lvl="0" indent="0" algn="ctr" defTabSz="914192" rtl="0" eaLnBrk="1" fontAlgn="auto" latinLnBrk="0" hangingPunct="1">
              <a:lnSpc>
                <a:spcPct val="100000"/>
              </a:lnSpc>
              <a:spcBef>
                <a:spcPts val="300"/>
              </a:spcBef>
              <a:spcAft>
                <a:spcPts val="600"/>
              </a:spcAft>
              <a:buClrTx/>
              <a:buSzTx/>
              <a:buFontTx/>
              <a:buNone/>
              <a:tabLst/>
              <a:defRPr/>
            </a:pPr>
            <a:endParaRPr kumimoji="0" lang="en-US" sz="1370" b="0" i="0" u="none" strike="noStrike" kern="0" cap="none" spc="0" normalizeH="0" baseline="0" noProof="0">
              <a:ln>
                <a:noFill/>
              </a:ln>
              <a:solidFill>
                <a:srgbClr val="1A1A1A"/>
              </a:solidFill>
              <a:effectLst/>
              <a:uLnTx/>
              <a:uFillTx/>
              <a:latin typeface="Segoe UI"/>
              <a:ea typeface="+mn-ea"/>
              <a:cs typeface="+mn-cs"/>
            </a:endParaRPr>
          </a:p>
        </p:txBody>
      </p:sp>
      <p:sp>
        <p:nvSpPr>
          <p:cNvPr id="29" name="Rectangle 28">
            <a:extLst>
              <a:ext uri="{FF2B5EF4-FFF2-40B4-BE49-F238E27FC236}">
                <a16:creationId xmlns:a16="http://schemas.microsoft.com/office/drawing/2014/main" id="{8BE2968C-263A-4CF1-B668-48B21EA1AA8C}"/>
              </a:ext>
            </a:extLst>
          </p:cNvPr>
          <p:cNvSpPr/>
          <p:nvPr/>
        </p:nvSpPr>
        <p:spPr bwMode="auto">
          <a:xfrm>
            <a:off x="584199"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0930D252-0E7C-4D82-B23A-CB1AB2EAAEAC}"/>
              </a:ext>
            </a:extLst>
          </p:cNvPr>
          <p:cNvGrpSpPr/>
          <p:nvPr/>
        </p:nvGrpSpPr>
        <p:grpSpPr>
          <a:xfrm>
            <a:off x="742803" y="1947501"/>
            <a:ext cx="3329135" cy="2174272"/>
            <a:chOff x="630790" y="2239809"/>
            <a:chExt cx="3329135" cy="2174272"/>
          </a:xfrm>
        </p:grpSpPr>
        <p:sp>
          <p:nvSpPr>
            <p:cNvPr id="13" name="04R">
              <a:extLst>
                <a:ext uri="{FF2B5EF4-FFF2-40B4-BE49-F238E27FC236}">
                  <a16:creationId xmlns:a16="http://schemas.microsoft.com/office/drawing/2014/main" id="{C23CB125-C5E2-4D27-8F20-46AA84BEFC6E}"/>
                </a:ext>
              </a:extLst>
            </p:cNvPr>
            <p:cNvSpPr/>
            <p:nvPr/>
          </p:nvSpPr>
          <p:spPr bwMode="auto">
            <a:xfrm>
              <a:off x="693676"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04R">
              <a:extLst>
                <a:ext uri="{FF2B5EF4-FFF2-40B4-BE49-F238E27FC236}">
                  <a16:creationId xmlns:a16="http://schemas.microsoft.com/office/drawing/2014/main" id="{967E0E8C-529E-4957-B876-C3CB44681C5E}"/>
                </a:ext>
              </a:extLst>
            </p:cNvPr>
            <p:cNvSpPr/>
            <p:nvPr/>
          </p:nvSpPr>
          <p:spPr bwMode="auto">
            <a:xfrm>
              <a:off x="630790"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Incident Management</a:t>
              </a:r>
            </a:p>
          </p:txBody>
        </p:sp>
        <p:sp>
          <p:nvSpPr>
            <p:cNvPr id="19" name="04R">
              <a:extLst>
                <a:ext uri="{FF2B5EF4-FFF2-40B4-BE49-F238E27FC236}">
                  <a16:creationId xmlns:a16="http://schemas.microsoft.com/office/drawing/2014/main" id="{610C197A-F64E-41B2-B302-0427953DCE58}"/>
                </a:ext>
              </a:extLst>
            </p:cNvPr>
            <p:cNvSpPr/>
            <p:nvPr/>
          </p:nvSpPr>
          <p:spPr bwMode="auto">
            <a:xfrm flipV="1">
              <a:off x="693676"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pic>
          <p:nvPicPr>
            <p:cNvPr id="4" name="Graphic 3">
              <a:extLst>
                <a:ext uri="{FF2B5EF4-FFF2-40B4-BE49-F238E27FC236}">
                  <a16:creationId xmlns:a16="http://schemas.microsoft.com/office/drawing/2014/main" id="{41119F74-02DC-4899-A96F-9F5DCE0E0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2347" y="2484418"/>
              <a:ext cx="907278" cy="907278"/>
            </a:xfrm>
            <a:prstGeom prst="rect">
              <a:avLst/>
            </a:prstGeom>
          </p:spPr>
        </p:pic>
      </p:grpSp>
      <p:grpSp>
        <p:nvGrpSpPr>
          <p:cNvPr id="33" name="Group 32">
            <a:extLst>
              <a:ext uri="{FF2B5EF4-FFF2-40B4-BE49-F238E27FC236}">
                <a16:creationId xmlns:a16="http://schemas.microsoft.com/office/drawing/2014/main" id="{F052AB98-D8E5-44FD-B3B4-1CD8D61FB0BF}"/>
              </a:ext>
            </a:extLst>
          </p:cNvPr>
          <p:cNvGrpSpPr/>
          <p:nvPr/>
        </p:nvGrpSpPr>
        <p:grpSpPr>
          <a:xfrm>
            <a:off x="4453782" y="1947501"/>
            <a:ext cx="3329135" cy="2174272"/>
            <a:chOff x="4422800" y="2239809"/>
            <a:chExt cx="3329135" cy="2174272"/>
          </a:xfrm>
        </p:grpSpPr>
        <p:sp>
          <p:nvSpPr>
            <p:cNvPr id="14" name="04R">
              <a:extLst>
                <a:ext uri="{FF2B5EF4-FFF2-40B4-BE49-F238E27FC236}">
                  <a16:creationId xmlns:a16="http://schemas.microsoft.com/office/drawing/2014/main" id="{3CE45A84-B88F-4B9E-8D0B-B862BE0DE388}"/>
                </a:ext>
              </a:extLst>
            </p:cNvPr>
            <p:cNvSpPr/>
            <p:nvPr/>
          </p:nvSpPr>
          <p:spPr bwMode="auto">
            <a:xfrm>
              <a:off x="4500555"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5" name="04R">
              <a:extLst>
                <a:ext uri="{FF2B5EF4-FFF2-40B4-BE49-F238E27FC236}">
                  <a16:creationId xmlns:a16="http://schemas.microsoft.com/office/drawing/2014/main" id="{9DF8DCF8-5A10-4715-8EA1-D4ED8444E477}"/>
                </a:ext>
              </a:extLst>
            </p:cNvPr>
            <p:cNvSpPr/>
            <p:nvPr/>
          </p:nvSpPr>
          <p:spPr bwMode="auto">
            <a:xfrm>
              <a:off x="4422800"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Enrichment + Investigation</a:t>
              </a:r>
            </a:p>
          </p:txBody>
        </p:sp>
        <p:sp>
          <p:nvSpPr>
            <p:cNvPr id="20" name="04R">
              <a:extLst>
                <a:ext uri="{FF2B5EF4-FFF2-40B4-BE49-F238E27FC236}">
                  <a16:creationId xmlns:a16="http://schemas.microsoft.com/office/drawing/2014/main" id="{510FBB01-3478-49B6-989F-DE70F2FBB8FB}"/>
                </a:ext>
              </a:extLst>
            </p:cNvPr>
            <p:cNvSpPr/>
            <p:nvPr/>
          </p:nvSpPr>
          <p:spPr bwMode="auto">
            <a:xfrm flipV="1">
              <a:off x="4502438"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pic>
          <p:nvPicPr>
            <p:cNvPr id="11" name="Graphic 10">
              <a:extLst>
                <a:ext uri="{FF2B5EF4-FFF2-40B4-BE49-F238E27FC236}">
                  <a16:creationId xmlns:a16="http://schemas.microsoft.com/office/drawing/2014/main" id="{75CF3233-FF49-4FD5-8565-67250D9DBC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071" y="2543000"/>
              <a:ext cx="790113" cy="790113"/>
            </a:xfrm>
            <a:prstGeom prst="rect">
              <a:avLst/>
            </a:prstGeom>
          </p:spPr>
        </p:pic>
      </p:grpSp>
      <p:sp>
        <p:nvSpPr>
          <p:cNvPr id="38" name="Rectangle 37">
            <a:extLst>
              <a:ext uri="{FF2B5EF4-FFF2-40B4-BE49-F238E27FC236}">
                <a16:creationId xmlns:a16="http://schemas.microsoft.com/office/drawing/2014/main" id="{4303760A-6723-48D4-B1E1-769573F15E0B}"/>
              </a:ext>
            </a:extLst>
          </p:cNvPr>
          <p:cNvSpPr/>
          <p:nvPr/>
        </p:nvSpPr>
        <p:spPr bwMode="auto">
          <a:xfrm>
            <a:off x="4318527"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9" name="Rectangle 38">
            <a:extLst>
              <a:ext uri="{FF2B5EF4-FFF2-40B4-BE49-F238E27FC236}">
                <a16:creationId xmlns:a16="http://schemas.microsoft.com/office/drawing/2014/main" id="{B120621B-284E-4500-956D-A3911BD04F77}"/>
              </a:ext>
            </a:extLst>
          </p:cNvPr>
          <p:cNvSpPr/>
          <p:nvPr/>
        </p:nvSpPr>
        <p:spPr bwMode="auto">
          <a:xfrm>
            <a:off x="8052856"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 name="Group 4">
            <a:extLst>
              <a:ext uri="{FF2B5EF4-FFF2-40B4-BE49-F238E27FC236}">
                <a16:creationId xmlns:a16="http://schemas.microsoft.com/office/drawing/2014/main" id="{91149240-5089-4298-BEB2-CBADD5078C7A}"/>
              </a:ext>
            </a:extLst>
          </p:cNvPr>
          <p:cNvGrpSpPr/>
          <p:nvPr/>
        </p:nvGrpSpPr>
        <p:grpSpPr>
          <a:xfrm>
            <a:off x="8165251" y="1947501"/>
            <a:ext cx="3329135" cy="2174272"/>
            <a:chOff x="8165251" y="1947501"/>
            <a:chExt cx="3329135" cy="2174272"/>
          </a:xfrm>
        </p:grpSpPr>
        <p:grpSp>
          <p:nvGrpSpPr>
            <p:cNvPr id="34" name="Group 33">
              <a:extLst>
                <a:ext uri="{FF2B5EF4-FFF2-40B4-BE49-F238E27FC236}">
                  <a16:creationId xmlns:a16="http://schemas.microsoft.com/office/drawing/2014/main" id="{BF94FD91-E66E-4C9F-9359-151459D8D508}"/>
                </a:ext>
              </a:extLst>
            </p:cNvPr>
            <p:cNvGrpSpPr/>
            <p:nvPr/>
          </p:nvGrpSpPr>
          <p:grpSpPr>
            <a:xfrm>
              <a:off x="8165251" y="1947501"/>
              <a:ext cx="3329135" cy="2174272"/>
              <a:chOff x="7998341" y="2239809"/>
              <a:chExt cx="3329135" cy="2174272"/>
            </a:xfrm>
          </p:grpSpPr>
          <p:sp>
            <p:nvSpPr>
              <p:cNvPr id="21" name="04R">
                <a:extLst>
                  <a:ext uri="{FF2B5EF4-FFF2-40B4-BE49-F238E27FC236}">
                    <a16:creationId xmlns:a16="http://schemas.microsoft.com/office/drawing/2014/main" id="{40A6D893-0F1C-40FC-9F16-F0D795732C9E}"/>
                  </a:ext>
                </a:extLst>
              </p:cNvPr>
              <p:cNvSpPr/>
              <p:nvPr/>
            </p:nvSpPr>
            <p:spPr bwMode="auto">
              <a:xfrm>
                <a:off x="8091336"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2" name="04R">
                <a:extLst>
                  <a:ext uri="{FF2B5EF4-FFF2-40B4-BE49-F238E27FC236}">
                    <a16:creationId xmlns:a16="http://schemas.microsoft.com/office/drawing/2014/main" id="{8DBF13F6-62B9-4F84-A747-5C69B9E3A6AD}"/>
                  </a:ext>
                </a:extLst>
              </p:cNvPr>
              <p:cNvSpPr/>
              <p:nvPr/>
            </p:nvSpPr>
            <p:spPr bwMode="auto">
              <a:xfrm>
                <a:off x="7998341"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Remediation</a:t>
                </a:r>
              </a:p>
            </p:txBody>
          </p:sp>
          <p:sp>
            <p:nvSpPr>
              <p:cNvPr id="24" name="04R">
                <a:extLst>
                  <a:ext uri="{FF2B5EF4-FFF2-40B4-BE49-F238E27FC236}">
                    <a16:creationId xmlns:a16="http://schemas.microsoft.com/office/drawing/2014/main" id="{FBB72C4D-3F05-41EB-B863-D3841ADC77B6}"/>
                  </a:ext>
                </a:extLst>
              </p:cNvPr>
              <p:cNvSpPr/>
              <p:nvPr/>
            </p:nvSpPr>
            <p:spPr bwMode="auto">
              <a:xfrm flipV="1">
                <a:off x="8091336"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pic>
          <p:nvPicPr>
            <p:cNvPr id="3" name="Graphic 2">
              <a:extLst>
                <a:ext uri="{FF2B5EF4-FFF2-40B4-BE49-F238E27FC236}">
                  <a16:creationId xmlns:a16="http://schemas.microsoft.com/office/drawing/2014/main" id="{26BE2041-8B78-4EFE-85E0-368F67FD43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4762" y="2250692"/>
              <a:ext cx="790113" cy="790113"/>
            </a:xfrm>
            <a:prstGeom prst="rect">
              <a:avLst/>
            </a:prstGeom>
          </p:spPr>
        </p:pic>
      </p:grpSp>
    </p:spTree>
    <p:extLst>
      <p:ext uri="{BB962C8B-B14F-4D97-AF65-F5344CB8AC3E}">
        <p14:creationId xmlns:p14="http://schemas.microsoft.com/office/powerpoint/2010/main" val="330532626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4E38BE29-C3FE-4BFC-8BD0-253B1CCD2CD1}"/>
              </a:ext>
            </a:extLst>
          </p:cNvPr>
          <p:cNvCxnSpPr>
            <a:cxnSpLocks/>
            <a:stCxn id="3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2CEF75D-DD5E-468C-A4C5-6396424D71CC}"/>
              </a:ext>
            </a:extLst>
          </p:cNvPr>
          <p:cNvCxnSpPr>
            <a:cxnSpLocks/>
            <a:endCxn id="3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0525A17B-52F7-4E78-822A-AB6B83F4DA39}"/>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972201D8-696E-4BF2-BBA7-372F4A4F22C5}"/>
              </a:ext>
            </a:extLst>
          </p:cNvPr>
          <p:cNvCxnSpPr>
            <a:cxnSpLocks/>
            <a:endCxn id="3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2C8F8777-767C-4657-A248-A1711AC9ADB3}"/>
              </a:ext>
            </a:extLst>
          </p:cNvPr>
          <p:cNvCxnSpPr>
            <a:cxnSpLocks/>
            <a:stCxn id="24"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8326F911-8C5F-450A-A7B8-1F2310B89B2E}"/>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EA438B2A-06A2-4307-9B8E-3A7C9557217D}"/>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300BDECB-A1AF-497E-AA85-495ED7F6F1FE}"/>
              </a:ext>
            </a:extLst>
          </p:cNvPr>
          <p:cNvCxnSpPr>
            <a:cxnSpLocks/>
            <a:endCxn id="34"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6E9BAAC-CAC5-424F-9AF2-ABD5CF08963E}"/>
              </a:ext>
            </a:extLst>
          </p:cNvPr>
          <p:cNvCxnSpPr>
            <a:cxnSpLocks/>
            <a:stCxn id="31"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05951825-25EB-41B1-9E56-EA2C4C0873C1}"/>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6" name="Energy City line">
            <a:extLst>
              <a:ext uri="{FF2B5EF4-FFF2-40B4-BE49-F238E27FC236}">
                <a16:creationId xmlns:a16="http://schemas.microsoft.com/office/drawing/2014/main" id="{6BA87E27-460F-47DA-9D4B-6E1AF8B126D5}"/>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7" name="Energy City line">
            <a:extLst>
              <a:ext uri="{FF2B5EF4-FFF2-40B4-BE49-F238E27FC236}">
                <a16:creationId xmlns:a16="http://schemas.microsoft.com/office/drawing/2014/main" id="{8D1B64D7-3AB1-483D-82C7-33749ABC01C6}"/>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73DE40AC-96FD-4BC2-91D5-E311E0A7DFB5}"/>
              </a:ext>
            </a:extLst>
          </p:cNvPr>
          <p:cNvGrpSpPr/>
          <p:nvPr/>
        </p:nvGrpSpPr>
        <p:grpSpPr>
          <a:xfrm>
            <a:off x="1043823" y="882785"/>
            <a:ext cx="494604" cy="494604"/>
            <a:chOff x="955596" y="437396"/>
            <a:chExt cx="910036" cy="910036"/>
          </a:xfrm>
        </p:grpSpPr>
        <p:sp>
          <p:nvSpPr>
            <p:cNvPr id="29" name="Oval 28">
              <a:extLst>
                <a:ext uri="{FF2B5EF4-FFF2-40B4-BE49-F238E27FC236}">
                  <a16:creationId xmlns:a16="http://schemas.microsoft.com/office/drawing/2014/main" id="{1827A729-B71E-48C9-B36F-FFD11469D67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binoculars" title="Icon of binoculars">
              <a:extLst>
                <a:ext uri="{FF2B5EF4-FFF2-40B4-BE49-F238E27FC236}">
                  <a16:creationId xmlns:a16="http://schemas.microsoft.com/office/drawing/2014/main" id="{5C3F13FD-0510-486D-A933-8B1D450A22A2}"/>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Oval 129">
            <a:extLst>
              <a:ext uri="{FF2B5EF4-FFF2-40B4-BE49-F238E27FC236}">
                <a16:creationId xmlns:a16="http://schemas.microsoft.com/office/drawing/2014/main" id="{AF89230E-117F-47AE-90F8-A6026FC589AE}"/>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 name="Oval 129">
            <a:extLst>
              <a:ext uri="{FF2B5EF4-FFF2-40B4-BE49-F238E27FC236}">
                <a16:creationId xmlns:a16="http://schemas.microsoft.com/office/drawing/2014/main" id="{C8EC9460-6D93-41CE-A82A-7C6168E92103}"/>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 name="Oval 129">
            <a:extLst>
              <a:ext uri="{FF2B5EF4-FFF2-40B4-BE49-F238E27FC236}">
                <a16:creationId xmlns:a16="http://schemas.microsoft.com/office/drawing/2014/main" id="{42FFA9B5-726B-4E94-B473-22A9532424CC}"/>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4" name="Oval 129">
            <a:extLst>
              <a:ext uri="{FF2B5EF4-FFF2-40B4-BE49-F238E27FC236}">
                <a16:creationId xmlns:a16="http://schemas.microsoft.com/office/drawing/2014/main" id="{CB88B290-5E99-4C2B-9FEC-63735F60AFF9}"/>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1795F5B1-4C32-4760-BE6D-670AA94311DD}"/>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9" name="Group 38">
            <a:extLst>
              <a:ext uri="{FF2B5EF4-FFF2-40B4-BE49-F238E27FC236}">
                <a16:creationId xmlns:a16="http://schemas.microsoft.com/office/drawing/2014/main" id="{407B14A6-404B-4732-A0EF-F69840DA2E56}"/>
              </a:ext>
            </a:extLst>
          </p:cNvPr>
          <p:cNvGrpSpPr/>
          <p:nvPr/>
        </p:nvGrpSpPr>
        <p:grpSpPr>
          <a:xfrm>
            <a:off x="1538427" y="4485641"/>
            <a:ext cx="494604" cy="494604"/>
            <a:chOff x="587529" y="1945831"/>
            <a:chExt cx="494604" cy="494604"/>
          </a:xfrm>
        </p:grpSpPr>
        <p:sp>
          <p:nvSpPr>
            <p:cNvPr id="40" name="Oval 39">
              <a:extLst>
                <a:ext uri="{FF2B5EF4-FFF2-40B4-BE49-F238E27FC236}">
                  <a16:creationId xmlns:a16="http://schemas.microsoft.com/office/drawing/2014/main" id="{B246C19A-EF92-4F27-9737-CD5C820366C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52AD7789-9199-4F6D-8F90-4B4EF98C9353}"/>
                </a:ext>
              </a:extLst>
            </p:cNvPr>
            <p:cNvGrpSpPr/>
            <p:nvPr/>
          </p:nvGrpSpPr>
          <p:grpSpPr>
            <a:xfrm>
              <a:off x="703568" y="2056528"/>
              <a:ext cx="259340" cy="252832"/>
              <a:chOff x="783093" y="-2783562"/>
              <a:chExt cx="1002275" cy="977133"/>
            </a:xfrm>
          </p:grpSpPr>
          <p:sp>
            <p:nvSpPr>
              <p:cNvPr id="42" name="Rectangle 41">
                <a:extLst>
                  <a:ext uri="{FF2B5EF4-FFF2-40B4-BE49-F238E27FC236}">
                    <a16:creationId xmlns:a16="http://schemas.microsoft.com/office/drawing/2014/main" id="{11775B03-D7D5-4DC1-9EBD-8AFE2F3BB8FE}"/>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3" name="Line 5">
                <a:extLst>
                  <a:ext uri="{FF2B5EF4-FFF2-40B4-BE49-F238E27FC236}">
                    <a16:creationId xmlns:a16="http://schemas.microsoft.com/office/drawing/2014/main" id="{97E841A4-AC28-4FCE-BE89-BAB1466C27EE}"/>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4" name="Line 6">
                <a:extLst>
                  <a:ext uri="{FF2B5EF4-FFF2-40B4-BE49-F238E27FC236}">
                    <a16:creationId xmlns:a16="http://schemas.microsoft.com/office/drawing/2014/main" id="{B155996A-2154-4C9A-A13C-7A94E7AF2FB4}"/>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5" name="Line 7">
                <a:extLst>
                  <a:ext uri="{FF2B5EF4-FFF2-40B4-BE49-F238E27FC236}">
                    <a16:creationId xmlns:a16="http://schemas.microsoft.com/office/drawing/2014/main" id="{43E76CBE-91B4-489F-82A6-494ACF6121A3}"/>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6" name="Line 8">
                <a:extLst>
                  <a:ext uri="{FF2B5EF4-FFF2-40B4-BE49-F238E27FC236}">
                    <a16:creationId xmlns:a16="http://schemas.microsoft.com/office/drawing/2014/main" id="{47D9FBC7-7486-4FD7-8A75-90085045A831}"/>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7" name="Line 9">
                <a:extLst>
                  <a:ext uri="{FF2B5EF4-FFF2-40B4-BE49-F238E27FC236}">
                    <a16:creationId xmlns:a16="http://schemas.microsoft.com/office/drawing/2014/main" id="{257FA888-F5E7-4763-8BF3-BA06782FB464}"/>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8" name="Freeform 10">
                <a:extLst>
                  <a:ext uri="{FF2B5EF4-FFF2-40B4-BE49-F238E27FC236}">
                    <a16:creationId xmlns:a16="http://schemas.microsoft.com/office/drawing/2014/main" id="{C4EA6EB6-8947-4587-AAE3-251ADF1495B8}"/>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 name="Group 1">
            <a:extLst>
              <a:ext uri="{FF2B5EF4-FFF2-40B4-BE49-F238E27FC236}">
                <a16:creationId xmlns:a16="http://schemas.microsoft.com/office/drawing/2014/main" id="{27F28CFA-8A92-4B93-9848-DB4748C48155}"/>
              </a:ext>
            </a:extLst>
          </p:cNvPr>
          <p:cNvGrpSpPr/>
          <p:nvPr/>
        </p:nvGrpSpPr>
        <p:grpSpPr>
          <a:xfrm>
            <a:off x="1368505" y="2781518"/>
            <a:ext cx="1288600" cy="1288596"/>
            <a:chOff x="1368505" y="2781518"/>
            <a:chExt cx="1288600" cy="1288596"/>
          </a:xfrm>
        </p:grpSpPr>
        <p:sp>
          <p:nvSpPr>
            <p:cNvPr id="37" name="Oval 36">
              <a:extLst>
                <a:ext uri="{FF2B5EF4-FFF2-40B4-BE49-F238E27FC236}">
                  <a16:creationId xmlns:a16="http://schemas.microsoft.com/office/drawing/2014/main" id="{2A21EA16-0C23-412E-9AEF-694C6031EA28}"/>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gear" title="Icon of a gear surrounded by a circle with lines of varying length">
              <a:extLst>
                <a:ext uri="{FF2B5EF4-FFF2-40B4-BE49-F238E27FC236}">
                  <a16:creationId xmlns:a16="http://schemas.microsoft.com/office/drawing/2014/main" id="{EF0A8687-B425-4FFC-9D5A-BFD2D1252543}"/>
                </a:ext>
              </a:extLst>
            </p:cNvPr>
            <p:cNvSpPr>
              <a:spLocks noChangeAspect="1" noEditPoints="1"/>
            </p:cNvSpPr>
            <p:nvPr/>
          </p:nvSpPr>
          <p:spPr bwMode="auto">
            <a:xfrm>
              <a:off x="1641464" y="3056084"/>
              <a:ext cx="742682" cy="739464"/>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254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EABC10D5-FB58-4FB6-8B16-E7715B4A4EC5}"/>
              </a:ext>
            </a:extLst>
          </p:cNvPr>
          <p:cNvGrpSpPr/>
          <p:nvPr/>
        </p:nvGrpSpPr>
        <p:grpSpPr>
          <a:xfrm>
            <a:off x="882861" y="5427958"/>
            <a:ext cx="494604" cy="494604"/>
            <a:chOff x="3181981" y="455880"/>
            <a:chExt cx="910036" cy="910036"/>
          </a:xfrm>
        </p:grpSpPr>
        <p:sp>
          <p:nvSpPr>
            <p:cNvPr id="53" name="Oval 52">
              <a:extLst>
                <a:ext uri="{FF2B5EF4-FFF2-40B4-BE49-F238E27FC236}">
                  <a16:creationId xmlns:a16="http://schemas.microsoft.com/office/drawing/2014/main" id="{F3F4C25B-9F02-43CE-A2BE-90A22A308EA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4" name="target_2" title="Icon of a target with an arrow hitting the bullseye">
              <a:extLst>
                <a:ext uri="{FF2B5EF4-FFF2-40B4-BE49-F238E27FC236}">
                  <a16:creationId xmlns:a16="http://schemas.microsoft.com/office/drawing/2014/main" id="{EBDF01DF-5D21-477D-8296-893343EFE303}"/>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D0F3C717-8101-4307-9AE6-39B44EC08182}"/>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rain_2" title="Icon of a brain with circles and connection lines inside">
            <a:extLst>
              <a:ext uri="{FF2B5EF4-FFF2-40B4-BE49-F238E27FC236}">
                <a16:creationId xmlns:a16="http://schemas.microsoft.com/office/drawing/2014/main" id="{EC56477A-2752-4BAA-9773-0D5D14D93743}"/>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19228732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A6367D7-677F-4177-96AD-326A31742A1C}"/>
              </a:ext>
            </a:extLst>
          </p:cNvPr>
          <p:cNvSpPr/>
          <p:nvPr/>
        </p:nvSpPr>
        <p:spPr bwMode="auto">
          <a:xfrm>
            <a:off x="579539" y="1562100"/>
            <a:ext cx="5337344" cy="4724399"/>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4" name="TextBox 23">
            <a:extLst>
              <a:ext uri="{FF2B5EF4-FFF2-40B4-BE49-F238E27FC236}">
                <a16:creationId xmlns:a16="http://schemas.microsoft.com/office/drawing/2014/main" id="{9BFB811C-9276-4047-A6D4-C9C8E7621128}"/>
              </a:ext>
            </a:extLst>
          </p:cNvPr>
          <p:cNvSpPr txBox="1"/>
          <p:nvPr/>
        </p:nvSpPr>
        <p:spPr>
          <a:xfrm>
            <a:off x="1541791" y="1340096"/>
            <a:ext cx="3412841" cy="458034"/>
          </a:xfrm>
          <a:prstGeom prst="rect">
            <a:avLst/>
          </a:prstGeom>
          <a:solidFill>
            <a:srgbClr val="E6E6E6"/>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Delivered Since Public Preview</a:t>
            </a:r>
          </a:p>
        </p:txBody>
      </p:sp>
      <p:sp>
        <p:nvSpPr>
          <p:cNvPr id="38" name="Rectangle 37">
            <a:extLst>
              <a:ext uri="{FF2B5EF4-FFF2-40B4-BE49-F238E27FC236}">
                <a16:creationId xmlns:a16="http://schemas.microsoft.com/office/drawing/2014/main" id="{0E85FC0C-D8FF-4FDF-9FE3-8913C59D36E3}"/>
              </a:ext>
            </a:extLst>
          </p:cNvPr>
          <p:cNvSpPr/>
          <p:nvPr/>
        </p:nvSpPr>
        <p:spPr bwMode="auto">
          <a:xfrm>
            <a:off x="6275119" y="1562100"/>
            <a:ext cx="5337344" cy="4724399"/>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9" name="TextBox 38">
            <a:extLst>
              <a:ext uri="{FF2B5EF4-FFF2-40B4-BE49-F238E27FC236}">
                <a16:creationId xmlns:a16="http://schemas.microsoft.com/office/drawing/2014/main" id="{3A5E8118-26DD-4FDB-9597-D48B15DEE7BC}"/>
              </a:ext>
            </a:extLst>
          </p:cNvPr>
          <p:cNvSpPr txBox="1"/>
          <p:nvPr/>
        </p:nvSpPr>
        <p:spPr>
          <a:xfrm>
            <a:off x="8121315" y="1340096"/>
            <a:ext cx="1644952" cy="458034"/>
          </a:xfrm>
          <a:prstGeom prst="rect">
            <a:avLst/>
          </a:prstGeom>
          <a:solidFill>
            <a:srgbClr val="E6E6E6"/>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Coming Soon</a:t>
            </a:r>
          </a:p>
        </p:txBody>
      </p:sp>
      <p:sp>
        <p:nvSpPr>
          <p:cNvPr id="16" name="Rectangle 15">
            <a:extLst>
              <a:ext uri="{FF2B5EF4-FFF2-40B4-BE49-F238E27FC236}">
                <a16:creationId xmlns:a16="http://schemas.microsoft.com/office/drawing/2014/main" id="{C969D330-2AC3-4405-816D-B75E24B18D46}"/>
              </a:ext>
            </a:extLst>
          </p:cNvPr>
          <p:cNvSpPr/>
          <p:nvPr/>
        </p:nvSpPr>
        <p:spPr bwMode="auto">
          <a:xfrm>
            <a:off x="871724" y="1906270"/>
            <a:ext cx="4752974" cy="4089400"/>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99B53062-E25C-4B4A-BF48-8D73AE51973C}"/>
              </a:ext>
            </a:extLst>
          </p:cNvPr>
          <p:cNvSpPr/>
          <p:nvPr/>
        </p:nvSpPr>
        <p:spPr bwMode="auto">
          <a:xfrm>
            <a:off x="6566351" y="1906269"/>
            <a:ext cx="4754880" cy="4089401"/>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DF3F8B26-0017-428A-8AAC-0D2951608274}"/>
              </a:ext>
            </a:extLst>
          </p:cNvPr>
          <p:cNvSpPr txBox="1"/>
          <p:nvPr/>
        </p:nvSpPr>
        <p:spPr>
          <a:xfrm>
            <a:off x="6566351" y="1901506"/>
            <a:ext cx="4750070" cy="3600986"/>
          </a:xfrm>
          <a:prstGeom prst="rect">
            <a:avLst/>
          </a:prstGeom>
          <a:noFill/>
        </p:spPr>
        <p:txBody>
          <a:bodyPr wrap="square" lIns="365760" tIns="365760" rIns="274320" bIns="0" rtlCol="0">
            <a:spAutoFit/>
          </a:bodyPr>
          <a:lstStyle/>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Additional Data Connectors – More Microsoft Services, Logstash, …</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New Built-In Detections – Rule-Based and ML</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Additional Detections Powered by Microsoft Threat Intelligence</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Bring Your Own ML Models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Threat Intelligence Research, Including Full </a:t>
            </a:r>
            <a:b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b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STIX Objects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Entity Pages – Users, Domains, IPs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And much more…</a:t>
            </a: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p:txBody>
          <a:bodyPr/>
          <a:lstStyle/>
          <a:p>
            <a:r>
              <a:rPr lang="en-US"/>
              <a:t>Roadmap</a:t>
            </a:r>
          </a:p>
        </p:txBody>
      </p:sp>
      <p:sp>
        <p:nvSpPr>
          <p:cNvPr id="9" name="TextBox 8">
            <a:extLst>
              <a:ext uri="{FF2B5EF4-FFF2-40B4-BE49-F238E27FC236}">
                <a16:creationId xmlns:a16="http://schemas.microsoft.com/office/drawing/2014/main" id="{255AF56C-352A-4AD2-98D2-8D5EF941467F}"/>
              </a:ext>
            </a:extLst>
          </p:cNvPr>
          <p:cNvSpPr txBox="1"/>
          <p:nvPr/>
        </p:nvSpPr>
        <p:spPr>
          <a:xfrm>
            <a:off x="875578" y="1901506"/>
            <a:ext cx="4749117" cy="3960058"/>
          </a:xfrm>
          <a:prstGeom prst="rect">
            <a:avLst/>
          </a:prstGeom>
          <a:noFill/>
        </p:spPr>
        <p:txBody>
          <a:bodyPr wrap="square" lIns="365760" tIns="365760" rIns="274320" bIns="0" rtlCol="0">
            <a:spAutoFit/>
          </a:bodyPr>
          <a:lstStyle/>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Microsoft and 3P Data Connectors – Defender ATP, Cloud App Security, </a:t>
            </a:r>
            <a:r>
              <a:rPr kumimoji="0" lang="en-US" sz="1400" b="0" i="0" u="none" strike="noStrike" kern="0" cap="none" spc="0" normalizeH="0" baseline="0" noProof="0" err="1">
                <a:ln>
                  <a:noFill/>
                </a:ln>
                <a:solidFill>
                  <a:srgbClr val="000000"/>
                </a:solidFill>
                <a:effectLst/>
                <a:uLnTx/>
                <a:uFillTx/>
                <a:latin typeface="Segoe UI"/>
                <a:ea typeface="+mn-ea"/>
                <a:cs typeface="Segoe UI Semibold" panose="020B0702040204020203" pitchFamily="34" charset="0"/>
              </a:rPr>
              <a:t>Zscaler</a:t>
            </a: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 and More</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100+ Build-In Detections – Rule-Based and ML</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Investigation Graph and Entities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Workbooks with Improved Data Visualizations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Support for Incident Automation </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Embedded Azure Notebooks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Live Stream Monitoring of Notable Events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GitHub Integration</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URL Detonation</a:t>
            </a:r>
          </a:p>
        </p:txBody>
      </p:sp>
      <p:sp>
        <p:nvSpPr>
          <p:cNvPr id="40" name="04R">
            <a:extLst>
              <a:ext uri="{FF2B5EF4-FFF2-40B4-BE49-F238E27FC236}">
                <a16:creationId xmlns:a16="http://schemas.microsoft.com/office/drawing/2014/main" id="{3AC28F0A-D599-46FB-B30D-8D7A9E919DA3}"/>
              </a:ext>
            </a:extLst>
          </p:cNvPr>
          <p:cNvSpPr/>
          <p:nvPr/>
        </p:nvSpPr>
        <p:spPr bwMode="auto">
          <a:xfrm flipV="1">
            <a:off x="871723" y="5876263"/>
            <a:ext cx="4752973"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41" name="04R">
            <a:extLst>
              <a:ext uri="{FF2B5EF4-FFF2-40B4-BE49-F238E27FC236}">
                <a16:creationId xmlns:a16="http://schemas.microsoft.com/office/drawing/2014/main" id="{B48091D4-40DA-4AC6-A630-BF0FA6B97F09}"/>
              </a:ext>
            </a:extLst>
          </p:cNvPr>
          <p:cNvSpPr/>
          <p:nvPr/>
        </p:nvSpPr>
        <p:spPr bwMode="auto">
          <a:xfrm flipV="1">
            <a:off x="6566351" y="5876263"/>
            <a:ext cx="4752973"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423945991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5491" y="2040751"/>
            <a:ext cx="9556311" cy="2354491"/>
          </a:xfrm>
        </p:spPr>
        <p:txBody>
          <a:bodyPr anchor="ctr"/>
          <a:lstStyle/>
          <a:p>
            <a:r>
              <a:rPr lang="en-US" sz="5400"/>
              <a:t>Thank you!</a:t>
            </a:r>
            <a:br>
              <a:rPr lang="en-US"/>
            </a:br>
            <a:br>
              <a:rPr lang="en-US"/>
            </a:br>
            <a:r>
              <a:rPr lang="en-US" sz="2000"/>
              <a:t>Cristhofer Romeo Munoz</a:t>
            </a:r>
            <a:br>
              <a:rPr lang="en-US" sz="2000"/>
            </a:br>
            <a:r>
              <a:rPr lang="en-US" sz="2000"/>
              <a:t>Program Manager II, C+AI </a:t>
            </a:r>
            <a:br>
              <a:rPr lang="en-US" sz="2000"/>
            </a:br>
            <a:br>
              <a:rPr lang="en-US" sz="2000"/>
            </a:br>
            <a:r>
              <a:rPr lang="en-US" sz="2000"/>
              <a:t>crmuno@microsoft.com</a:t>
            </a:r>
            <a:endParaRPr lang="en-US"/>
          </a:p>
        </p:txBody>
      </p:sp>
    </p:spTree>
    <p:extLst>
      <p:ext uri="{BB962C8B-B14F-4D97-AF65-F5344CB8AC3E}">
        <p14:creationId xmlns:p14="http://schemas.microsoft.com/office/powerpoint/2010/main" val="18523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normAutofit fontScale="90000"/>
          </a:bodyPr>
          <a:lstStyle/>
          <a:p>
            <a:r>
              <a:rPr lang="en-US"/>
              <a:t>Introducing Azure Sentinel</a:t>
            </a:r>
            <a:br>
              <a:rPr lang="en-US"/>
            </a:br>
            <a:r>
              <a:rPr lang="en-US" sz="1800" spc="300">
                <a:solidFill>
                  <a:schemeClr val="accent1"/>
                </a:solidFill>
              </a:rPr>
              <a:t>INTELLIGENT, CLOUD-NATIVE SIEM</a:t>
            </a:r>
            <a:endParaRPr lang="en-US" sz="2200" spc="300">
              <a:solidFill>
                <a:schemeClr val="accent1"/>
              </a:solidFill>
            </a:endParaRPr>
          </a:p>
        </p:txBody>
      </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176434724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a:t>Modernize your SIEM in the cloud with </a:t>
            </a:r>
            <a:br>
              <a:rPr lang="en-US"/>
            </a:br>
            <a:r>
              <a:rPr lang="en-US"/>
              <a:t>Azure Sentinel</a:t>
            </a:r>
          </a:p>
        </p:txBody>
      </p:sp>
      <p:sp>
        <p:nvSpPr>
          <p:cNvPr id="6" name="Text Placeholder 2">
            <a:extLst>
              <a:ext uri="{FF2B5EF4-FFF2-40B4-BE49-F238E27FC236}">
                <a16:creationId xmlns:a16="http://schemas.microsoft.com/office/drawing/2014/main" id="{704396E4-5112-4BB4-8392-732A42059D47}"/>
              </a:ext>
            </a:extLst>
          </p:cNvPr>
          <p:cNvSpPr>
            <a:spLocks noGrp="1"/>
          </p:cNvSpPr>
          <p:nvPr>
            <p:ph type="body" sz="quarter" idx="12"/>
          </p:nvPr>
        </p:nvSpPr>
        <p:spPr>
          <a:xfrm>
            <a:off x="584200" y="3962400"/>
            <a:ext cx="9144000" cy="307975"/>
          </a:xfrm>
        </p:spPr>
        <p:txBody>
          <a:bodyPr/>
          <a:lstStyle/>
          <a:p>
            <a:r>
              <a:rPr lang="en-US" sz="2400"/>
              <a:t>Cristhofer Romeo Muñoz</a:t>
            </a:r>
          </a:p>
          <a:p>
            <a:r>
              <a:rPr lang="en-US" sz="2400"/>
              <a:t>Program Manager II, C+AI Division</a:t>
            </a:r>
          </a:p>
        </p:txBody>
      </p:sp>
    </p:spTree>
    <p:extLst>
      <p:ext uri="{BB962C8B-B14F-4D97-AF65-F5344CB8AC3E}">
        <p14:creationId xmlns:p14="http://schemas.microsoft.com/office/powerpoint/2010/main" val="13843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 name="Oval 173">
            <a:extLst>
              <a:ext uri="{FF2B5EF4-FFF2-40B4-BE49-F238E27FC236}">
                <a16:creationId xmlns:a16="http://schemas.microsoft.com/office/drawing/2014/main" id="{20DA0F87-6282-44BE-92EA-C7DBA63609A3}"/>
              </a:ext>
            </a:extLst>
          </p:cNvPr>
          <p:cNvSpPr/>
          <p:nvPr/>
        </p:nvSpPr>
        <p:spPr bwMode="auto">
          <a:xfrm>
            <a:off x="5613880" y="3159325"/>
            <a:ext cx="964239" cy="50752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353" b="0" i="0" u="none" strike="noStrike" kern="1200" cap="none" spc="0" normalizeH="0" baseline="0" noProof="0">
                <a:ln>
                  <a:noFill/>
                </a:ln>
                <a:noFill/>
                <a:effectLst/>
                <a:uLnTx/>
                <a:uFillTx/>
                <a:latin typeface="Segoe UI"/>
                <a:ea typeface="Segoe UI" pitchFamily="34" charset="0"/>
                <a:cs typeface="Segoe UI" pitchFamily="34" charset="0"/>
              </a:rPr>
              <a:t>t</a:t>
            </a:r>
          </a:p>
        </p:txBody>
      </p:sp>
      <p:cxnSp>
        <p:nvCxnSpPr>
          <p:cNvPr id="401" name="Straight Connector 400">
            <a:extLst>
              <a:ext uri="{FF2B5EF4-FFF2-40B4-BE49-F238E27FC236}">
                <a16:creationId xmlns:a16="http://schemas.microsoft.com/office/drawing/2014/main" id="{695F730F-76E1-49F3-9CFD-2E6B8EFAA6A2}"/>
              </a:ext>
            </a:extLst>
          </p:cNvPr>
          <p:cNvCxnSpPr>
            <a:cxnSpLocks/>
          </p:cNvCxnSpPr>
          <p:nvPr/>
        </p:nvCxnSpPr>
        <p:spPr>
          <a:xfrm flipH="1" flipV="1">
            <a:off x="2045055" y="1314874"/>
            <a:ext cx="914543" cy="35052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4" name="City Vehicle line">
            <a:extLst>
              <a:ext uri="{FF2B5EF4-FFF2-40B4-BE49-F238E27FC236}">
                <a16:creationId xmlns:a16="http://schemas.microsoft.com/office/drawing/2014/main" id="{69504B86-EC7B-496C-B1FA-0AA8784D4D45}"/>
              </a:ext>
            </a:extLst>
          </p:cNvPr>
          <p:cNvCxnSpPr>
            <a:cxnSpLocks/>
          </p:cNvCxnSpPr>
          <p:nvPr/>
        </p:nvCxnSpPr>
        <p:spPr>
          <a:xfrm>
            <a:off x="786437" y="4597490"/>
            <a:ext cx="1687397" cy="109202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03" name="Straight Connector 402">
            <a:extLst>
              <a:ext uri="{FF2B5EF4-FFF2-40B4-BE49-F238E27FC236}">
                <a16:creationId xmlns:a16="http://schemas.microsoft.com/office/drawing/2014/main" id="{FF2D342D-41A2-48AC-BE10-0DB774FBF581}"/>
              </a:ext>
            </a:extLst>
          </p:cNvPr>
          <p:cNvCxnSpPr>
            <a:cxnSpLocks/>
            <a:stCxn id="207" idx="7"/>
            <a:endCxn id="206" idx="14"/>
          </p:cNvCxnSpPr>
          <p:nvPr/>
        </p:nvCxnSpPr>
        <p:spPr>
          <a:xfrm flipV="1">
            <a:off x="709096" y="1440568"/>
            <a:ext cx="1299733" cy="4601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02" name="Straight Connector 401">
            <a:extLst>
              <a:ext uri="{FF2B5EF4-FFF2-40B4-BE49-F238E27FC236}">
                <a16:creationId xmlns:a16="http://schemas.microsoft.com/office/drawing/2014/main" id="{2B5F953A-EE22-4705-A3E9-CAF05C274ABA}"/>
              </a:ext>
            </a:extLst>
          </p:cNvPr>
          <p:cNvCxnSpPr>
            <a:cxnSpLocks/>
            <a:stCxn id="206" idx="22"/>
            <a:endCxn id="624" idx="4"/>
          </p:cNvCxnSpPr>
          <p:nvPr/>
        </p:nvCxnSpPr>
        <p:spPr>
          <a:xfrm flipV="1">
            <a:off x="2129139" y="447552"/>
            <a:ext cx="509040" cy="81125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8" name="Straight Connector 597">
            <a:extLst>
              <a:ext uri="{FF2B5EF4-FFF2-40B4-BE49-F238E27FC236}">
                <a16:creationId xmlns:a16="http://schemas.microsoft.com/office/drawing/2014/main" id="{C6F2E984-742B-4296-94E9-C85114EA5303}"/>
              </a:ext>
            </a:extLst>
          </p:cNvPr>
          <p:cNvCxnSpPr>
            <a:cxnSpLocks/>
            <a:endCxn id="620" idx="2"/>
          </p:cNvCxnSpPr>
          <p:nvPr/>
        </p:nvCxnSpPr>
        <p:spPr>
          <a:xfrm>
            <a:off x="5978508" y="1130812"/>
            <a:ext cx="1442479" cy="74556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34557F1F-FDD1-48A8-AD21-15371F374FB2}"/>
              </a:ext>
            </a:extLst>
          </p:cNvPr>
          <p:cNvCxnSpPr>
            <a:cxnSpLocks/>
            <a:stCxn id="122" idx="5"/>
          </p:cNvCxnSpPr>
          <p:nvPr/>
        </p:nvCxnSpPr>
        <p:spPr>
          <a:xfrm>
            <a:off x="5208878" y="709162"/>
            <a:ext cx="572646" cy="27970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D236FE1A-9082-4CBD-9AA8-12FBDBA7F4CD}"/>
              </a:ext>
            </a:extLst>
          </p:cNvPr>
          <p:cNvCxnSpPr>
            <a:cxnSpLocks/>
            <a:stCxn id="130" idx="5"/>
            <a:endCxn id="178" idx="10"/>
          </p:cNvCxnSpPr>
          <p:nvPr/>
        </p:nvCxnSpPr>
        <p:spPr>
          <a:xfrm>
            <a:off x="1452146" y="2621677"/>
            <a:ext cx="560019" cy="69360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City Cloud line">
            <a:extLst>
              <a:ext uri="{FF2B5EF4-FFF2-40B4-BE49-F238E27FC236}">
                <a16:creationId xmlns:a16="http://schemas.microsoft.com/office/drawing/2014/main" id="{0BA9B3D5-D014-41E0-B324-AB7F005DA20B}"/>
              </a:ext>
            </a:extLst>
          </p:cNvPr>
          <p:cNvCxnSpPr>
            <a:cxnSpLocks/>
          </p:cNvCxnSpPr>
          <p:nvPr/>
        </p:nvCxnSpPr>
        <p:spPr>
          <a:xfrm flipH="1" flipV="1">
            <a:off x="6050463" y="1240809"/>
            <a:ext cx="1134562" cy="141008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5" name="Equipment Facotry line">
            <a:extLst>
              <a:ext uri="{FF2B5EF4-FFF2-40B4-BE49-F238E27FC236}">
                <a16:creationId xmlns:a16="http://schemas.microsoft.com/office/drawing/2014/main" id="{98ECA255-5849-4E65-B864-4770FEA2AFCE}"/>
              </a:ext>
            </a:extLst>
          </p:cNvPr>
          <p:cNvCxnSpPr>
            <a:cxnSpLocks/>
            <a:endCxn id="178" idx="22"/>
          </p:cNvCxnSpPr>
          <p:nvPr/>
        </p:nvCxnSpPr>
        <p:spPr>
          <a:xfrm flipH="1" flipV="1">
            <a:off x="2048141" y="3385710"/>
            <a:ext cx="1527265" cy="10040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6" name="Equipment Vehicles line">
            <a:extLst>
              <a:ext uri="{FF2B5EF4-FFF2-40B4-BE49-F238E27FC236}">
                <a16:creationId xmlns:a16="http://schemas.microsoft.com/office/drawing/2014/main" id="{DC6184B4-3B97-481D-B63D-463D11436285}"/>
              </a:ext>
            </a:extLst>
          </p:cNvPr>
          <p:cNvCxnSpPr>
            <a:cxnSpLocks/>
            <a:endCxn id="84" idx="4"/>
          </p:cNvCxnSpPr>
          <p:nvPr/>
        </p:nvCxnSpPr>
        <p:spPr>
          <a:xfrm flipV="1">
            <a:off x="1990185" y="1663437"/>
            <a:ext cx="117120" cy="149644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7" name="City Vehicle line">
            <a:extLst>
              <a:ext uri="{FF2B5EF4-FFF2-40B4-BE49-F238E27FC236}">
                <a16:creationId xmlns:a16="http://schemas.microsoft.com/office/drawing/2014/main" id="{1E66F79C-9CC7-4AB6-97FF-E0C724A98506}"/>
              </a:ext>
            </a:extLst>
          </p:cNvPr>
          <p:cNvCxnSpPr>
            <a:cxnSpLocks/>
            <a:stCxn id="206" idx="2"/>
            <a:endCxn id="122" idx="2"/>
          </p:cNvCxnSpPr>
          <p:nvPr/>
        </p:nvCxnSpPr>
        <p:spPr>
          <a:xfrm flipV="1">
            <a:off x="2258362" y="682268"/>
            <a:ext cx="2787076" cy="6852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1" name="Energy City line">
            <a:extLst>
              <a:ext uri="{FF2B5EF4-FFF2-40B4-BE49-F238E27FC236}">
                <a16:creationId xmlns:a16="http://schemas.microsoft.com/office/drawing/2014/main" id="{853C7433-01CC-4694-8B37-7649567B7787}"/>
              </a:ext>
            </a:extLst>
          </p:cNvPr>
          <p:cNvCxnSpPr>
            <a:cxnSpLocks/>
            <a:endCxn id="86" idx="3"/>
          </p:cNvCxnSpPr>
          <p:nvPr/>
        </p:nvCxnSpPr>
        <p:spPr>
          <a:xfrm flipV="1">
            <a:off x="4479805" y="1322360"/>
            <a:ext cx="1274408" cy="95500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7" name="Energy node 1 line">
            <a:extLst>
              <a:ext uri="{FF2B5EF4-FFF2-40B4-BE49-F238E27FC236}">
                <a16:creationId xmlns:a16="http://schemas.microsoft.com/office/drawing/2014/main" id="{A752E9CF-75B1-4FB5-BB6B-28F8DF2CECFB}"/>
              </a:ext>
            </a:extLst>
          </p:cNvPr>
          <p:cNvCxnSpPr>
            <a:cxnSpLocks/>
            <a:stCxn id="175" idx="3"/>
          </p:cNvCxnSpPr>
          <p:nvPr/>
        </p:nvCxnSpPr>
        <p:spPr>
          <a:xfrm flipV="1">
            <a:off x="3598789" y="4220243"/>
            <a:ext cx="846760" cy="20628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6" name="Straight Connector 75">
            <a:extLst>
              <a:ext uri="{FF2B5EF4-FFF2-40B4-BE49-F238E27FC236}">
                <a16:creationId xmlns:a16="http://schemas.microsoft.com/office/drawing/2014/main" id="{57AC7487-FF98-4355-9A30-58FDA7293188}"/>
              </a:ext>
            </a:extLst>
          </p:cNvPr>
          <p:cNvCxnSpPr>
            <a:cxnSpLocks/>
          </p:cNvCxnSpPr>
          <p:nvPr/>
        </p:nvCxnSpPr>
        <p:spPr>
          <a:xfrm flipH="1">
            <a:off x="786437" y="3371475"/>
            <a:ext cx="1139390" cy="109924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3" name="Straight Connector 592">
            <a:extLst>
              <a:ext uri="{FF2B5EF4-FFF2-40B4-BE49-F238E27FC236}">
                <a16:creationId xmlns:a16="http://schemas.microsoft.com/office/drawing/2014/main" id="{09CF5DA0-6274-4307-B70A-476AB8D0D767}"/>
              </a:ext>
            </a:extLst>
          </p:cNvPr>
          <p:cNvCxnSpPr>
            <a:cxnSpLocks/>
            <a:endCxn id="604" idx="6"/>
          </p:cNvCxnSpPr>
          <p:nvPr/>
        </p:nvCxnSpPr>
        <p:spPr>
          <a:xfrm flipH="1" flipV="1">
            <a:off x="8300640" y="448019"/>
            <a:ext cx="1384999" cy="5383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5" name="Straight Connector 594">
            <a:extLst>
              <a:ext uri="{FF2B5EF4-FFF2-40B4-BE49-F238E27FC236}">
                <a16:creationId xmlns:a16="http://schemas.microsoft.com/office/drawing/2014/main" id="{7248D40C-10BA-4ED6-87A7-EDB07C6BBDEE}"/>
              </a:ext>
            </a:extLst>
          </p:cNvPr>
          <p:cNvCxnSpPr>
            <a:cxnSpLocks/>
            <a:endCxn id="620" idx="0"/>
          </p:cNvCxnSpPr>
          <p:nvPr/>
        </p:nvCxnSpPr>
        <p:spPr>
          <a:xfrm flipH="1">
            <a:off x="7532492" y="499437"/>
            <a:ext cx="632641" cy="13166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8" name="Straight Connector 207">
            <a:extLst>
              <a:ext uri="{FF2B5EF4-FFF2-40B4-BE49-F238E27FC236}">
                <a16:creationId xmlns:a16="http://schemas.microsoft.com/office/drawing/2014/main" id="{B1875745-6D31-4927-B8E0-D61394C4598D}"/>
              </a:ext>
            </a:extLst>
          </p:cNvPr>
          <p:cNvCxnSpPr>
            <a:cxnSpLocks/>
          </p:cNvCxnSpPr>
          <p:nvPr/>
        </p:nvCxnSpPr>
        <p:spPr>
          <a:xfrm flipH="1" flipV="1">
            <a:off x="-192990" y="1163436"/>
            <a:ext cx="765345" cy="73869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28" name="Straight Connector 427">
            <a:extLst>
              <a:ext uri="{FF2B5EF4-FFF2-40B4-BE49-F238E27FC236}">
                <a16:creationId xmlns:a16="http://schemas.microsoft.com/office/drawing/2014/main" id="{9399F66D-B948-4889-9575-54D9F5D420C2}"/>
              </a:ext>
            </a:extLst>
          </p:cNvPr>
          <p:cNvCxnSpPr>
            <a:cxnSpLocks/>
          </p:cNvCxnSpPr>
          <p:nvPr/>
        </p:nvCxnSpPr>
        <p:spPr>
          <a:xfrm flipH="1" flipV="1">
            <a:off x="2418506" y="-294185"/>
            <a:ext cx="288309" cy="68942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5" name="Sensor Cloud line">
            <a:extLst>
              <a:ext uri="{FF2B5EF4-FFF2-40B4-BE49-F238E27FC236}">
                <a16:creationId xmlns:a16="http://schemas.microsoft.com/office/drawing/2014/main" id="{52EA45A9-599D-4331-9AFB-F13B6A79FCB0}"/>
              </a:ext>
            </a:extLst>
          </p:cNvPr>
          <p:cNvCxnSpPr>
            <a:cxnSpLocks/>
            <a:endCxn id="189" idx="37"/>
          </p:cNvCxnSpPr>
          <p:nvPr/>
        </p:nvCxnSpPr>
        <p:spPr>
          <a:xfrm flipV="1">
            <a:off x="7200452" y="1883762"/>
            <a:ext cx="1649364" cy="73480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8" name="Sensor Partner Line">
            <a:extLst>
              <a:ext uri="{FF2B5EF4-FFF2-40B4-BE49-F238E27FC236}">
                <a16:creationId xmlns:a16="http://schemas.microsoft.com/office/drawing/2014/main" id="{8A4B9871-C159-439A-B6EF-EFF682C135C5}"/>
              </a:ext>
            </a:extLst>
          </p:cNvPr>
          <p:cNvCxnSpPr>
            <a:cxnSpLocks/>
            <a:stCxn id="99" idx="1"/>
            <a:endCxn id="188" idx="28"/>
          </p:cNvCxnSpPr>
          <p:nvPr/>
        </p:nvCxnSpPr>
        <p:spPr>
          <a:xfrm flipH="1" flipV="1">
            <a:off x="9142231" y="1855249"/>
            <a:ext cx="2034868" cy="12590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0" name="Straight Connector 259">
            <a:extLst>
              <a:ext uri="{FF2B5EF4-FFF2-40B4-BE49-F238E27FC236}">
                <a16:creationId xmlns:a16="http://schemas.microsoft.com/office/drawing/2014/main" id="{ECD62ADC-C215-43A3-B6E5-71A7FB92799B}"/>
              </a:ext>
            </a:extLst>
          </p:cNvPr>
          <p:cNvCxnSpPr>
            <a:cxnSpLocks/>
          </p:cNvCxnSpPr>
          <p:nvPr/>
        </p:nvCxnSpPr>
        <p:spPr>
          <a:xfrm flipV="1">
            <a:off x="6431966" y="6006707"/>
            <a:ext cx="963428" cy="109294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9" name="Sensor Citizen line">
            <a:extLst>
              <a:ext uri="{FF2B5EF4-FFF2-40B4-BE49-F238E27FC236}">
                <a16:creationId xmlns:a16="http://schemas.microsoft.com/office/drawing/2014/main" id="{C6EE5542-81AE-45E3-9EA8-7BE4E7A5BFA2}"/>
              </a:ext>
            </a:extLst>
          </p:cNvPr>
          <p:cNvCxnSpPr>
            <a:cxnSpLocks/>
            <a:stCxn id="125" idx="1"/>
            <a:endCxn id="197" idx="1"/>
          </p:cNvCxnSpPr>
          <p:nvPr/>
        </p:nvCxnSpPr>
        <p:spPr>
          <a:xfrm flipH="1" flipV="1">
            <a:off x="10125962" y="5204219"/>
            <a:ext cx="917445" cy="9117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1" name="Straight Connector 160">
            <a:extLst>
              <a:ext uri="{FF2B5EF4-FFF2-40B4-BE49-F238E27FC236}">
                <a16:creationId xmlns:a16="http://schemas.microsoft.com/office/drawing/2014/main" id="{25DDE546-E290-4606-AC2E-7ECDF00ED3F4}"/>
              </a:ext>
            </a:extLst>
          </p:cNvPr>
          <p:cNvCxnSpPr>
            <a:cxnSpLocks/>
          </p:cNvCxnSpPr>
          <p:nvPr/>
        </p:nvCxnSpPr>
        <p:spPr>
          <a:xfrm flipH="1" flipV="1">
            <a:off x="4087012" y="5991563"/>
            <a:ext cx="717076" cy="91886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23" name="Mobile node 2 line">
            <a:extLst>
              <a:ext uri="{FF2B5EF4-FFF2-40B4-BE49-F238E27FC236}">
                <a16:creationId xmlns:a16="http://schemas.microsoft.com/office/drawing/2014/main" id="{7BCB1691-7B28-4980-BF7C-01C7FD20F0D2}"/>
              </a:ext>
            </a:extLst>
          </p:cNvPr>
          <p:cNvCxnSpPr>
            <a:cxnSpLocks/>
          </p:cNvCxnSpPr>
          <p:nvPr/>
        </p:nvCxnSpPr>
        <p:spPr>
          <a:xfrm>
            <a:off x="7581456" y="5952058"/>
            <a:ext cx="502074" cy="104694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4" name="Cloud Mobile line">
            <a:extLst>
              <a:ext uri="{FF2B5EF4-FFF2-40B4-BE49-F238E27FC236}">
                <a16:creationId xmlns:a16="http://schemas.microsoft.com/office/drawing/2014/main" id="{8E83EA59-9BAC-47C1-93CE-4CCCFF4631AC}"/>
              </a:ext>
            </a:extLst>
          </p:cNvPr>
          <p:cNvCxnSpPr>
            <a:cxnSpLocks/>
          </p:cNvCxnSpPr>
          <p:nvPr/>
        </p:nvCxnSpPr>
        <p:spPr>
          <a:xfrm>
            <a:off x="8661170" y="4250864"/>
            <a:ext cx="1393267" cy="93937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 name="Citizien Mobile line">
            <a:extLst>
              <a:ext uri="{FF2B5EF4-FFF2-40B4-BE49-F238E27FC236}">
                <a16:creationId xmlns:a16="http://schemas.microsoft.com/office/drawing/2014/main" id="{2C78DD63-F0CE-487D-A0F5-68AB5EEC8A45}"/>
              </a:ext>
            </a:extLst>
          </p:cNvPr>
          <p:cNvCxnSpPr>
            <a:cxnSpLocks/>
          </p:cNvCxnSpPr>
          <p:nvPr/>
        </p:nvCxnSpPr>
        <p:spPr>
          <a:xfrm flipV="1">
            <a:off x="7561992" y="5163960"/>
            <a:ext cx="2425570" cy="6703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9" name="On-premise Partner Line">
            <a:extLst>
              <a:ext uri="{FF2B5EF4-FFF2-40B4-BE49-F238E27FC236}">
                <a16:creationId xmlns:a16="http://schemas.microsoft.com/office/drawing/2014/main" id="{8B316537-DF26-4AFF-ADB9-1833BAF6EDE1}"/>
              </a:ext>
            </a:extLst>
          </p:cNvPr>
          <p:cNvCxnSpPr>
            <a:cxnSpLocks/>
          </p:cNvCxnSpPr>
          <p:nvPr/>
        </p:nvCxnSpPr>
        <p:spPr>
          <a:xfrm flipV="1">
            <a:off x="10085324" y="3401700"/>
            <a:ext cx="1236774" cy="160614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2" name="Supply node 1 line">
            <a:extLst>
              <a:ext uri="{FF2B5EF4-FFF2-40B4-BE49-F238E27FC236}">
                <a16:creationId xmlns:a16="http://schemas.microsoft.com/office/drawing/2014/main" id="{1EEED6A0-462F-47AE-9109-09CB736DDA82}"/>
              </a:ext>
            </a:extLst>
          </p:cNvPr>
          <p:cNvCxnSpPr>
            <a:cxnSpLocks/>
            <a:endCxn id="152" idx="29"/>
          </p:cNvCxnSpPr>
          <p:nvPr/>
        </p:nvCxnSpPr>
        <p:spPr>
          <a:xfrm flipV="1">
            <a:off x="4137011" y="5085639"/>
            <a:ext cx="1024360" cy="81798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3" name="Mobile node 2 line">
            <a:extLst>
              <a:ext uri="{FF2B5EF4-FFF2-40B4-BE49-F238E27FC236}">
                <a16:creationId xmlns:a16="http://schemas.microsoft.com/office/drawing/2014/main" id="{2605F014-643F-4FDC-B95F-2EF2BD4E7960}"/>
              </a:ext>
            </a:extLst>
          </p:cNvPr>
          <p:cNvCxnSpPr>
            <a:cxnSpLocks/>
            <a:endCxn id="199" idx="3"/>
          </p:cNvCxnSpPr>
          <p:nvPr/>
        </p:nvCxnSpPr>
        <p:spPr>
          <a:xfrm>
            <a:off x="6738274" y="4374912"/>
            <a:ext cx="746738" cy="13730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6" name="Partner node 1 line">
            <a:extLst>
              <a:ext uri="{FF2B5EF4-FFF2-40B4-BE49-F238E27FC236}">
                <a16:creationId xmlns:a16="http://schemas.microsoft.com/office/drawing/2014/main" id="{CCB78403-C265-4B8E-B0FF-AB1DA4120F12}"/>
              </a:ext>
            </a:extLst>
          </p:cNvPr>
          <p:cNvCxnSpPr>
            <a:cxnSpLocks/>
          </p:cNvCxnSpPr>
          <p:nvPr/>
        </p:nvCxnSpPr>
        <p:spPr>
          <a:xfrm flipV="1">
            <a:off x="10190617" y="3297874"/>
            <a:ext cx="1168619" cy="55230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9" name="Partner node 1 line">
            <a:extLst>
              <a:ext uri="{FF2B5EF4-FFF2-40B4-BE49-F238E27FC236}">
                <a16:creationId xmlns:a16="http://schemas.microsoft.com/office/drawing/2014/main" id="{0B90E8E3-EB11-4521-A6B5-54CDBE9ED11B}"/>
              </a:ext>
            </a:extLst>
          </p:cNvPr>
          <p:cNvCxnSpPr>
            <a:cxnSpLocks/>
            <a:endCxn id="136" idx="7"/>
          </p:cNvCxnSpPr>
          <p:nvPr/>
        </p:nvCxnSpPr>
        <p:spPr>
          <a:xfrm flipH="1">
            <a:off x="8485474" y="4328061"/>
            <a:ext cx="322515" cy="55290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9" name="Mobile node 2 line">
            <a:extLst>
              <a:ext uri="{FF2B5EF4-FFF2-40B4-BE49-F238E27FC236}">
                <a16:creationId xmlns:a16="http://schemas.microsoft.com/office/drawing/2014/main" id="{0FEF82D6-7AE4-400F-9DEA-3F359137DD07}"/>
              </a:ext>
            </a:extLst>
          </p:cNvPr>
          <p:cNvCxnSpPr>
            <a:cxnSpLocks/>
            <a:stCxn id="152" idx="25"/>
          </p:cNvCxnSpPr>
          <p:nvPr/>
        </p:nvCxnSpPr>
        <p:spPr>
          <a:xfrm>
            <a:off x="5316852" y="5085639"/>
            <a:ext cx="588058" cy="5005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Straight Connector 212">
            <a:extLst>
              <a:ext uri="{FF2B5EF4-FFF2-40B4-BE49-F238E27FC236}">
                <a16:creationId xmlns:a16="http://schemas.microsoft.com/office/drawing/2014/main" id="{77F15FDD-88E7-413F-82F6-75CF9D2D4BE0}"/>
              </a:ext>
            </a:extLst>
          </p:cNvPr>
          <p:cNvCxnSpPr>
            <a:cxnSpLocks/>
          </p:cNvCxnSpPr>
          <p:nvPr/>
        </p:nvCxnSpPr>
        <p:spPr>
          <a:xfrm flipH="1" flipV="1">
            <a:off x="4459674" y="2408859"/>
            <a:ext cx="671600" cy="7671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Partner node 1 line">
            <a:extLst>
              <a:ext uri="{FF2B5EF4-FFF2-40B4-BE49-F238E27FC236}">
                <a16:creationId xmlns:a16="http://schemas.microsoft.com/office/drawing/2014/main" id="{68E51059-A823-4FDA-8DCA-45493FACDB58}"/>
              </a:ext>
            </a:extLst>
          </p:cNvPr>
          <p:cNvCxnSpPr>
            <a:cxnSpLocks/>
          </p:cNvCxnSpPr>
          <p:nvPr/>
        </p:nvCxnSpPr>
        <p:spPr>
          <a:xfrm>
            <a:off x="11450429" y="3429000"/>
            <a:ext cx="184195" cy="67237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45" name="Partner node 2 line">
            <a:extLst>
              <a:ext uri="{FF2B5EF4-FFF2-40B4-BE49-F238E27FC236}">
                <a16:creationId xmlns:a16="http://schemas.microsoft.com/office/drawing/2014/main" id="{60E9C828-603D-48A5-BE5D-FB831B241610}"/>
              </a:ext>
            </a:extLst>
          </p:cNvPr>
          <p:cNvCxnSpPr>
            <a:cxnSpLocks/>
          </p:cNvCxnSpPr>
          <p:nvPr/>
        </p:nvCxnSpPr>
        <p:spPr>
          <a:xfrm>
            <a:off x="11220295" y="2399279"/>
            <a:ext cx="115030" cy="84185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7" name="Straight Connector 596">
            <a:extLst>
              <a:ext uri="{FF2B5EF4-FFF2-40B4-BE49-F238E27FC236}">
                <a16:creationId xmlns:a16="http://schemas.microsoft.com/office/drawing/2014/main" id="{EA89A0B2-3679-40CA-9EFD-366972482A1A}"/>
              </a:ext>
            </a:extLst>
          </p:cNvPr>
          <p:cNvCxnSpPr>
            <a:cxnSpLocks/>
            <a:stCxn id="609" idx="3"/>
            <a:endCxn id="188" idx="3"/>
          </p:cNvCxnSpPr>
          <p:nvPr/>
        </p:nvCxnSpPr>
        <p:spPr>
          <a:xfrm flipH="1">
            <a:off x="9121771" y="1034787"/>
            <a:ext cx="477069" cy="63971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0" name="Straight Connector 589">
            <a:extLst>
              <a:ext uri="{FF2B5EF4-FFF2-40B4-BE49-F238E27FC236}">
                <a16:creationId xmlns:a16="http://schemas.microsoft.com/office/drawing/2014/main" id="{B2ED2B48-8EE9-44AF-8225-757CE32DDE95}"/>
              </a:ext>
            </a:extLst>
          </p:cNvPr>
          <p:cNvCxnSpPr>
            <a:cxnSpLocks/>
            <a:stCxn id="622" idx="5"/>
          </p:cNvCxnSpPr>
          <p:nvPr/>
        </p:nvCxnSpPr>
        <p:spPr>
          <a:xfrm>
            <a:off x="11388126" y="1634496"/>
            <a:ext cx="846672" cy="47573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1" name="Straight Connector 590">
            <a:extLst>
              <a:ext uri="{FF2B5EF4-FFF2-40B4-BE49-F238E27FC236}">
                <a16:creationId xmlns:a16="http://schemas.microsoft.com/office/drawing/2014/main" id="{A0BB6381-2DD8-4AFC-A7A9-093E07A5CC5D}"/>
              </a:ext>
            </a:extLst>
          </p:cNvPr>
          <p:cNvCxnSpPr>
            <a:cxnSpLocks/>
          </p:cNvCxnSpPr>
          <p:nvPr/>
        </p:nvCxnSpPr>
        <p:spPr>
          <a:xfrm>
            <a:off x="10948422" y="444434"/>
            <a:ext cx="398717" cy="115546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2" name="Straight Connector 591">
            <a:extLst>
              <a:ext uri="{FF2B5EF4-FFF2-40B4-BE49-F238E27FC236}">
                <a16:creationId xmlns:a16="http://schemas.microsoft.com/office/drawing/2014/main" id="{F84C7FEA-BC2F-465C-8803-44C3C974BFC6}"/>
              </a:ext>
            </a:extLst>
          </p:cNvPr>
          <p:cNvCxnSpPr>
            <a:cxnSpLocks/>
          </p:cNvCxnSpPr>
          <p:nvPr/>
        </p:nvCxnSpPr>
        <p:spPr>
          <a:xfrm flipV="1">
            <a:off x="9691245" y="450130"/>
            <a:ext cx="1254735" cy="51263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94" name="Straight Connector 593">
            <a:extLst>
              <a:ext uri="{FF2B5EF4-FFF2-40B4-BE49-F238E27FC236}">
                <a16:creationId xmlns:a16="http://schemas.microsoft.com/office/drawing/2014/main" id="{625D1CDE-137B-4420-8BC8-4DBFA7C2DD66}"/>
              </a:ext>
            </a:extLst>
          </p:cNvPr>
          <p:cNvCxnSpPr>
            <a:cxnSpLocks/>
          </p:cNvCxnSpPr>
          <p:nvPr/>
        </p:nvCxnSpPr>
        <p:spPr>
          <a:xfrm flipV="1">
            <a:off x="10950863" y="-47858"/>
            <a:ext cx="205054" cy="51751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600" name="Straight Connector 599">
            <a:extLst>
              <a:ext uri="{FF2B5EF4-FFF2-40B4-BE49-F238E27FC236}">
                <a16:creationId xmlns:a16="http://schemas.microsoft.com/office/drawing/2014/main" id="{A8EE2C9C-5D9B-43DC-81F8-8EF2473C82AF}"/>
              </a:ext>
            </a:extLst>
          </p:cNvPr>
          <p:cNvCxnSpPr>
            <a:cxnSpLocks/>
          </p:cNvCxnSpPr>
          <p:nvPr/>
        </p:nvCxnSpPr>
        <p:spPr>
          <a:xfrm flipH="1">
            <a:off x="11085205" y="4858679"/>
            <a:ext cx="1262107" cy="13278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C7E487-8F48-44B8-98FE-EDD1C5233537}"/>
              </a:ext>
            </a:extLst>
          </p:cNvPr>
          <p:cNvCxnSpPr>
            <a:cxnSpLocks/>
          </p:cNvCxnSpPr>
          <p:nvPr/>
        </p:nvCxnSpPr>
        <p:spPr>
          <a:xfrm flipH="1" flipV="1">
            <a:off x="-359287" y="5627484"/>
            <a:ext cx="841583" cy="70521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4" name="Factory Supply line">
            <a:extLst>
              <a:ext uri="{FF2B5EF4-FFF2-40B4-BE49-F238E27FC236}">
                <a16:creationId xmlns:a16="http://schemas.microsoft.com/office/drawing/2014/main" id="{6D1A80FF-96EE-4D99-A4EA-C6B2768F45F8}"/>
              </a:ext>
            </a:extLst>
          </p:cNvPr>
          <p:cNvCxnSpPr>
            <a:cxnSpLocks/>
            <a:stCxn id="152" idx="20"/>
          </p:cNvCxnSpPr>
          <p:nvPr/>
        </p:nvCxnSpPr>
        <p:spPr>
          <a:xfrm flipH="1">
            <a:off x="2752107" y="4981426"/>
            <a:ext cx="2512406" cy="82408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8" name="Facotory Market line">
            <a:extLst>
              <a:ext uri="{FF2B5EF4-FFF2-40B4-BE49-F238E27FC236}">
                <a16:creationId xmlns:a16="http://schemas.microsoft.com/office/drawing/2014/main" id="{91132C77-625A-4D0D-BF1D-4D5A8759C18B}"/>
              </a:ext>
            </a:extLst>
          </p:cNvPr>
          <p:cNvCxnSpPr>
            <a:cxnSpLocks/>
          </p:cNvCxnSpPr>
          <p:nvPr/>
        </p:nvCxnSpPr>
        <p:spPr>
          <a:xfrm flipV="1">
            <a:off x="1586114" y="5893617"/>
            <a:ext cx="1028213" cy="101681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35" name="Oval 129">
            <a:extLst>
              <a:ext uri="{FF2B5EF4-FFF2-40B4-BE49-F238E27FC236}">
                <a16:creationId xmlns:a16="http://schemas.microsoft.com/office/drawing/2014/main" id="{B39D263C-5BC5-4D62-AE79-F110636B0515}"/>
              </a:ext>
            </a:extLst>
          </p:cNvPr>
          <p:cNvSpPr>
            <a:spLocks noChangeArrowheads="1"/>
          </p:cNvSpPr>
          <p:nvPr/>
        </p:nvSpPr>
        <p:spPr bwMode="auto">
          <a:xfrm>
            <a:off x="2926224" y="161629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9" name="Energy text">
            <a:extLst>
              <a:ext uri="{FF2B5EF4-FFF2-40B4-BE49-F238E27FC236}">
                <a16:creationId xmlns:a16="http://schemas.microsoft.com/office/drawing/2014/main" id="{3664EF90-C48B-4A43-BD4F-981A74F92AD5}"/>
              </a:ext>
            </a:extLst>
          </p:cNvPr>
          <p:cNvSpPr/>
          <p:nvPr/>
        </p:nvSpPr>
        <p:spPr>
          <a:xfrm>
            <a:off x="2663528" y="2277035"/>
            <a:ext cx="1485698"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Energy systems</a:t>
            </a:r>
          </a:p>
        </p:txBody>
      </p:sp>
      <p:sp>
        <p:nvSpPr>
          <p:cNvPr id="10" name="Supply text">
            <a:extLst>
              <a:ext uri="{FF2B5EF4-FFF2-40B4-BE49-F238E27FC236}">
                <a16:creationId xmlns:a16="http://schemas.microsoft.com/office/drawing/2014/main" id="{EC3F20F2-9A04-42DD-8CA5-DC2ACE9EF57B}"/>
              </a:ext>
            </a:extLst>
          </p:cNvPr>
          <p:cNvSpPr/>
          <p:nvPr/>
        </p:nvSpPr>
        <p:spPr>
          <a:xfrm>
            <a:off x="5570908" y="4850322"/>
            <a:ext cx="1342448"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Supply chains</a:t>
            </a:r>
          </a:p>
        </p:txBody>
      </p:sp>
      <p:sp>
        <p:nvSpPr>
          <p:cNvPr id="11" name="Citizen text">
            <a:extLst>
              <a:ext uri="{FF2B5EF4-FFF2-40B4-BE49-F238E27FC236}">
                <a16:creationId xmlns:a16="http://schemas.microsoft.com/office/drawing/2014/main" id="{049E4215-00CC-44E1-A972-D9F0BEB28F98}"/>
              </a:ext>
            </a:extLst>
          </p:cNvPr>
          <p:cNvSpPr/>
          <p:nvPr/>
        </p:nvSpPr>
        <p:spPr>
          <a:xfrm>
            <a:off x="7264198" y="4094724"/>
            <a:ext cx="1283525"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Citizens</a:t>
            </a:r>
          </a:p>
        </p:txBody>
      </p:sp>
      <p:sp>
        <p:nvSpPr>
          <p:cNvPr id="12" name="Sensor text">
            <a:extLst>
              <a:ext uri="{FF2B5EF4-FFF2-40B4-BE49-F238E27FC236}">
                <a16:creationId xmlns:a16="http://schemas.microsoft.com/office/drawing/2014/main" id="{3F53D746-FE34-4836-A011-AC2D48B65C28}"/>
              </a:ext>
            </a:extLst>
          </p:cNvPr>
          <p:cNvSpPr/>
          <p:nvPr/>
        </p:nvSpPr>
        <p:spPr>
          <a:xfrm>
            <a:off x="9317142" y="1644700"/>
            <a:ext cx="1283525"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Sensors</a:t>
            </a:r>
          </a:p>
        </p:txBody>
      </p:sp>
      <p:sp>
        <p:nvSpPr>
          <p:cNvPr id="14" name="Mobile text">
            <a:extLst>
              <a:ext uri="{FF2B5EF4-FFF2-40B4-BE49-F238E27FC236}">
                <a16:creationId xmlns:a16="http://schemas.microsoft.com/office/drawing/2014/main" id="{1FEB3CF5-10DF-4249-BC33-E9F65902F45F}"/>
              </a:ext>
            </a:extLst>
          </p:cNvPr>
          <p:cNvSpPr/>
          <p:nvPr/>
        </p:nvSpPr>
        <p:spPr>
          <a:xfrm>
            <a:off x="7874897" y="5760479"/>
            <a:ext cx="1796819" cy="280605"/>
          </a:xfrm>
          <a:prstGeom prst="rect">
            <a:avLst/>
          </a:prstGeom>
          <a:noFill/>
          <a:ln>
            <a:noFill/>
          </a:ln>
        </p:spPr>
        <p:txBody>
          <a:bodyPr wrap="squar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Mobile devices</a:t>
            </a:r>
          </a:p>
        </p:txBody>
      </p:sp>
      <p:sp>
        <p:nvSpPr>
          <p:cNvPr id="15" name="On-premise text">
            <a:extLst>
              <a:ext uri="{FF2B5EF4-FFF2-40B4-BE49-F238E27FC236}">
                <a16:creationId xmlns:a16="http://schemas.microsoft.com/office/drawing/2014/main" id="{F1C64113-1570-4D5D-BD50-2DE1A4982D6E}"/>
              </a:ext>
            </a:extLst>
          </p:cNvPr>
          <p:cNvSpPr/>
          <p:nvPr/>
        </p:nvSpPr>
        <p:spPr>
          <a:xfrm>
            <a:off x="10387254" y="5027397"/>
            <a:ext cx="1186350" cy="242576"/>
          </a:xfrm>
          <a:prstGeom prst="rect">
            <a:avLst/>
          </a:prstGeom>
          <a:noFill/>
          <a:ln>
            <a:noFill/>
          </a:ln>
        </p:spPr>
        <p:txBody>
          <a:bodyPr wrap="none" lIns="179285">
            <a:spAutoFit/>
          </a:bodyPr>
          <a:lstStyle/>
          <a:p>
            <a:pPr marL="0" marR="0" lvl="0" indent="0" algn="l" defTabSz="725536" rtl="0" eaLnBrk="1" fontAlgn="base" latinLnBrk="0" hangingPunct="1">
              <a:lnSpc>
                <a:spcPct val="8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On-premises</a:t>
            </a:r>
          </a:p>
        </p:txBody>
      </p:sp>
      <p:sp>
        <p:nvSpPr>
          <p:cNvPr id="16" name="Partners text">
            <a:extLst>
              <a:ext uri="{FF2B5EF4-FFF2-40B4-BE49-F238E27FC236}">
                <a16:creationId xmlns:a16="http://schemas.microsoft.com/office/drawing/2014/main" id="{08621C40-9A52-4081-AD08-1F2B9ED2F417}"/>
              </a:ext>
            </a:extLst>
          </p:cNvPr>
          <p:cNvSpPr/>
          <p:nvPr/>
        </p:nvSpPr>
        <p:spPr>
          <a:xfrm>
            <a:off x="10084049" y="3172986"/>
            <a:ext cx="1000153"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Partners</a:t>
            </a:r>
          </a:p>
        </p:txBody>
      </p:sp>
      <p:sp>
        <p:nvSpPr>
          <p:cNvPr id="17" name="Customer text">
            <a:extLst>
              <a:ext uri="{FF2B5EF4-FFF2-40B4-BE49-F238E27FC236}">
                <a16:creationId xmlns:a16="http://schemas.microsoft.com/office/drawing/2014/main" id="{E80B91AA-D8AB-45A6-A56C-EBB87DD9F650}"/>
              </a:ext>
            </a:extLst>
          </p:cNvPr>
          <p:cNvSpPr/>
          <p:nvPr/>
        </p:nvSpPr>
        <p:spPr>
          <a:xfrm>
            <a:off x="2190566" y="4271332"/>
            <a:ext cx="1122737"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Customers</a:t>
            </a:r>
          </a:p>
        </p:txBody>
      </p:sp>
      <p:sp>
        <p:nvSpPr>
          <p:cNvPr id="18" name="Factory text">
            <a:extLst>
              <a:ext uri="{FF2B5EF4-FFF2-40B4-BE49-F238E27FC236}">
                <a16:creationId xmlns:a16="http://schemas.microsoft.com/office/drawing/2014/main" id="{DCB88221-2D2D-4044-B59F-95071C037F0F}"/>
              </a:ext>
            </a:extLst>
          </p:cNvPr>
          <p:cNvSpPr/>
          <p:nvPr/>
        </p:nvSpPr>
        <p:spPr>
          <a:xfrm>
            <a:off x="994844" y="5688698"/>
            <a:ext cx="1406737"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Manufacturers</a:t>
            </a:r>
          </a:p>
        </p:txBody>
      </p:sp>
      <p:sp>
        <p:nvSpPr>
          <p:cNvPr id="19" name="Market text">
            <a:extLst>
              <a:ext uri="{FF2B5EF4-FFF2-40B4-BE49-F238E27FC236}">
                <a16:creationId xmlns:a16="http://schemas.microsoft.com/office/drawing/2014/main" id="{1DBEAD9E-9F78-4E10-97D7-405438E882B9}"/>
              </a:ext>
            </a:extLst>
          </p:cNvPr>
          <p:cNvSpPr/>
          <p:nvPr/>
        </p:nvSpPr>
        <p:spPr>
          <a:xfrm>
            <a:off x="5476602" y="2481175"/>
            <a:ext cx="1341205" cy="280605"/>
          </a:xfrm>
          <a:prstGeom prst="rect">
            <a:avLst/>
          </a:prstGeom>
          <a:noFill/>
          <a:ln>
            <a:noFill/>
          </a:ln>
        </p:spPr>
        <p:txBody>
          <a:bodyPr wrap="squar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Marketplaces</a:t>
            </a:r>
          </a:p>
        </p:txBody>
      </p:sp>
      <p:sp>
        <p:nvSpPr>
          <p:cNvPr id="20" name="Equipment text">
            <a:extLst>
              <a:ext uri="{FF2B5EF4-FFF2-40B4-BE49-F238E27FC236}">
                <a16:creationId xmlns:a16="http://schemas.microsoft.com/office/drawing/2014/main" id="{DEB7E40C-A58D-4EB9-9717-2579DE6C93EB}"/>
              </a:ext>
            </a:extLst>
          </p:cNvPr>
          <p:cNvSpPr/>
          <p:nvPr/>
        </p:nvSpPr>
        <p:spPr>
          <a:xfrm>
            <a:off x="540521" y="3159883"/>
            <a:ext cx="1143103"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Equipment</a:t>
            </a:r>
          </a:p>
        </p:txBody>
      </p:sp>
      <p:sp>
        <p:nvSpPr>
          <p:cNvPr id="21" name="Vehicles text">
            <a:extLst>
              <a:ext uri="{FF2B5EF4-FFF2-40B4-BE49-F238E27FC236}">
                <a16:creationId xmlns:a16="http://schemas.microsoft.com/office/drawing/2014/main" id="{438D560A-E2AA-4997-AC74-5A28F331D3C9}"/>
              </a:ext>
            </a:extLst>
          </p:cNvPr>
          <p:cNvSpPr/>
          <p:nvPr/>
        </p:nvSpPr>
        <p:spPr>
          <a:xfrm>
            <a:off x="872235" y="1208354"/>
            <a:ext cx="939689" cy="280605"/>
          </a:xfrm>
          <a:prstGeom prst="rect">
            <a:avLst/>
          </a:prstGeom>
          <a:noFill/>
          <a:ln>
            <a:noFill/>
          </a:ln>
        </p:spPr>
        <p:txBody>
          <a:bodyPr wrap="none" lIns="179285" rIns="179285">
            <a:spAutoFit/>
          </a:bodyPr>
          <a:lstStyle/>
          <a:p>
            <a:pPr marL="0" marR="0" lvl="0" indent="0" algn="r"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Vehicles</a:t>
            </a:r>
          </a:p>
        </p:txBody>
      </p:sp>
      <p:sp>
        <p:nvSpPr>
          <p:cNvPr id="73" name="City text">
            <a:extLst>
              <a:ext uri="{FF2B5EF4-FFF2-40B4-BE49-F238E27FC236}">
                <a16:creationId xmlns:a16="http://schemas.microsoft.com/office/drawing/2014/main" id="{EBA65EA5-FECA-4F71-9BBB-C8B407214623}"/>
              </a:ext>
            </a:extLst>
          </p:cNvPr>
          <p:cNvSpPr/>
          <p:nvPr/>
        </p:nvSpPr>
        <p:spPr>
          <a:xfrm>
            <a:off x="6284943" y="960204"/>
            <a:ext cx="1109034" cy="280605"/>
          </a:xfrm>
          <a:prstGeom prst="rect">
            <a:avLst/>
          </a:prstGeom>
          <a:noFill/>
          <a:ln>
            <a:noFill/>
          </a:ln>
        </p:spPr>
        <p:txBody>
          <a:bodyPr wrap="none" lIns="179285">
            <a:spAutoFit/>
          </a:bodyPr>
          <a:lstStyle/>
          <a:p>
            <a:pPr marL="0" marR="0" lvl="0" indent="0" algn="l" defTabSz="725536"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gradFill>
                  <a:gsLst>
                    <a:gs pos="0">
                      <a:srgbClr val="1A1A1A"/>
                    </a:gs>
                    <a:gs pos="100000">
                      <a:srgbClr val="1A1A1A"/>
                    </a:gs>
                  </a:gsLst>
                  <a:lin ang="5400000" scaled="1"/>
                </a:gradFill>
                <a:effectLst/>
                <a:uLnTx/>
                <a:uFillTx/>
                <a:latin typeface="Segoe UI Semibold" panose="020B0702040204020203" pitchFamily="34" charset="0"/>
                <a:ea typeface="+mn-ea"/>
                <a:cs typeface="Segoe UI Semibold" panose="020B0702040204020203" pitchFamily="34" charset="0"/>
              </a:rPr>
              <a:t>Smart cities</a:t>
            </a:r>
          </a:p>
        </p:txBody>
      </p:sp>
      <p:sp>
        <p:nvSpPr>
          <p:cNvPr id="129" name="Oval 128">
            <a:extLst>
              <a:ext uri="{FF2B5EF4-FFF2-40B4-BE49-F238E27FC236}">
                <a16:creationId xmlns:a16="http://schemas.microsoft.com/office/drawing/2014/main" id="{50D56613-70A6-4333-BFDA-5441EB0C7370}"/>
              </a:ext>
            </a:extLst>
          </p:cNvPr>
          <p:cNvSpPr/>
          <p:nvPr/>
        </p:nvSpPr>
        <p:spPr bwMode="auto">
          <a:xfrm>
            <a:off x="4950763" y="4661887"/>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7" name="Group 56">
            <a:extLst>
              <a:ext uri="{FF2B5EF4-FFF2-40B4-BE49-F238E27FC236}">
                <a16:creationId xmlns:a16="http://schemas.microsoft.com/office/drawing/2014/main" id="{B7DC3CCD-9C47-4CE4-84E8-2026525935A1}"/>
              </a:ext>
            </a:extLst>
          </p:cNvPr>
          <p:cNvGrpSpPr/>
          <p:nvPr/>
        </p:nvGrpSpPr>
        <p:grpSpPr>
          <a:xfrm>
            <a:off x="11085203" y="3022443"/>
            <a:ext cx="627497" cy="627497"/>
            <a:chOff x="11307484" y="3082553"/>
            <a:chExt cx="640080" cy="640080"/>
          </a:xfrm>
        </p:grpSpPr>
        <p:sp>
          <p:nvSpPr>
            <p:cNvPr id="99" name="Oval 98">
              <a:extLst>
                <a:ext uri="{FF2B5EF4-FFF2-40B4-BE49-F238E27FC236}">
                  <a16:creationId xmlns:a16="http://schemas.microsoft.com/office/drawing/2014/main" id="{ED758700-9ECB-4769-9508-3BFABE78B24D}"/>
                </a:ext>
              </a:extLst>
            </p:cNvPr>
            <p:cNvSpPr/>
            <p:nvPr/>
          </p:nvSpPr>
          <p:spPr bwMode="auto">
            <a:xfrm>
              <a:off x="11307484" y="308255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9" name="Commitments_EC4D" title="Icon of a handshake">
              <a:extLst>
                <a:ext uri="{FF2B5EF4-FFF2-40B4-BE49-F238E27FC236}">
                  <a16:creationId xmlns:a16="http://schemas.microsoft.com/office/drawing/2014/main" id="{DBBCF486-FFD0-4275-AA24-2B7412F3270B}"/>
                </a:ext>
              </a:extLst>
            </p:cNvPr>
            <p:cNvSpPr>
              <a:spLocks noChangeAspect="1" noEditPoints="1"/>
            </p:cNvSpPr>
            <p:nvPr/>
          </p:nvSpPr>
          <p:spPr bwMode="auto">
            <a:xfrm>
              <a:off x="11466762" y="3251859"/>
              <a:ext cx="321525" cy="301469"/>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endParaRPr>
            </a:p>
          </p:txBody>
        </p:sp>
      </p:grpSp>
      <p:sp>
        <p:nvSpPr>
          <p:cNvPr id="152" name="bus">
            <a:extLst>
              <a:ext uri="{FF2B5EF4-FFF2-40B4-BE49-F238E27FC236}">
                <a16:creationId xmlns:a16="http://schemas.microsoft.com/office/drawing/2014/main" id="{D7233D61-D995-46FF-BC6F-7B7A21F4ABB8}"/>
              </a:ext>
            </a:extLst>
          </p:cNvPr>
          <p:cNvSpPr>
            <a:spLocks noChangeAspect="1" noEditPoints="1"/>
          </p:cNvSpPr>
          <p:nvPr/>
        </p:nvSpPr>
        <p:spPr bwMode="auto">
          <a:xfrm>
            <a:off x="5132122" y="4843248"/>
            <a:ext cx="264780" cy="264778"/>
          </a:xfrm>
          <a:custGeom>
            <a:avLst/>
            <a:gdLst>
              <a:gd name="T0" fmla="*/ 290 w 344"/>
              <a:gd name="T1" fmla="*/ 0 h 343"/>
              <a:gd name="T2" fmla="*/ 318 w 344"/>
              <a:gd name="T3" fmla="*/ 28 h 343"/>
              <a:gd name="T4" fmla="*/ 318 w 344"/>
              <a:gd name="T5" fmla="*/ 314 h 343"/>
              <a:gd name="T6" fmla="*/ 25 w 344"/>
              <a:gd name="T7" fmla="*/ 314 h 343"/>
              <a:gd name="T8" fmla="*/ 25 w 344"/>
              <a:gd name="T9" fmla="*/ 28 h 343"/>
              <a:gd name="T10" fmla="*/ 54 w 344"/>
              <a:gd name="T11" fmla="*/ 0 h 343"/>
              <a:gd name="T12" fmla="*/ 290 w 344"/>
              <a:gd name="T13" fmla="*/ 0 h 343"/>
              <a:gd name="T14" fmla="*/ 104 w 344"/>
              <a:gd name="T15" fmla="*/ 46 h 343"/>
              <a:gd name="T16" fmla="*/ 237 w 344"/>
              <a:gd name="T17" fmla="*/ 46 h 343"/>
              <a:gd name="T18" fmla="*/ 60 w 344"/>
              <a:gd name="T19" fmla="*/ 224 h 343"/>
              <a:gd name="T20" fmla="*/ 104 w 344"/>
              <a:gd name="T21" fmla="*/ 224 h 343"/>
              <a:gd name="T22" fmla="*/ 237 w 344"/>
              <a:gd name="T23" fmla="*/ 224 h 343"/>
              <a:gd name="T24" fmla="*/ 281 w 344"/>
              <a:gd name="T25" fmla="*/ 224 h 343"/>
              <a:gd name="T26" fmla="*/ 25 w 344"/>
              <a:gd name="T27" fmla="*/ 92 h 343"/>
              <a:gd name="T28" fmla="*/ 318 w 344"/>
              <a:gd name="T29" fmla="*/ 92 h 343"/>
              <a:gd name="T30" fmla="*/ 25 w 344"/>
              <a:gd name="T31" fmla="*/ 179 h 343"/>
              <a:gd name="T32" fmla="*/ 318 w 344"/>
              <a:gd name="T33" fmla="*/ 179 h 343"/>
              <a:gd name="T34" fmla="*/ 25 w 344"/>
              <a:gd name="T35" fmla="*/ 268 h 343"/>
              <a:gd name="T36" fmla="*/ 318 w 344"/>
              <a:gd name="T37" fmla="*/ 268 h 343"/>
              <a:gd name="T38" fmla="*/ 172 w 344"/>
              <a:gd name="T39" fmla="*/ 92 h 343"/>
              <a:gd name="T40" fmla="*/ 172 w 344"/>
              <a:gd name="T41" fmla="*/ 179 h 343"/>
              <a:gd name="T42" fmla="*/ 318 w 344"/>
              <a:gd name="T43" fmla="*/ 124 h 343"/>
              <a:gd name="T44" fmla="*/ 344 w 344"/>
              <a:gd name="T45" fmla="*/ 124 h 343"/>
              <a:gd name="T46" fmla="*/ 344 w 344"/>
              <a:gd name="T47" fmla="*/ 83 h 343"/>
              <a:gd name="T48" fmla="*/ 318 w 344"/>
              <a:gd name="T49" fmla="*/ 83 h 343"/>
              <a:gd name="T50" fmla="*/ 240 w 344"/>
              <a:gd name="T51" fmla="*/ 314 h 343"/>
              <a:gd name="T52" fmla="*/ 240 w 344"/>
              <a:gd name="T53" fmla="*/ 343 h 343"/>
              <a:gd name="T54" fmla="*/ 301 w 344"/>
              <a:gd name="T55" fmla="*/ 343 h 343"/>
              <a:gd name="T56" fmla="*/ 301 w 344"/>
              <a:gd name="T57" fmla="*/ 314 h 343"/>
              <a:gd name="T58" fmla="*/ 38 w 344"/>
              <a:gd name="T59" fmla="*/ 314 h 343"/>
              <a:gd name="T60" fmla="*/ 38 w 344"/>
              <a:gd name="T61" fmla="*/ 343 h 343"/>
              <a:gd name="T62" fmla="*/ 98 w 344"/>
              <a:gd name="T63" fmla="*/ 343 h 343"/>
              <a:gd name="T64" fmla="*/ 98 w 344"/>
              <a:gd name="T65" fmla="*/ 314 h 343"/>
              <a:gd name="T66" fmla="*/ 25 w 344"/>
              <a:gd name="T67" fmla="*/ 83 h 343"/>
              <a:gd name="T68" fmla="*/ 0 w 344"/>
              <a:gd name="T69" fmla="*/ 83 h 343"/>
              <a:gd name="T70" fmla="*/ 0 w 344"/>
              <a:gd name="T71" fmla="*/ 124 h 343"/>
              <a:gd name="T72" fmla="*/ 25 w 344"/>
              <a:gd name="T7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343">
                <a:moveTo>
                  <a:pt x="290" y="0"/>
                </a:moveTo>
                <a:cubicBezTo>
                  <a:pt x="305" y="0"/>
                  <a:pt x="318" y="12"/>
                  <a:pt x="318" y="28"/>
                </a:cubicBezTo>
                <a:cubicBezTo>
                  <a:pt x="318" y="314"/>
                  <a:pt x="318" y="314"/>
                  <a:pt x="318" y="314"/>
                </a:cubicBezTo>
                <a:cubicBezTo>
                  <a:pt x="25" y="314"/>
                  <a:pt x="25" y="314"/>
                  <a:pt x="25" y="314"/>
                </a:cubicBezTo>
                <a:cubicBezTo>
                  <a:pt x="25" y="28"/>
                  <a:pt x="25" y="28"/>
                  <a:pt x="25" y="28"/>
                </a:cubicBezTo>
                <a:cubicBezTo>
                  <a:pt x="25" y="12"/>
                  <a:pt x="38" y="0"/>
                  <a:pt x="54" y="0"/>
                </a:cubicBezTo>
                <a:lnTo>
                  <a:pt x="290" y="0"/>
                </a:lnTo>
                <a:close/>
                <a:moveTo>
                  <a:pt x="104" y="46"/>
                </a:moveTo>
                <a:cubicBezTo>
                  <a:pt x="237" y="46"/>
                  <a:pt x="237" y="46"/>
                  <a:pt x="237" y="46"/>
                </a:cubicBezTo>
                <a:moveTo>
                  <a:pt x="60" y="224"/>
                </a:moveTo>
                <a:cubicBezTo>
                  <a:pt x="104" y="224"/>
                  <a:pt x="104" y="224"/>
                  <a:pt x="104" y="224"/>
                </a:cubicBezTo>
                <a:moveTo>
                  <a:pt x="237" y="224"/>
                </a:moveTo>
                <a:cubicBezTo>
                  <a:pt x="281" y="224"/>
                  <a:pt x="281" y="224"/>
                  <a:pt x="281" y="224"/>
                </a:cubicBezTo>
                <a:moveTo>
                  <a:pt x="25" y="92"/>
                </a:moveTo>
                <a:cubicBezTo>
                  <a:pt x="318" y="92"/>
                  <a:pt x="318" y="92"/>
                  <a:pt x="318" y="92"/>
                </a:cubicBezTo>
                <a:moveTo>
                  <a:pt x="25" y="179"/>
                </a:moveTo>
                <a:cubicBezTo>
                  <a:pt x="318" y="179"/>
                  <a:pt x="318" y="179"/>
                  <a:pt x="318" y="179"/>
                </a:cubicBezTo>
                <a:moveTo>
                  <a:pt x="25" y="268"/>
                </a:moveTo>
                <a:cubicBezTo>
                  <a:pt x="318" y="268"/>
                  <a:pt x="318" y="268"/>
                  <a:pt x="318" y="268"/>
                </a:cubicBezTo>
                <a:moveTo>
                  <a:pt x="172" y="92"/>
                </a:moveTo>
                <a:cubicBezTo>
                  <a:pt x="172" y="179"/>
                  <a:pt x="172" y="179"/>
                  <a:pt x="172" y="179"/>
                </a:cubicBezTo>
                <a:moveTo>
                  <a:pt x="318" y="124"/>
                </a:moveTo>
                <a:cubicBezTo>
                  <a:pt x="344" y="124"/>
                  <a:pt x="344" y="124"/>
                  <a:pt x="344" y="124"/>
                </a:cubicBezTo>
                <a:cubicBezTo>
                  <a:pt x="344" y="83"/>
                  <a:pt x="344" y="83"/>
                  <a:pt x="344" y="83"/>
                </a:cubicBezTo>
                <a:cubicBezTo>
                  <a:pt x="318" y="83"/>
                  <a:pt x="318" y="83"/>
                  <a:pt x="318" y="83"/>
                </a:cubicBezTo>
                <a:moveTo>
                  <a:pt x="240" y="314"/>
                </a:moveTo>
                <a:cubicBezTo>
                  <a:pt x="240" y="343"/>
                  <a:pt x="240" y="343"/>
                  <a:pt x="240" y="343"/>
                </a:cubicBezTo>
                <a:cubicBezTo>
                  <a:pt x="301" y="343"/>
                  <a:pt x="301" y="343"/>
                  <a:pt x="301" y="343"/>
                </a:cubicBezTo>
                <a:cubicBezTo>
                  <a:pt x="301" y="314"/>
                  <a:pt x="301" y="314"/>
                  <a:pt x="301" y="314"/>
                </a:cubicBezTo>
                <a:moveTo>
                  <a:pt x="38" y="314"/>
                </a:moveTo>
                <a:cubicBezTo>
                  <a:pt x="38" y="343"/>
                  <a:pt x="38" y="343"/>
                  <a:pt x="38" y="343"/>
                </a:cubicBezTo>
                <a:cubicBezTo>
                  <a:pt x="98" y="343"/>
                  <a:pt x="98" y="343"/>
                  <a:pt x="98" y="343"/>
                </a:cubicBezTo>
                <a:cubicBezTo>
                  <a:pt x="98" y="314"/>
                  <a:pt x="98" y="314"/>
                  <a:pt x="98" y="314"/>
                </a:cubicBezTo>
                <a:moveTo>
                  <a:pt x="25" y="83"/>
                </a:moveTo>
                <a:cubicBezTo>
                  <a:pt x="0" y="83"/>
                  <a:pt x="0" y="83"/>
                  <a:pt x="0" y="83"/>
                </a:cubicBezTo>
                <a:cubicBezTo>
                  <a:pt x="0" y="124"/>
                  <a:pt x="0" y="124"/>
                  <a:pt x="0" y="124"/>
                </a:cubicBezTo>
                <a:cubicBezTo>
                  <a:pt x="25" y="124"/>
                  <a:pt x="25" y="124"/>
                  <a:pt x="25" y="124"/>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grpSp>
        <p:nvGrpSpPr>
          <p:cNvPr id="52" name="Group 51">
            <a:extLst>
              <a:ext uri="{FF2B5EF4-FFF2-40B4-BE49-F238E27FC236}">
                <a16:creationId xmlns:a16="http://schemas.microsoft.com/office/drawing/2014/main" id="{C2FFF8EB-74EB-4EA0-B2E4-00970A9B2B1C}"/>
              </a:ext>
            </a:extLst>
          </p:cNvPr>
          <p:cNvGrpSpPr/>
          <p:nvPr/>
        </p:nvGrpSpPr>
        <p:grpSpPr>
          <a:xfrm>
            <a:off x="2394281" y="5515252"/>
            <a:ext cx="627497" cy="627497"/>
            <a:chOff x="2442291" y="5625347"/>
            <a:chExt cx="640080" cy="640080"/>
          </a:xfrm>
        </p:grpSpPr>
        <p:sp>
          <p:nvSpPr>
            <p:cNvPr id="90" name="Oval 89">
              <a:extLst>
                <a:ext uri="{FF2B5EF4-FFF2-40B4-BE49-F238E27FC236}">
                  <a16:creationId xmlns:a16="http://schemas.microsoft.com/office/drawing/2014/main" id="{8CED7800-EB60-4F12-9501-59A6FBE61994}"/>
                </a:ext>
              </a:extLst>
            </p:cNvPr>
            <p:cNvSpPr/>
            <p:nvPr/>
          </p:nvSpPr>
          <p:spPr bwMode="auto">
            <a:xfrm>
              <a:off x="2442291" y="562534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2" name="Freeform 25">
              <a:extLst>
                <a:ext uri="{FF2B5EF4-FFF2-40B4-BE49-F238E27FC236}">
                  <a16:creationId xmlns:a16="http://schemas.microsoft.com/office/drawing/2014/main" id="{3A26A2CD-6E8E-4112-B54B-A50DCB1AD2F0}"/>
                </a:ext>
              </a:extLst>
            </p:cNvPr>
            <p:cNvSpPr>
              <a:spLocks noEditPoints="1"/>
            </p:cNvSpPr>
            <p:nvPr/>
          </p:nvSpPr>
          <p:spPr bwMode="auto">
            <a:xfrm>
              <a:off x="2599400" y="5786194"/>
              <a:ext cx="325863" cy="318386"/>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50" name="Group 49">
            <a:extLst>
              <a:ext uri="{FF2B5EF4-FFF2-40B4-BE49-F238E27FC236}">
                <a16:creationId xmlns:a16="http://schemas.microsoft.com/office/drawing/2014/main" id="{694539AF-71B9-4F7F-AC0B-C9E7670D4565}"/>
              </a:ext>
            </a:extLst>
          </p:cNvPr>
          <p:cNvGrpSpPr/>
          <p:nvPr/>
        </p:nvGrpSpPr>
        <p:grpSpPr>
          <a:xfrm>
            <a:off x="3284013" y="4097886"/>
            <a:ext cx="627497" cy="627497"/>
            <a:chOff x="3742759" y="3997485"/>
            <a:chExt cx="640080" cy="640080"/>
          </a:xfrm>
        </p:grpSpPr>
        <p:sp>
          <p:nvSpPr>
            <p:cNvPr id="92" name="Oval 91">
              <a:extLst>
                <a:ext uri="{FF2B5EF4-FFF2-40B4-BE49-F238E27FC236}">
                  <a16:creationId xmlns:a16="http://schemas.microsoft.com/office/drawing/2014/main" id="{01FB9FB5-6DE3-42CA-BE92-D76A5BE4AFA4}"/>
                </a:ext>
              </a:extLst>
            </p:cNvPr>
            <p:cNvSpPr/>
            <p:nvPr/>
          </p:nvSpPr>
          <p:spPr bwMode="auto">
            <a:xfrm>
              <a:off x="3742759" y="3997485"/>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5" name="Freeform 5">
              <a:extLst>
                <a:ext uri="{FF2B5EF4-FFF2-40B4-BE49-F238E27FC236}">
                  <a16:creationId xmlns:a16="http://schemas.microsoft.com/office/drawing/2014/main" id="{BD243E3E-65F5-4F7A-A2DE-1EEA04EDC811}"/>
                </a:ext>
              </a:extLst>
            </p:cNvPr>
            <p:cNvSpPr>
              <a:spLocks noEditPoints="1"/>
            </p:cNvSpPr>
            <p:nvPr/>
          </p:nvSpPr>
          <p:spPr bwMode="auto">
            <a:xfrm>
              <a:off x="3933834" y="4173431"/>
              <a:ext cx="257930" cy="288189"/>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55" name="Group 54">
            <a:extLst>
              <a:ext uri="{FF2B5EF4-FFF2-40B4-BE49-F238E27FC236}">
                <a16:creationId xmlns:a16="http://schemas.microsoft.com/office/drawing/2014/main" id="{6DD26E70-2936-4968-9A0C-995280F501CC}"/>
              </a:ext>
            </a:extLst>
          </p:cNvPr>
          <p:cNvGrpSpPr/>
          <p:nvPr/>
        </p:nvGrpSpPr>
        <p:grpSpPr>
          <a:xfrm>
            <a:off x="1677461" y="2980401"/>
            <a:ext cx="627497" cy="627497"/>
            <a:chOff x="1711097" y="3039667"/>
            <a:chExt cx="640080" cy="640080"/>
          </a:xfrm>
        </p:grpSpPr>
        <p:sp>
          <p:nvSpPr>
            <p:cNvPr id="82" name="Oval 81">
              <a:extLst>
                <a:ext uri="{FF2B5EF4-FFF2-40B4-BE49-F238E27FC236}">
                  <a16:creationId xmlns:a16="http://schemas.microsoft.com/office/drawing/2014/main" id="{82DCF688-7B39-4D59-B4C0-9A0FDE8B74C1}"/>
                </a:ext>
              </a:extLst>
            </p:cNvPr>
            <p:cNvSpPr/>
            <p:nvPr/>
          </p:nvSpPr>
          <p:spPr bwMode="auto">
            <a:xfrm>
              <a:off x="1711097" y="303966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8" name="Freeform 13">
              <a:extLst>
                <a:ext uri="{FF2B5EF4-FFF2-40B4-BE49-F238E27FC236}">
                  <a16:creationId xmlns:a16="http://schemas.microsoft.com/office/drawing/2014/main" id="{8A7CF375-CF08-48AB-B9E7-3F0792AFA538}"/>
                </a:ext>
              </a:extLst>
            </p:cNvPr>
            <p:cNvSpPr>
              <a:spLocks noEditPoints="1"/>
            </p:cNvSpPr>
            <p:nvPr/>
          </p:nvSpPr>
          <p:spPr bwMode="auto">
            <a:xfrm>
              <a:off x="1878869" y="3208838"/>
              <a:ext cx="312379" cy="290066"/>
            </a:xfrm>
            <a:custGeom>
              <a:avLst/>
              <a:gdLst>
                <a:gd name="T0" fmla="*/ 27 w 349"/>
                <a:gd name="T1" fmla="*/ 296 h 323"/>
                <a:gd name="T2" fmla="*/ 54 w 349"/>
                <a:gd name="T3" fmla="*/ 268 h 323"/>
                <a:gd name="T4" fmla="*/ 81 w 349"/>
                <a:gd name="T5" fmla="*/ 296 h 323"/>
                <a:gd name="T6" fmla="*/ 54 w 349"/>
                <a:gd name="T7" fmla="*/ 323 h 323"/>
                <a:gd name="T8" fmla="*/ 27 w 349"/>
                <a:gd name="T9" fmla="*/ 296 h 323"/>
                <a:gd name="T10" fmla="*/ 183 w 349"/>
                <a:gd name="T11" fmla="*/ 323 h 323"/>
                <a:gd name="T12" fmla="*/ 210 w 349"/>
                <a:gd name="T13" fmla="*/ 296 h 323"/>
                <a:gd name="T14" fmla="*/ 183 w 349"/>
                <a:gd name="T15" fmla="*/ 268 h 323"/>
                <a:gd name="T16" fmla="*/ 155 w 349"/>
                <a:gd name="T17" fmla="*/ 296 h 323"/>
                <a:gd name="T18" fmla="*/ 183 w 349"/>
                <a:gd name="T19" fmla="*/ 323 h 323"/>
                <a:gd name="T20" fmla="*/ 194 w 349"/>
                <a:gd name="T21" fmla="*/ 192 h 323"/>
                <a:gd name="T22" fmla="*/ 159 w 349"/>
                <a:gd name="T23" fmla="*/ 85 h 323"/>
                <a:gd name="T24" fmla="*/ 110 w 349"/>
                <a:gd name="T25" fmla="*/ 39 h 323"/>
                <a:gd name="T26" fmla="*/ 22 w 349"/>
                <a:gd name="T27" fmla="*/ 39 h 323"/>
                <a:gd name="T28" fmla="*/ 0 w 349"/>
                <a:gd name="T29" fmla="*/ 61 h 323"/>
                <a:gd name="T30" fmla="*/ 0 w 349"/>
                <a:gd name="T31" fmla="*/ 296 h 323"/>
                <a:gd name="T32" fmla="*/ 27 w 349"/>
                <a:gd name="T33" fmla="*/ 296 h 323"/>
                <a:gd name="T34" fmla="*/ 81 w 349"/>
                <a:gd name="T35" fmla="*/ 296 h 323"/>
                <a:gd name="T36" fmla="*/ 155 w 349"/>
                <a:gd name="T37" fmla="*/ 296 h 323"/>
                <a:gd name="T38" fmla="*/ 210 w 349"/>
                <a:gd name="T39" fmla="*/ 296 h 323"/>
                <a:gd name="T40" fmla="*/ 235 w 349"/>
                <a:gd name="T41" fmla="*/ 296 h 323"/>
                <a:gd name="T42" fmla="*/ 235 w 349"/>
                <a:gd name="T43" fmla="*/ 0 h 323"/>
                <a:gd name="T44" fmla="*/ 235 w 349"/>
                <a:gd name="T45" fmla="*/ 272 h 323"/>
                <a:gd name="T46" fmla="*/ 349 w 349"/>
                <a:gd name="T47" fmla="*/ 272 h 323"/>
                <a:gd name="T48" fmla="*/ 0 w 349"/>
                <a:gd name="T49" fmla="*/ 139 h 323"/>
                <a:gd name="T50" fmla="*/ 81 w 349"/>
                <a:gd name="T51" fmla="*/ 139 h 323"/>
                <a:gd name="T52" fmla="*/ 81 w 349"/>
                <a:gd name="T53" fmla="*/ 192 h 323"/>
                <a:gd name="T54" fmla="*/ 235 w 349"/>
                <a:gd name="T55" fmla="*/ 192 h 323"/>
                <a:gd name="T56" fmla="*/ 315 w 349"/>
                <a:gd name="T57" fmla="*/ 35 h 323"/>
                <a:gd name="T58" fmla="*/ 281 w 349"/>
                <a:gd name="T59" fmla="*/ 35 h 323"/>
                <a:gd name="T60" fmla="*/ 281 w 349"/>
                <a:gd name="T61" fmla="*/ 68 h 323"/>
                <a:gd name="T62" fmla="*/ 315 w 349"/>
                <a:gd name="T63" fmla="*/ 68 h 323"/>
                <a:gd name="T64" fmla="*/ 315 w 349"/>
                <a:gd name="T65" fmla="*/ 35 h 323"/>
                <a:gd name="T66" fmla="*/ 315 w 349"/>
                <a:gd name="T67" fmla="*/ 112 h 323"/>
                <a:gd name="T68" fmla="*/ 281 w 349"/>
                <a:gd name="T69" fmla="*/ 112 h 323"/>
                <a:gd name="T70" fmla="*/ 281 w 349"/>
                <a:gd name="T71" fmla="*/ 145 h 323"/>
                <a:gd name="T72" fmla="*/ 315 w 349"/>
                <a:gd name="T73" fmla="*/ 145 h 323"/>
                <a:gd name="T74" fmla="*/ 315 w 349"/>
                <a:gd name="T75" fmla="*/ 112 h 323"/>
                <a:gd name="T76" fmla="*/ 315 w 349"/>
                <a:gd name="T77" fmla="*/ 189 h 323"/>
                <a:gd name="T78" fmla="*/ 281 w 349"/>
                <a:gd name="T79" fmla="*/ 189 h 323"/>
                <a:gd name="T80" fmla="*/ 281 w 349"/>
                <a:gd name="T81" fmla="*/ 222 h 323"/>
                <a:gd name="T82" fmla="*/ 315 w 349"/>
                <a:gd name="T83" fmla="*/ 222 h 323"/>
                <a:gd name="T84" fmla="*/ 315 w 349"/>
                <a:gd name="T85" fmla="*/ 18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9" h="323">
                  <a:moveTo>
                    <a:pt x="27" y="296"/>
                  </a:moveTo>
                  <a:cubicBezTo>
                    <a:pt x="27" y="281"/>
                    <a:pt x="39" y="268"/>
                    <a:pt x="54" y="268"/>
                  </a:cubicBezTo>
                  <a:cubicBezTo>
                    <a:pt x="69" y="268"/>
                    <a:pt x="81" y="281"/>
                    <a:pt x="81" y="296"/>
                  </a:cubicBezTo>
                  <a:cubicBezTo>
                    <a:pt x="81" y="311"/>
                    <a:pt x="69" y="323"/>
                    <a:pt x="54" y="323"/>
                  </a:cubicBezTo>
                  <a:cubicBezTo>
                    <a:pt x="39" y="323"/>
                    <a:pt x="27" y="311"/>
                    <a:pt x="27" y="296"/>
                  </a:cubicBezTo>
                  <a:close/>
                  <a:moveTo>
                    <a:pt x="183" y="323"/>
                  </a:moveTo>
                  <a:cubicBezTo>
                    <a:pt x="198" y="323"/>
                    <a:pt x="210" y="311"/>
                    <a:pt x="210" y="296"/>
                  </a:cubicBezTo>
                  <a:cubicBezTo>
                    <a:pt x="210" y="281"/>
                    <a:pt x="198" y="268"/>
                    <a:pt x="183" y="268"/>
                  </a:cubicBezTo>
                  <a:cubicBezTo>
                    <a:pt x="167" y="268"/>
                    <a:pt x="155" y="281"/>
                    <a:pt x="155" y="296"/>
                  </a:cubicBezTo>
                  <a:cubicBezTo>
                    <a:pt x="155" y="311"/>
                    <a:pt x="167" y="323"/>
                    <a:pt x="183" y="323"/>
                  </a:cubicBezTo>
                  <a:close/>
                  <a:moveTo>
                    <a:pt x="194" y="192"/>
                  </a:moveTo>
                  <a:cubicBezTo>
                    <a:pt x="159" y="85"/>
                    <a:pt x="159" y="85"/>
                    <a:pt x="159" y="85"/>
                  </a:cubicBezTo>
                  <a:cubicBezTo>
                    <a:pt x="150" y="62"/>
                    <a:pt x="135" y="39"/>
                    <a:pt x="110" y="39"/>
                  </a:cubicBezTo>
                  <a:cubicBezTo>
                    <a:pt x="22" y="39"/>
                    <a:pt x="22" y="39"/>
                    <a:pt x="22" y="39"/>
                  </a:cubicBezTo>
                  <a:cubicBezTo>
                    <a:pt x="10" y="39"/>
                    <a:pt x="0" y="49"/>
                    <a:pt x="0" y="61"/>
                  </a:cubicBezTo>
                  <a:cubicBezTo>
                    <a:pt x="0" y="296"/>
                    <a:pt x="0" y="296"/>
                    <a:pt x="0" y="296"/>
                  </a:cubicBezTo>
                  <a:cubicBezTo>
                    <a:pt x="27" y="296"/>
                    <a:pt x="27" y="296"/>
                    <a:pt x="27" y="296"/>
                  </a:cubicBezTo>
                  <a:moveTo>
                    <a:pt x="81" y="296"/>
                  </a:moveTo>
                  <a:cubicBezTo>
                    <a:pt x="155" y="296"/>
                    <a:pt x="155" y="296"/>
                    <a:pt x="155" y="296"/>
                  </a:cubicBezTo>
                  <a:moveTo>
                    <a:pt x="210" y="296"/>
                  </a:moveTo>
                  <a:cubicBezTo>
                    <a:pt x="235" y="296"/>
                    <a:pt x="235" y="296"/>
                    <a:pt x="235" y="296"/>
                  </a:cubicBezTo>
                  <a:cubicBezTo>
                    <a:pt x="235" y="0"/>
                    <a:pt x="235" y="0"/>
                    <a:pt x="235" y="0"/>
                  </a:cubicBezTo>
                  <a:moveTo>
                    <a:pt x="235" y="272"/>
                  </a:moveTo>
                  <a:cubicBezTo>
                    <a:pt x="349" y="272"/>
                    <a:pt x="349" y="272"/>
                    <a:pt x="349" y="272"/>
                  </a:cubicBezTo>
                  <a:moveTo>
                    <a:pt x="0" y="139"/>
                  </a:moveTo>
                  <a:cubicBezTo>
                    <a:pt x="81" y="139"/>
                    <a:pt x="81" y="139"/>
                    <a:pt x="81" y="139"/>
                  </a:cubicBezTo>
                  <a:cubicBezTo>
                    <a:pt x="81" y="192"/>
                    <a:pt x="81" y="192"/>
                    <a:pt x="81" y="192"/>
                  </a:cubicBezTo>
                  <a:cubicBezTo>
                    <a:pt x="235" y="192"/>
                    <a:pt x="235" y="192"/>
                    <a:pt x="235" y="192"/>
                  </a:cubicBezTo>
                  <a:moveTo>
                    <a:pt x="315" y="35"/>
                  </a:moveTo>
                  <a:cubicBezTo>
                    <a:pt x="281" y="35"/>
                    <a:pt x="281" y="35"/>
                    <a:pt x="281" y="35"/>
                  </a:cubicBezTo>
                  <a:cubicBezTo>
                    <a:pt x="281" y="68"/>
                    <a:pt x="281" y="68"/>
                    <a:pt x="281" y="68"/>
                  </a:cubicBezTo>
                  <a:cubicBezTo>
                    <a:pt x="315" y="68"/>
                    <a:pt x="315" y="68"/>
                    <a:pt x="315" y="68"/>
                  </a:cubicBezTo>
                  <a:lnTo>
                    <a:pt x="315" y="35"/>
                  </a:lnTo>
                  <a:close/>
                  <a:moveTo>
                    <a:pt x="315" y="112"/>
                  </a:moveTo>
                  <a:cubicBezTo>
                    <a:pt x="281" y="112"/>
                    <a:pt x="281" y="112"/>
                    <a:pt x="281" y="112"/>
                  </a:cubicBezTo>
                  <a:cubicBezTo>
                    <a:pt x="281" y="145"/>
                    <a:pt x="281" y="145"/>
                    <a:pt x="281" y="145"/>
                  </a:cubicBezTo>
                  <a:cubicBezTo>
                    <a:pt x="315" y="145"/>
                    <a:pt x="315" y="145"/>
                    <a:pt x="315" y="145"/>
                  </a:cubicBezTo>
                  <a:lnTo>
                    <a:pt x="315" y="112"/>
                  </a:lnTo>
                  <a:close/>
                  <a:moveTo>
                    <a:pt x="315" y="189"/>
                  </a:moveTo>
                  <a:cubicBezTo>
                    <a:pt x="281" y="189"/>
                    <a:pt x="281" y="189"/>
                    <a:pt x="281" y="189"/>
                  </a:cubicBezTo>
                  <a:cubicBezTo>
                    <a:pt x="281" y="222"/>
                    <a:pt x="281" y="222"/>
                    <a:pt x="281" y="222"/>
                  </a:cubicBezTo>
                  <a:cubicBezTo>
                    <a:pt x="315" y="222"/>
                    <a:pt x="315" y="222"/>
                    <a:pt x="315" y="222"/>
                  </a:cubicBezTo>
                  <a:lnTo>
                    <a:pt x="315" y="189"/>
                  </a:lnTo>
                  <a:close/>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53" name="Group 52">
            <a:extLst>
              <a:ext uri="{FF2B5EF4-FFF2-40B4-BE49-F238E27FC236}">
                <a16:creationId xmlns:a16="http://schemas.microsoft.com/office/drawing/2014/main" id="{6EA9142C-2393-4823-9E40-1166AC188511}"/>
              </a:ext>
            </a:extLst>
          </p:cNvPr>
          <p:cNvGrpSpPr/>
          <p:nvPr/>
        </p:nvGrpSpPr>
        <p:grpSpPr>
          <a:xfrm>
            <a:off x="5662317" y="786758"/>
            <a:ext cx="627497" cy="627497"/>
            <a:chOff x="5775858" y="802037"/>
            <a:chExt cx="640080" cy="640080"/>
          </a:xfrm>
        </p:grpSpPr>
        <p:sp>
          <p:nvSpPr>
            <p:cNvPr id="86" name="Oval 85">
              <a:extLst>
                <a:ext uri="{FF2B5EF4-FFF2-40B4-BE49-F238E27FC236}">
                  <a16:creationId xmlns:a16="http://schemas.microsoft.com/office/drawing/2014/main" id="{584DBE69-3F57-43EE-9033-DE3D15A6B4E7}"/>
                </a:ext>
              </a:extLst>
            </p:cNvPr>
            <p:cNvSpPr/>
            <p:nvPr/>
          </p:nvSpPr>
          <p:spPr bwMode="auto">
            <a:xfrm>
              <a:off x="5775858" y="802037"/>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4" name="building_11">
              <a:extLst>
                <a:ext uri="{FF2B5EF4-FFF2-40B4-BE49-F238E27FC236}">
                  <a16:creationId xmlns:a16="http://schemas.microsoft.com/office/drawing/2014/main" id="{AC157218-DC10-495B-B6AB-0CAC8EAC9703}"/>
                </a:ext>
              </a:extLst>
            </p:cNvPr>
            <p:cNvSpPr>
              <a:spLocks noChangeAspect="1" noEditPoints="1"/>
            </p:cNvSpPr>
            <p:nvPr/>
          </p:nvSpPr>
          <p:spPr bwMode="auto">
            <a:xfrm>
              <a:off x="5879562" y="991242"/>
              <a:ext cx="402880" cy="216872"/>
            </a:xfrm>
            <a:custGeom>
              <a:avLst/>
              <a:gdLst>
                <a:gd name="T0" fmla="*/ 164 w 361"/>
                <a:gd name="T1" fmla="*/ 94 h 193"/>
                <a:gd name="T2" fmla="*/ 66 w 361"/>
                <a:gd name="T3" fmla="*/ 193 h 193"/>
                <a:gd name="T4" fmla="*/ 98 w 361"/>
                <a:gd name="T5" fmla="*/ 124 h 193"/>
                <a:gd name="T6" fmla="*/ 93 w 361"/>
                <a:gd name="T7" fmla="*/ 129 h 193"/>
                <a:gd name="T8" fmla="*/ 98 w 361"/>
                <a:gd name="T9" fmla="*/ 124 h 193"/>
                <a:gd name="T10" fmla="*/ 93 w 361"/>
                <a:gd name="T11" fmla="*/ 160 h 193"/>
                <a:gd name="T12" fmla="*/ 98 w 361"/>
                <a:gd name="T13" fmla="*/ 165 h 193"/>
                <a:gd name="T14" fmla="*/ 135 w 361"/>
                <a:gd name="T15" fmla="*/ 124 h 193"/>
                <a:gd name="T16" fmla="*/ 130 w 361"/>
                <a:gd name="T17" fmla="*/ 129 h 193"/>
                <a:gd name="T18" fmla="*/ 135 w 361"/>
                <a:gd name="T19" fmla="*/ 124 h 193"/>
                <a:gd name="T20" fmla="*/ 130 w 361"/>
                <a:gd name="T21" fmla="*/ 160 h 193"/>
                <a:gd name="T22" fmla="*/ 135 w 361"/>
                <a:gd name="T23" fmla="*/ 165 h 193"/>
                <a:gd name="T24" fmla="*/ 295 w 361"/>
                <a:gd name="T25" fmla="*/ 124 h 193"/>
                <a:gd name="T26" fmla="*/ 291 w 361"/>
                <a:gd name="T27" fmla="*/ 129 h 193"/>
                <a:gd name="T28" fmla="*/ 295 w 361"/>
                <a:gd name="T29" fmla="*/ 124 h 193"/>
                <a:gd name="T30" fmla="*/ 291 w 361"/>
                <a:gd name="T31" fmla="*/ 160 h 193"/>
                <a:gd name="T32" fmla="*/ 295 w 361"/>
                <a:gd name="T33" fmla="*/ 165 h 193"/>
                <a:gd name="T34" fmla="*/ 333 w 361"/>
                <a:gd name="T35" fmla="*/ 124 h 193"/>
                <a:gd name="T36" fmla="*/ 328 w 361"/>
                <a:gd name="T37" fmla="*/ 129 h 193"/>
                <a:gd name="T38" fmla="*/ 333 w 361"/>
                <a:gd name="T39" fmla="*/ 124 h 193"/>
                <a:gd name="T40" fmla="*/ 328 w 361"/>
                <a:gd name="T41" fmla="*/ 160 h 193"/>
                <a:gd name="T42" fmla="*/ 333 w 361"/>
                <a:gd name="T43" fmla="*/ 165 h 193"/>
                <a:gd name="T44" fmla="*/ 263 w 361"/>
                <a:gd name="T45" fmla="*/ 193 h 193"/>
                <a:gd name="T46" fmla="*/ 361 w 361"/>
                <a:gd name="T47" fmla="*/ 94 h 193"/>
                <a:gd name="T48" fmla="*/ 263 w 361"/>
                <a:gd name="T49" fmla="*/ 193 h 193"/>
                <a:gd name="T50" fmla="*/ 164 w 361"/>
                <a:gd name="T51" fmla="*/ 45 h 193"/>
                <a:gd name="T52" fmla="*/ 263 w 361"/>
                <a:gd name="T53" fmla="*/ 193 h 193"/>
                <a:gd name="T54" fmla="*/ 214 w 361"/>
                <a:gd name="T55" fmla="*/ 0 h 193"/>
                <a:gd name="T56" fmla="*/ 185 w 361"/>
                <a:gd name="T57" fmla="*/ 58 h 193"/>
                <a:gd name="T58" fmla="*/ 241 w 361"/>
                <a:gd name="T59" fmla="*/ 84 h 193"/>
                <a:gd name="T60" fmla="*/ 241 w 361"/>
                <a:gd name="T61" fmla="*/ 193 h 193"/>
                <a:gd name="T62" fmla="*/ 213 w 361"/>
                <a:gd name="T63" fmla="*/ 144 h 193"/>
                <a:gd name="T64" fmla="*/ 213 w 361"/>
                <a:gd name="T65" fmla="*/ 144 h 193"/>
                <a:gd name="T66" fmla="*/ 185 w 361"/>
                <a:gd name="T67" fmla="*/ 193 h 193"/>
                <a:gd name="T68" fmla="*/ 207 w 361"/>
                <a:gd name="T69" fmla="*/ 115 h 193"/>
                <a:gd name="T70" fmla="*/ 219 w 361"/>
                <a:gd name="T71" fmla="*/ 115 h 193"/>
                <a:gd name="T72" fmla="*/ 19 w 361"/>
                <a:gd name="T73" fmla="*/ 75 h 193"/>
                <a:gd name="T74" fmla="*/ 19 w 361"/>
                <a:gd name="T75" fmla="*/ 45 h 193"/>
                <a:gd name="T76" fmla="*/ 0 w 361"/>
                <a:gd name="T7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193">
                  <a:moveTo>
                    <a:pt x="66" y="94"/>
                  </a:moveTo>
                  <a:cubicBezTo>
                    <a:pt x="164" y="94"/>
                    <a:pt x="164" y="94"/>
                    <a:pt x="164" y="94"/>
                  </a:cubicBezTo>
                  <a:cubicBezTo>
                    <a:pt x="164" y="193"/>
                    <a:pt x="164" y="193"/>
                    <a:pt x="164" y="193"/>
                  </a:cubicBezTo>
                  <a:cubicBezTo>
                    <a:pt x="66" y="193"/>
                    <a:pt x="66" y="193"/>
                    <a:pt x="66" y="193"/>
                  </a:cubicBezTo>
                  <a:lnTo>
                    <a:pt x="66" y="94"/>
                  </a:lnTo>
                  <a:close/>
                  <a:moveTo>
                    <a:pt x="98" y="124"/>
                  </a:moveTo>
                  <a:cubicBezTo>
                    <a:pt x="93" y="124"/>
                    <a:pt x="93" y="124"/>
                    <a:pt x="93" y="124"/>
                  </a:cubicBezTo>
                  <a:cubicBezTo>
                    <a:pt x="93" y="129"/>
                    <a:pt x="93" y="129"/>
                    <a:pt x="93" y="129"/>
                  </a:cubicBezTo>
                  <a:cubicBezTo>
                    <a:pt x="98" y="129"/>
                    <a:pt x="98" y="129"/>
                    <a:pt x="98" y="129"/>
                  </a:cubicBezTo>
                  <a:lnTo>
                    <a:pt x="98" y="124"/>
                  </a:lnTo>
                  <a:close/>
                  <a:moveTo>
                    <a:pt x="98" y="160"/>
                  </a:moveTo>
                  <a:cubicBezTo>
                    <a:pt x="93" y="160"/>
                    <a:pt x="93" y="160"/>
                    <a:pt x="93" y="160"/>
                  </a:cubicBezTo>
                  <a:cubicBezTo>
                    <a:pt x="93" y="165"/>
                    <a:pt x="93" y="165"/>
                    <a:pt x="93" y="165"/>
                  </a:cubicBezTo>
                  <a:cubicBezTo>
                    <a:pt x="98" y="165"/>
                    <a:pt x="98" y="165"/>
                    <a:pt x="98" y="165"/>
                  </a:cubicBezTo>
                  <a:lnTo>
                    <a:pt x="98" y="160"/>
                  </a:lnTo>
                  <a:close/>
                  <a:moveTo>
                    <a:pt x="135" y="124"/>
                  </a:moveTo>
                  <a:cubicBezTo>
                    <a:pt x="130" y="124"/>
                    <a:pt x="130" y="124"/>
                    <a:pt x="130" y="124"/>
                  </a:cubicBezTo>
                  <a:cubicBezTo>
                    <a:pt x="130" y="129"/>
                    <a:pt x="130" y="129"/>
                    <a:pt x="130" y="129"/>
                  </a:cubicBezTo>
                  <a:cubicBezTo>
                    <a:pt x="135" y="129"/>
                    <a:pt x="135" y="129"/>
                    <a:pt x="135" y="129"/>
                  </a:cubicBezTo>
                  <a:lnTo>
                    <a:pt x="135" y="124"/>
                  </a:lnTo>
                  <a:close/>
                  <a:moveTo>
                    <a:pt x="135" y="160"/>
                  </a:moveTo>
                  <a:cubicBezTo>
                    <a:pt x="130" y="160"/>
                    <a:pt x="130" y="160"/>
                    <a:pt x="130" y="160"/>
                  </a:cubicBezTo>
                  <a:cubicBezTo>
                    <a:pt x="130" y="165"/>
                    <a:pt x="130" y="165"/>
                    <a:pt x="130" y="165"/>
                  </a:cubicBezTo>
                  <a:cubicBezTo>
                    <a:pt x="135" y="165"/>
                    <a:pt x="135" y="165"/>
                    <a:pt x="135" y="165"/>
                  </a:cubicBezTo>
                  <a:lnTo>
                    <a:pt x="135" y="160"/>
                  </a:lnTo>
                  <a:close/>
                  <a:moveTo>
                    <a:pt x="295" y="124"/>
                  </a:moveTo>
                  <a:cubicBezTo>
                    <a:pt x="291" y="124"/>
                    <a:pt x="291" y="124"/>
                    <a:pt x="291" y="124"/>
                  </a:cubicBezTo>
                  <a:cubicBezTo>
                    <a:pt x="291" y="129"/>
                    <a:pt x="291" y="129"/>
                    <a:pt x="291" y="129"/>
                  </a:cubicBezTo>
                  <a:cubicBezTo>
                    <a:pt x="295" y="129"/>
                    <a:pt x="295" y="129"/>
                    <a:pt x="295" y="129"/>
                  </a:cubicBezTo>
                  <a:lnTo>
                    <a:pt x="295" y="124"/>
                  </a:lnTo>
                  <a:close/>
                  <a:moveTo>
                    <a:pt x="295" y="160"/>
                  </a:moveTo>
                  <a:cubicBezTo>
                    <a:pt x="291" y="160"/>
                    <a:pt x="291" y="160"/>
                    <a:pt x="291" y="160"/>
                  </a:cubicBezTo>
                  <a:cubicBezTo>
                    <a:pt x="291" y="165"/>
                    <a:pt x="291" y="165"/>
                    <a:pt x="291" y="165"/>
                  </a:cubicBezTo>
                  <a:cubicBezTo>
                    <a:pt x="295" y="165"/>
                    <a:pt x="295" y="165"/>
                    <a:pt x="295" y="165"/>
                  </a:cubicBezTo>
                  <a:lnTo>
                    <a:pt x="295" y="160"/>
                  </a:lnTo>
                  <a:close/>
                  <a:moveTo>
                    <a:pt x="333" y="124"/>
                  </a:moveTo>
                  <a:cubicBezTo>
                    <a:pt x="328" y="124"/>
                    <a:pt x="328" y="124"/>
                    <a:pt x="328" y="124"/>
                  </a:cubicBezTo>
                  <a:cubicBezTo>
                    <a:pt x="328" y="129"/>
                    <a:pt x="328" y="129"/>
                    <a:pt x="328" y="129"/>
                  </a:cubicBezTo>
                  <a:cubicBezTo>
                    <a:pt x="333" y="129"/>
                    <a:pt x="333" y="129"/>
                    <a:pt x="333" y="129"/>
                  </a:cubicBezTo>
                  <a:lnTo>
                    <a:pt x="333" y="124"/>
                  </a:lnTo>
                  <a:close/>
                  <a:moveTo>
                    <a:pt x="333" y="160"/>
                  </a:moveTo>
                  <a:cubicBezTo>
                    <a:pt x="328" y="160"/>
                    <a:pt x="328" y="160"/>
                    <a:pt x="328" y="160"/>
                  </a:cubicBezTo>
                  <a:cubicBezTo>
                    <a:pt x="328" y="165"/>
                    <a:pt x="328" y="165"/>
                    <a:pt x="328" y="165"/>
                  </a:cubicBezTo>
                  <a:cubicBezTo>
                    <a:pt x="333" y="165"/>
                    <a:pt x="333" y="165"/>
                    <a:pt x="333" y="165"/>
                  </a:cubicBezTo>
                  <a:lnTo>
                    <a:pt x="333" y="160"/>
                  </a:lnTo>
                  <a:close/>
                  <a:moveTo>
                    <a:pt x="263" y="193"/>
                  </a:moveTo>
                  <a:cubicBezTo>
                    <a:pt x="361" y="193"/>
                    <a:pt x="361" y="193"/>
                    <a:pt x="361" y="193"/>
                  </a:cubicBezTo>
                  <a:cubicBezTo>
                    <a:pt x="361" y="94"/>
                    <a:pt x="361" y="94"/>
                    <a:pt x="361" y="94"/>
                  </a:cubicBezTo>
                  <a:cubicBezTo>
                    <a:pt x="263" y="94"/>
                    <a:pt x="263" y="94"/>
                    <a:pt x="263" y="94"/>
                  </a:cubicBezTo>
                  <a:lnTo>
                    <a:pt x="263" y="193"/>
                  </a:lnTo>
                  <a:close/>
                  <a:moveTo>
                    <a:pt x="214" y="0"/>
                  </a:moveTo>
                  <a:cubicBezTo>
                    <a:pt x="164" y="45"/>
                    <a:pt x="164" y="45"/>
                    <a:pt x="164" y="45"/>
                  </a:cubicBezTo>
                  <a:cubicBezTo>
                    <a:pt x="164" y="193"/>
                    <a:pt x="164" y="193"/>
                    <a:pt x="164" y="193"/>
                  </a:cubicBezTo>
                  <a:cubicBezTo>
                    <a:pt x="263" y="193"/>
                    <a:pt x="263" y="193"/>
                    <a:pt x="263" y="193"/>
                  </a:cubicBezTo>
                  <a:cubicBezTo>
                    <a:pt x="263" y="45"/>
                    <a:pt x="263" y="45"/>
                    <a:pt x="263" y="45"/>
                  </a:cubicBezTo>
                  <a:lnTo>
                    <a:pt x="214" y="0"/>
                  </a:lnTo>
                  <a:close/>
                  <a:moveTo>
                    <a:pt x="241" y="58"/>
                  </a:moveTo>
                  <a:cubicBezTo>
                    <a:pt x="185" y="58"/>
                    <a:pt x="185" y="58"/>
                    <a:pt x="185" y="58"/>
                  </a:cubicBezTo>
                  <a:cubicBezTo>
                    <a:pt x="185" y="84"/>
                    <a:pt x="185" y="84"/>
                    <a:pt x="185" y="84"/>
                  </a:cubicBezTo>
                  <a:cubicBezTo>
                    <a:pt x="241" y="84"/>
                    <a:pt x="241" y="84"/>
                    <a:pt x="241" y="84"/>
                  </a:cubicBezTo>
                  <a:lnTo>
                    <a:pt x="241" y="58"/>
                  </a:lnTo>
                  <a:close/>
                  <a:moveTo>
                    <a:pt x="241" y="193"/>
                  </a:moveTo>
                  <a:cubicBezTo>
                    <a:pt x="241" y="144"/>
                    <a:pt x="241" y="144"/>
                    <a:pt x="241" y="144"/>
                  </a:cubicBezTo>
                  <a:cubicBezTo>
                    <a:pt x="213" y="144"/>
                    <a:pt x="213" y="144"/>
                    <a:pt x="213" y="144"/>
                  </a:cubicBezTo>
                  <a:cubicBezTo>
                    <a:pt x="213" y="193"/>
                    <a:pt x="213" y="193"/>
                    <a:pt x="213" y="193"/>
                  </a:cubicBezTo>
                  <a:moveTo>
                    <a:pt x="213" y="144"/>
                  </a:moveTo>
                  <a:cubicBezTo>
                    <a:pt x="185" y="144"/>
                    <a:pt x="185" y="144"/>
                    <a:pt x="185" y="144"/>
                  </a:cubicBezTo>
                  <a:cubicBezTo>
                    <a:pt x="185" y="193"/>
                    <a:pt x="185" y="193"/>
                    <a:pt x="185" y="193"/>
                  </a:cubicBezTo>
                  <a:moveTo>
                    <a:pt x="213" y="109"/>
                  </a:moveTo>
                  <a:cubicBezTo>
                    <a:pt x="210" y="109"/>
                    <a:pt x="207" y="112"/>
                    <a:pt x="207" y="115"/>
                  </a:cubicBezTo>
                  <a:cubicBezTo>
                    <a:pt x="207" y="119"/>
                    <a:pt x="210" y="122"/>
                    <a:pt x="213" y="122"/>
                  </a:cubicBezTo>
                  <a:cubicBezTo>
                    <a:pt x="217" y="122"/>
                    <a:pt x="219" y="119"/>
                    <a:pt x="219" y="115"/>
                  </a:cubicBezTo>
                  <a:cubicBezTo>
                    <a:pt x="219" y="112"/>
                    <a:pt x="217" y="109"/>
                    <a:pt x="213" y="109"/>
                  </a:cubicBezTo>
                  <a:close/>
                  <a:moveTo>
                    <a:pt x="19" y="75"/>
                  </a:moveTo>
                  <a:cubicBezTo>
                    <a:pt x="50" y="62"/>
                    <a:pt x="50" y="62"/>
                    <a:pt x="50" y="62"/>
                  </a:cubicBezTo>
                  <a:cubicBezTo>
                    <a:pt x="19" y="45"/>
                    <a:pt x="19" y="45"/>
                    <a:pt x="19" y="45"/>
                  </a:cubicBezTo>
                  <a:cubicBezTo>
                    <a:pt x="19" y="193"/>
                    <a:pt x="19" y="193"/>
                    <a:pt x="19" y="193"/>
                  </a:cubicBezTo>
                  <a:moveTo>
                    <a:pt x="0" y="193"/>
                  </a:moveTo>
                  <a:cubicBezTo>
                    <a:pt x="38" y="193"/>
                    <a:pt x="38" y="193"/>
                    <a:pt x="38" y="193"/>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2" name="Group 1">
            <a:extLst>
              <a:ext uri="{FF2B5EF4-FFF2-40B4-BE49-F238E27FC236}">
                <a16:creationId xmlns:a16="http://schemas.microsoft.com/office/drawing/2014/main" id="{CE7BE07A-4C25-4FDF-B326-DDBCDB3F1D8A}"/>
              </a:ext>
            </a:extLst>
          </p:cNvPr>
          <p:cNvGrpSpPr/>
          <p:nvPr/>
        </p:nvGrpSpPr>
        <p:grpSpPr>
          <a:xfrm>
            <a:off x="8691266" y="1471254"/>
            <a:ext cx="627497" cy="627497"/>
            <a:chOff x="8691266" y="1471254"/>
            <a:chExt cx="627497" cy="627497"/>
          </a:xfrm>
        </p:grpSpPr>
        <p:sp>
          <p:nvSpPr>
            <p:cNvPr id="103" name="Oval 102">
              <a:extLst>
                <a:ext uri="{FF2B5EF4-FFF2-40B4-BE49-F238E27FC236}">
                  <a16:creationId xmlns:a16="http://schemas.microsoft.com/office/drawing/2014/main" id="{4C948A3C-33FC-4A10-9075-22835C51FFF2}"/>
                </a:ext>
              </a:extLst>
            </p:cNvPr>
            <p:cNvSpPr/>
            <p:nvPr/>
          </p:nvSpPr>
          <p:spPr bwMode="auto">
            <a:xfrm>
              <a:off x="8691266" y="1471254"/>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87" name="Group 8">
              <a:extLst>
                <a:ext uri="{FF2B5EF4-FFF2-40B4-BE49-F238E27FC236}">
                  <a16:creationId xmlns:a16="http://schemas.microsoft.com/office/drawing/2014/main" id="{8366AB7F-70F3-47AE-849A-84C53BFA14C7}"/>
                </a:ext>
              </a:extLst>
            </p:cNvPr>
            <p:cNvGrpSpPr>
              <a:grpSpLocks noChangeAspect="1"/>
            </p:cNvGrpSpPr>
            <p:nvPr/>
          </p:nvGrpSpPr>
          <p:grpSpPr bwMode="auto">
            <a:xfrm>
              <a:off x="8832606" y="1644921"/>
              <a:ext cx="344819" cy="280164"/>
              <a:chOff x="5458" y="3157"/>
              <a:chExt cx="304" cy="247"/>
            </a:xfrm>
          </p:grpSpPr>
          <p:sp>
            <p:nvSpPr>
              <p:cNvPr id="188" name="Freeform 9">
                <a:extLst>
                  <a:ext uri="{FF2B5EF4-FFF2-40B4-BE49-F238E27FC236}">
                    <a16:creationId xmlns:a16="http://schemas.microsoft.com/office/drawing/2014/main" id="{5E9C91B1-E6C0-4DF0-9DE2-A3B2258A491B}"/>
                  </a:ext>
                </a:extLst>
              </p:cNvPr>
              <p:cNvSpPr>
                <a:spLocks noEditPoints="1"/>
              </p:cNvSpPr>
              <p:nvPr/>
            </p:nvSpPr>
            <p:spPr bwMode="auto">
              <a:xfrm>
                <a:off x="5521" y="3157"/>
                <a:ext cx="241" cy="247"/>
              </a:xfrm>
              <a:custGeom>
                <a:avLst/>
                <a:gdLst>
                  <a:gd name="T0" fmla="*/ 35 w 334"/>
                  <a:gd name="T1" fmla="*/ 160 h 341"/>
                  <a:gd name="T2" fmla="*/ 35 w 334"/>
                  <a:gd name="T3" fmla="*/ 61 h 341"/>
                  <a:gd name="T4" fmla="*/ 60 w 334"/>
                  <a:gd name="T5" fmla="*/ 36 h 341"/>
                  <a:gd name="T6" fmla="*/ 266 w 334"/>
                  <a:gd name="T7" fmla="*/ 36 h 341"/>
                  <a:gd name="T8" fmla="*/ 291 w 334"/>
                  <a:gd name="T9" fmla="*/ 61 h 341"/>
                  <a:gd name="T10" fmla="*/ 291 w 334"/>
                  <a:gd name="T11" fmla="*/ 273 h 341"/>
                  <a:gd name="T12" fmla="*/ 266 w 334"/>
                  <a:gd name="T13" fmla="*/ 298 h 341"/>
                  <a:gd name="T14" fmla="*/ 266 w 334"/>
                  <a:gd name="T15" fmla="*/ 298 h 341"/>
                  <a:gd name="T16" fmla="*/ 84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5 w 334"/>
                  <a:gd name="T35" fmla="*/ 0 h 341"/>
                  <a:gd name="T36" fmla="*/ 255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5 w 334"/>
                  <a:gd name="T59" fmla="*/ 78 h 341"/>
                  <a:gd name="T60" fmla="*/ 0 w 334"/>
                  <a:gd name="T61" fmla="*/ 78 h 341"/>
                  <a:gd name="T62" fmla="*/ 35 w 334"/>
                  <a:gd name="T63" fmla="*/ 121 h 341"/>
                  <a:gd name="T64" fmla="*/ 0 w 334"/>
                  <a:gd name="T65" fmla="*/ 121 h 341"/>
                  <a:gd name="T66" fmla="*/ 35 w 334"/>
                  <a:gd name="T67" fmla="*/ 163 h 341"/>
                  <a:gd name="T68" fmla="*/ 0 w 334"/>
                  <a:gd name="T69" fmla="*/ 163 h 341"/>
                  <a:gd name="T70" fmla="*/ 121 w 334"/>
                  <a:gd name="T71" fmla="*/ 298 h 341"/>
                  <a:gd name="T72" fmla="*/ 121 w 334"/>
                  <a:gd name="T73" fmla="*/ 341 h 341"/>
                  <a:gd name="T74" fmla="*/ 163 w 334"/>
                  <a:gd name="T75" fmla="*/ 341 h 341"/>
                  <a:gd name="T76" fmla="*/ 163 w 334"/>
                  <a:gd name="T77" fmla="*/ 298 h 341"/>
                  <a:gd name="T78" fmla="*/ 206 w 334"/>
                  <a:gd name="T79" fmla="*/ 298 h 341"/>
                  <a:gd name="T80" fmla="*/ 206 w 334"/>
                  <a:gd name="T81" fmla="*/ 341 h 341"/>
                  <a:gd name="T82" fmla="*/ 255 w 334"/>
                  <a:gd name="T83" fmla="*/ 298 h 341"/>
                  <a:gd name="T84" fmla="*/ 255 w 334"/>
                  <a:gd name="T8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341">
                    <a:moveTo>
                      <a:pt x="35" y="160"/>
                    </a:moveTo>
                    <a:cubicBezTo>
                      <a:pt x="35" y="65"/>
                      <a:pt x="35" y="61"/>
                      <a:pt x="35" y="61"/>
                    </a:cubicBezTo>
                    <a:cubicBezTo>
                      <a:pt x="35" y="45"/>
                      <a:pt x="48" y="36"/>
                      <a:pt x="60" y="36"/>
                    </a:cubicBezTo>
                    <a:cubicBezTo>
                      <a:pt x="266" y="36"/>
                      <a:pt x="266" y="36"/>
                      <a:pt x="266" y="36"/>
                    </a:cubicBezTo>
                    <a:cubicBezTo>
                      <a:pt x="282" y="36"/>
                      <a:pt x="291" y="45"/>
                      <a:pt x="291" y="61"/>
                    </a:cubicBezTo>
                    <a:cubicBezTo>
                      <a:pt x="291" y="273"/>
                      <a:pt x="291" y="273"/>
                      <a:pt x="291" y="273"/>
                    </a:cubicBezTo>
                    <a:cubicBezTo>
                      <a:pt x="291" y="286"/>
                      <a:pt x="282" y="298"/>
                      <a:pt x="266" y="298"/>
                    </a:cubicBezTo>
                    <a:cubicBezTo>
                      <a:pt x="266" y="298"/>
                      <a:pt x="266" y="298"/>
                      <a:pt x="266" y="298"/>
                    </a:cubicBezTo>
                    <a:cubicBezTo>
                      <a:pt x="161" y="298"/>
                      <a:pt x="110" y="298"/>
                      <a:pt x="84" y="298"/>
                    </a:cubicBezTo>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5" y="0"/>
                    </a:moveTo>
                    <a:cubicBezTo>
                      <a:pt x="255" y="36"/>
                      <a:pt x="255" y="36"/>
                      <a:pt x="255"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5" y="78"/>
                    </a:moveTo>
                    <a:cubicBezTo>
                      <a:pt x="0" y="78"/>
                      <a:pt x="0" y="78"/>
                      <a:pt x="0" y="78"/>
                    </a:cubicBezTo>
                    <a:moveTo>
                      <a:pt x="35" y="121"/>
                    </a:moveTo>
                    <a:cubicBezTo>
                      <a:pt x="0" y="121"/>
                      <a:pt x="0" y="121"/>
                      <a:pt x="0" y="121"/>
                    </a:cubicBezTo>
                    <a:moveTo>
                      <a:pt x="35" y="163"/>
                    </a:moveTo>
                    <a:cubicBezTo>
                      <a:pt x="0" y="163"/>
                      <a:pt x="0" y="163"/>
                      <a:pt x="0" y="163"/>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5" y="298"/>
                    </a:moveTo>
                    <a:cubicBezTo>
                      <a:pt x="255" y="341"/>
                      <a:pt x="255" y="341"/>
                      <a:pt x="255" y="341"/>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89" name="Freeform 10">
                <a:extLst>
                  <a:ext uri="{FF2B5EF4-FFF2-40B4-BE49-F238E27FC236}">
                    <a16:creationId xmlns:a16="http://schemas.microsoft.com/office/drawing/2014/main" id="{0D768184-EC44-49B9-A555-722F54D7808D}"/>
                  </a:ext>
                </a:extLst>
              </p:cNvPr>
              <p:cNvSpPr>
                <a:spLocks noEditPoints="1"/>
              </p:cNvSpPr>
              <p:nvPr/>
            </p:nvSpPr>
            <p:spPr bwMode="auto">
              <a:xfrm>
                <a:off x="5458" y="3262"/>
                <a:ext cx="138" cy="141"/>
              </a:xfrm>
              <a:custGeom>
                <a:avLst/>
                <a:gdLst>
                  <a:gd name="T0" fmla="*/ 153 w 191"/>
                  <a:gd name="T1" fmla="*/ 171 h 195"/>
                  <a:gd name="T2" fmla="*/ 35 w 191"/>
                  <a:gd name="T3" fmla="*/ 171 h 195"/>
                  <a:gd name="T4" fmla="*/ 21 w 191"/>
                  <a:gd name="T5" fmla="*/ 156 h 195"/>
                  <a:gd name="T6" fmla="*/ 21 w 191"/>
                  <a:gd name="T7" fmla="*/ 35 h 195"/>
                  <a:gd name="T8" fmla="*/ 35 w 191"/>
                  <a:gd name="T9" fmla="*/ 20 h 195"/>
                  <a:gd name="T10" fmla="*/ 153 w 191"/>
                  <a:gd name="T11" fmla="*/ 20 h 195"/>
                  <a:gd name="T12" fmla="*/ 167 w 191"/>
                  <a:gd name="T13" fmla="*/ 35 h 195"/>
                  <a:gd name="T14" fmla="*/ 167 w 191"/>
                  <a:gd name="T15" fmla="*/ 156 h 195"/>
                  <a:gd name="T16" fmla="*/ 153 w 191"/>
                  <a:gd name="T17" fmla="*/ 171 h 195"/>
                  <a:gd name="T18" fmla="*/ 45 w 191"/>
                  <a:gd name="T19" fmla="*/ 20 h 195"/>
                  <a:gd name="T20" fmla="*/ 45 w 191"/>
                  <a:gd name="T21" fmla="*/ 0 h 195"/>
                  <a:gd name="T22" fmla="*/ 69 w 191"/>
                  <a:gd name="T23" fmla="*/ 20 h 195"/>
                  <a:gd name="T24" fmla="*/ 69 w 191"/>
                  <a:gd name="T25" fmla="*/ 0 h 195"/>
                  <a:gd name="T26" fmla="*/ 94 w 191"/>
                  <a:gd name="T27" fmla="*/ 0 h 195"/>
                  <a:gd name="T28" fmla="*/ 94 w 191"/>
                  <a:gd name="T29" fmla="*/ 20 h 195"/>
                  <a:gd name="T30" fmla="*/ 118 w 191"/>
                  <a:gd name="T31" fmla="*/ 0 h 195"/>
                  <a:gd name="T32" fmla="*/ 118 w 191"/>
                  <a:gd name="T33" fmla="*/ 20 h 195"/>
                  <a:gd name="T34" fmla="*/ 146 w 191"/>
                  <a:gd name="T35" fmla="*/ 0 h 195"/>
                  <a:gd name="T36" fmla="*/ 146 w 191"/>
                  <a:gd name="T37" fmla="*/ 20 h 195"/>
                  <a:gd name="T38" fmla="*/ 191 w 191"/>
                  <a:gd name="T39" fmla="*/ 45 h 195"/>
                  <a:gd name="T40" fmla="*/ 167 w 191"/>
                  <a:gd name="T41" fmla="*/ 45 h 195"/>
                  <a:gd name="T42" fmla="*/ 191 w 191"/>
                  <a:gd name="T43" fmla="*/ 69 h 195"/>
                  <a:gd name="T44" fmla="*/ 167 w 191"/>
                  <a:gd name="T45" fmla="*/ 69 h 195"/>
                  <a:gd name="T46" fmla="*/ 191 w 191"/>
                  <a:gd name="T47" fmla="*/ 93 h 195"/>
                  <a:gd name="T48" fmla="*/ 167 w 191"/>
                  <a:gd name="T49" fmla="*/ 93 h 195"/>
                  <a:gd name="T50" fmla="*/ 191 w 191"/>
                  <a:gd name="T51" fmla="*/ 122 h 195"/>
                  <a:gd name="T52" fmla="*/ 167 w 191"/>
                  <a:gd name="T53" fmla="*/ 122 h 195"/>
                  <a:gd name="T54" fmla="*/ 191 w 191"/>
                  <a:gd name="T55" fmla="*/ 146 h 195"/>
                  <a:gd name="T56" fmla="*/ 167 w 191"/>
                  <a:gd name="T57" fmla="*/ 146 h 195"/>
                  <a:gd name="T58" fmla="*/ 21 w 191"/>
                  <a:gd name="T59" fmla="*/ 45 h 195"/>
                  <a:gd name="T60" fmla="*/ 0 w 191"/>
                  <a:gd name="T61" fmla="*/ 45 h 195"/>
                  <a:gd name="T62" fmla="*/ 21 w 191"/>
                  <a:gd name="T63" fmla="*/ 69 h 195"/>
                  <a:gd name="T64" fmla="*/ 0 w 191"/>
                  <a:gd name="T65" fmla="*/ 69 h 195"/>
                  <a:gd name="T66" fmla="*/ 21 w 191"/>
                  <a:gd name="T67" fmla="*/ 93 h 195"/>
                  <a:gd name="T68" fmla="*/ 0 w 191"/>
                  <a:gd name="T69" fmla="*/ 93 h 195"/>
                  <a:gd name="T70" fmla="*/ 21 w 191"/>
                  <a:gd name="T71" fmla="*/ 122 h 195"/>
                  <a:gd name="T72" fmla="*/ 0 w 191"/>
                  <a:gd name="T73" fmla="*/ 122 h 195"/>
                  <a:gd name="T74" fmla="*/ 21 w 191"/>
                  <a:gd name="T75" fmla="*/ 146 h 195"/>
                  <a:gd name="T76" fmla="*/ 0 w 191"/>
                  <a:gd name="T77" fmla="*/ 146 h 195"/>
                  <a:gd name="T78" fmla="*/ 45 w 191"/>
                  <a:gd name="T79" fmla="*/ 171 h 195"/>
                  <a:gd name="T80" fmla="*/ 45 w 191"/>
                  <a:gd name="T81" fmla="*/ 195 h 195"/>
                  <a:gd name="T82" fmla="*/ 69 w 191"/>
                  <a:gd name="T83" fmla="*/ 171 h 195"/>
                  <a:gd name="T84" fmla="*/ 69 w 191"/>
                  <a:gd name="T85" fmla="*/ 195 h 195"/>
                  <a:gd name="T86" fmla="*/ 94 w 191"/>
                  <a:gd name="T87" fmla="*/ 195 h 195"/>
                  <a:gd name="T88" fmla="*/ 94 w 191"/>
                  <a:gd name="T89" fmla="*/ 171 h 195"/>
                  <a:gd name="T90" fmla="*/ 118 w 191"/>
                  <a:gd name="T91" fmla="*/ 171 h 195"/>
                  <a:gd name="T92" fmla="*/ 118 w 191"/>
                  <a:gd name="T93" fmla="*/ 195 h 195"/>
                  <a:gd name="T94" fmla="*/ 146 w 191"/>
                  <a:gd name="T95" fmla="*/ 171 h 195"/>
                  <a:gd name="T96" fmla="*/ 146 w 191"/>
                  <a:gd name="T9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1" h="195">
                    <a:moveTo>
                      <a:pt x="153" y="171"/>
                    </a:moveTo>
                    <a:cubicBezTo>
                      <a:pt x="35" y="171"/>
                      <a:pt x="35" y="171"/>
                      <a:pt x="35" y="171"/>
                    </a:cubicBezTo>
                    <a:cubicBezTo>
                      <a:pt x="28" y="171"/>
                      <a:pt x="21" y="163"/>
                      <a:pt x="21" y="156"/>
                    </a:cubicBezTo>
                    <a:cubicBezTo>
                      <a:pt x="21" y="35"/>
                      <a:pt x="21" y="35"/>
                      <a:pt x="21" y="35"/>
                    </a:cubicBezTo>
                    <a:cubicBezTo>
                      <a:pt x="21" y="26"/>
                      <a:pt x="28" y="20"/>
                      <a:pt x="35" y="20"/>
                    </a:cubicBezTo>
                    <a:cubicBezTo>
                      <a:pt x="153" y="20"/>
                      <a:pt x="153" y="20"/>
                      <a:pt x="153" y="20"/>
                    </a:cubicBezTo>
                    <a:cubicBezTo>
                      <a:pt x="162" y="20"/>
                      <a:pt x="167" y="26"/>
                      <a:pt x="167" y="35"/>
                    </a:cubicBezTo>
                    <a:cubicBezTo>
                      <a:pt x="167" y="156"/>
                      <a:pt x="167" y="156"/>
                      <a:pt x="167" y="156"/>
                    </a:cubicBezTo>
                    <a:cubicBezTo>
                      <a:pt x="167" y="163"/>
                      <a:pt x="162" y="171"/>
                      <a:pt x="153" y="171"/>
                    </a:cubicBezTo>
                    <a:close/>
                    <a:moveTo>
                      <a:pt x="45" y="20"/>
                    </a:moveTo>
                    <a:cubicBezTo>
                      <a:pt x="45" y="0"/>
                      <a:pt x="45" y="0"/>
                      <a:pt x="45" y="0"/>
                    </a:cubicBezTo>
                    <a:moveTo>
                      <a:pt x="69" y="20"/>
                    </a:moveTo>
                    <a:cubicBezTo>
                      <a:pt x="69" y="0"/>
                      <a:pt x="69" y="0"/>
                      <a:pt x="69" y="0"/>
                    </a:cubicBezTo>
                    <a:moveTo>
                      <a:pt x="94" y="0"/>
                    </a:moveTo>
                    <a:cubicBezTo>
                      <a:pt x="94" y="20"/>
                      <a:pt x="94" y="20"/>
                      <a:pt x="94" y="20"/>
                    </a:cubicBezTo>
                    <a:moveTo>
                      <a:pt x="118" y="0"/>
                    </a:moveTo>
                    <a:cubicBezTo>
                      <a:pt x="118" y="20"/>
                      <a:pt x="118" y="20"/>
                      <a:pt x="118" y="20"/>
                    </a:cubicBezTo>
                    <a:moveTo>
                      <a:pt x="146" y="0"/>
                    </a:moveTo>
                    <a:cubicBezTo>
                      <a:pt x="146" y="20"/>
                      <a:pt x="146" y="20"/>
                      <a:pt x="146" y="20"/>
                    </a:cubicBezTo>
                    <a:moveTo>
                      <a:pt x="191" y="45"/>
                    </a:moveTo>
                    <a:cubicBezTo>
                      <a:pt x="167" y="45"/>
                      <a:pt x="167" y="45"/>
                      <a:pt x="167" y="45"/>
                    </a:cubicBezTo>
                    <a:moveTo>
                      <a:pt x="191" y="69"/>
                    </a:moveTo>
                    <a:cubicBezTo>
                      <a:pt x="167" y="69"/>
                      <a:pt x="167" y="69"/>
                      <a:pt x="167" y="69"/>
                    </a:cubicBezTo>
                    <a:moveTo>
                      <a:pt x="191" y="93"/>
                    </a:moveTo>
                    <a:cubicBezTo>
                      <a:pt x="167" y="93"/>
                      <a:pt x="167" y="93"/>
                      <a:pt x="167" y="93"/>
                    </a:cubicBezTo>
                    <a:moveTo>
                      <a:pt x="191" y="122"/>
                    </a:moveTo>
                    <a:cubicBezTo>
                      <a:pt x="167" y="122"/>
                      <a:pt x="167" y="122"/>
                      <a:pt x="167" y="122"/>
                    </a:cubicBezTo>
                    <a:moveTo>
                      <a:pt x="191" y="146"/>
                    </a:moveTo>
                    <a:cubicBezTo>
                      <a:pt x="167" y="146"/>
                      <a:pt x="167" y="146"/>
                      <a:pt x="167" y="146"/>
                    </a:cubicBezTo>
                    <a:moveTo>
                      <a:pt x="21" y="45"/>
                    </a:moveTo>
                    <a:cubicBezTo>
                      <a:pt x="0" y="45"/>
                      <a:pt x="0" y="45"/>
                      <a:pt x="0" y="45"/>
                    </a:cubicBezTo>
                    <a:moveTo>
                      <a:pt x="21" y="69"/>
                    </a:moveTo>
                    <a:cubicBezTo>
                      <a:pt x="0" y="69"/>
                      <a:pt x="0" y="69"/>
                      <a:pt x="0" y="69"/>
                    </a:cubicBezTo>
                    <a:moveTo>
                      <a:pt x="21" y="93"/>
                    </a:moveTo>
                    <a:cubicBezTo>
                      <a:pt x="0" y="93"/>
                      <a:pt x="0" y="93"/>
                      <a:pt x="0" y="93"/>
                    </a:cubicBezTo>
                    <a:moveTo>
                      <a:pt x="21" y="122"/>
                    </a:moveTo>
                    <a:cubicBezTo>
                      <a:pt x="0" y="122"/>
                      <a:pt x="0" y="122"/>
                      <a:pt x="0" y="122"/>
                    </a:cubicBezTo>
                    <a:moveTo>
                      <a:pt x="21" y="146"/>
                    </a:moveTo>
                    <a:cubicBezTo>
                      <a:pt x="0" y="146"/>
                      <a:pt x="0" y="146"/>
                      <a:pt x="0" y="146"/>
                    </a:cubicBezTo>
                    <a:moveTo>
                      <a:pt x="45" y="171"/>
                    </a:moveTo>
                    <a:cubicBezTo>
                      <a:pt x="45" y="195"/>
                      <a:pt x="45" y="195"/>
                      <a:pt x="45" y="195"/>
                    </a:cubicBezTo>
                    <a:moveTo>
                      <a:pt x="69" y="171"/>
                    </a:moveTo>
                    <a:cubicBezTo>
                      <a:pt x="69" y="195"/>
                      <a:pt x="69" y="195"/>
                      <a:pt x="69" y="195"/>
                    </a:cubicBezTo>
                    <a:moveTo>
                      <a:pt x="94" y="195"/>
                    </a:moveTo>
                    <a:cubicBezTo>
                      <a:pt x="94" y="171"/>
                      <a:pt x="94" y="171"/>
                      <a:pt x="94" y="171"/>
                    </a:cubicBezTo>
                    <a:moveTo>
                      <a:pt x="118" y="171"/>
                    </a:moveTo>
                    <a:cubicBezTo>
                      <a:pt x="118" y="195"/>
                      <a:pt x="118" y="195"/>
                      <a:pt x="118" y="195"/>
                    </a:cubicBezTo>
                    <a:moveTo>
                      <a:pt x="146" y="171"/>
                    </a:moveTo>
                    <a:cubicBezTo>
                      <a:pt x="146" y="195"/>
                      <a:pt x="146" y="195"/>
                      <a:pt x="146" y="195"/>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51" name="Group 50">
            <a:extLst>
              <a:ext uri="{FF2B5EF4-FFF2-40B4-BE49-F238E27FC236}">
                <a16:creationId xmlns:a16="http://schemas.microsoft.com/office/drawing/2014/main" id="{3C419257-3196-4CC8-BB51-3CD7CE402E31}"/>
              </a:ext>
            </a:extLst>
          </p:cNvPr>
          <p:cNvGrpSpPr/>
          <p:nvPr/>
        </p:nvGrpSpPr>
        <p:grpSpPr>
          <a:xfrm>
            <a:off x="9766385" y="4834936"/>
            <a:ext cx="627497" cy="627497"/>
            <a:chOff x="9962221" y="4931390"/>
            <a:chExt cx="640080" cy="640080"/>
          </a:xfrm>
        </p:grpSpPr>
        <p:sp>
          <p:nvSpPr>
            <p:cNvPr id="101" name="Oval 100">
              <a:extLst>
                <a:ext uri="{FF2B5EF4-FFF2-40B4-BE49-F238E27FC236}">
                  <a16:creationId xmlns:a16="http://schemas.microsoft.com/office/drawing/2014/main" id="{9435D432-3F8A-4F3B-B484-0735FCB4B606}"/>
                </a:ext>
              </a:extLst>
            </p:cNvPr>
            <p:cNvSpPr/>
            <p:nvPr/>
          </p:nvSpPr>
          <p:spPr bwMode="auto">
            <a:xfrm>
              <a:off x="9962221" y="4931390"/>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93" name="Group 4">
              <a:extLst>
                <a:ext uri="{FF2B5EF4-FFF2-40B4-BE49-F238E27FC236}">
                  <a16:creationId xmlns:a16="http://schemas.microsoft.com/office/drawing/2014/main" id="{825F2F61-2D0E-4917-8D1F-0431C3DB5D20}"/>
                </a:ext>
              </a:extLst>
            </p:cNvPr>
            <p:cNvGrpSpPr>
              <a:grpSpLocks noChangeAspect="1"/>
            </p:cNvGrpSpPr>
            <p:nvPr/>
          </p:nvGrpSpPr>
          <p:grpSpPr bwMode="auto">
            <a:xfrm>
              <a:off x="10147517" y="5118886"/>
              <a:ext cx="269489" cy="265088"/>
              <a:chOff x="3794" y="2083"/>
              <a:chExt cx="245" cy="241"/>
            </a:xfrm>
          </p:grpSpPr>
          <p:sp>
            <p:nvSpPr>
              <p:cNvPr id="194" name="Rectangle 193">
                <a:extLst>
                  <a:ext uri="{FF2B5EF4-FFF2-40B4-BE49-F238E27FC236}">
                    <a16:creationId xmlns:a16="http://schemas.microsoft.com/office/drawing/2014/main" id="{DE280AD3-2218-498C-B69B-8C9747BA3A64}"/>
                  </a:ext>
                </a:extLst>
              </p:cNvPr>
              <p:cNvSpPr>
                <a:spLocks noChangeArrowheads="1"/>
              </p:cNvSpPr>
              <p:nvPr/>
            </p:nvSpPr>
            <p:spPr bwMode="auto">
              <a:xfrm>
                <a:off x="3794" y="2083"/>
                <a:ext cx="245" cy="138"/>
              </a:xfrm>
              <a:prstGeom prst="rect">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5" name="Freeform 6">
                <a:extLst>
                  <a:ext uri="{FF2B5EF4-FFF2-40B4-BE49-F238E27FC236}">
                    <a16:creationId xmlns:a16="http://schemas.microsoft.com/office/drawing/2014/main" id="{A7248FF2-3768-4906-BAD8-650C5DBFF375}"/>
                  </a:ext>
                </a:extLst>
              </p:cNvPr>
              <p:cNvSpPr>
                <a:spLocks/>
              </p:cNvSpPr>
              <p:nvPr/>
            </p:nvSpPr>
            <p:spPr bwMode="auto">
              <a:xfrm>
                <a:off x="3801" y="2287"/>
                <a:ext cx="231" cy="37"/>
              </a:xfrm>
              <a:custGeom>
                <a:avLst/>
                <a:gdLst>
                  <a:gd name="T0" fmla="*/ 26 w 231"/>
                  <a:gd name="T1" fmla="*/ 0 h 37"/>
                  <a:gd name="T2" fmla="*/ 205 w 231"/>
                  <a:gd name="T3" fmla="*/ 0 h 37"/>
                  <a:gd name="T4" fmla="*/ 231 w 231"/>
                  <a:gd name="T5" fmla="*/ 37 h 37"/>
                  <a:gd name="T6" fmla="*/ 0 w 231"/>
                  <a:gd name="T7" fmla="*/ 37 h 37"/>
                  <a:gd name="T8" fmla="*/ 26 w 231"/>
                  <a:gd name="T9" fmla="*/ 0 h 37"/>
                </a:gdLst>
                <a:ahLst/>
                <a:cxnLst>
                  <a:cxn ang="0">
                    <a:pos x="T0" y="T1"/>
                  </a:cxn>
                  <a:cxn ang="0">
                    <a:pos x="T2" y="T3"/>
                  </a:cxn>
                  <a:cxn ang="0">
                    <a:pos x="T4" y="T5"/>
                  </a:cxn>
                  <a:cxn ang="0">
                    <a:pos x="T6" y="T7"/>
                  </a:cxn>
                  <a:cxn ang="0">
                    <a:pos x="T8" y="T9"/>
                  </a:cxn>
                </a:cxnLst>
                <a:rect l="0" t="0" r="r" b="b"/>
                <a:pathLst>
                  <a:path w="231" h="37">
                    <a:moveTo>
                      <a:pt x="26" y="0"/>
                    </a:moveTo>
                    <a:lnTo>
                      <a:pt x="205" y="0"/>
                    </a:lnTo>
                    <a:lnTo>
                      <a:pt x="231" y="37"/>
                    </a:lnTo>
                    <a:lnTo>
                      <a:pt x="0" y="37"/>
                    </a:lnTo>
                    <a:lnTo>
                      <a:pt x="26" y="0"/>
                    </a:lnTo>
                    <a:close/>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6" name="Line 7">
                <a:extLst>
                  <a:ext uri="{FF2B5EF4-FFF2-40B4-BE49-F238E27FC236}">
                    <a16:creationId xmlns:a16="http://schemas.microsoft.com/office/drawing/2014/main" id="{4C06B5B5-2072-4299-973D-2297D1667A8C}"/>
                  </a:ext>
                </a:extLst>
              </p:cNvPr>
              <p:cNvSpPr>
                <a:spLocks noChangeShapeType="1"/>
              </p:cNvSpPr>
              <p:nvPr/>
            </p:nvSpPr>
            <p:spPr bwMode="auto">
              <a:xfrm>
                <a:off x="3917" y="2221"/>
                <a:ext cx="0" cy="36"/>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7" name="Line 8">
                <a:extLst>
                  <a:ext uri="{FF2B5EF4-FFF2-40B4-BE49-F238E27FC236}">
                    <a16:creationId xmlns:a16="http://schemas.microsoft.com/office/drawing/2014/main" id="{DB848366-F7E8-48B2-8DFB-18338FE7E934}"/>
                  </a:ext>
                </a:extLst>
              </p:cNvPr>
              <p:cNvSpPr>
                <a:spLocks noChangeShapeType="1"/>
              </p:cNvSpPr>
              <p:nvPr/>
            </p:nvSpPr>
            <p:spPr bwMode="auto">
              <a:xfrm>
                <a:off x="3873" y="2255"/>
                <a:ext cx="86" cy="0"/>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nvGrpSpPr>
          <p:cNvPr id="58" name="Group 57">
            <a:extLst>
              <a:ext uri="{FF2B5EF4-FFF2-40B4-BE49-F238E27FC236}">
                <a16:creationId xmlns:a16="http://schemas.microsoft.com/office/drawing/2014/main" id="{B2160913-A9E4-4793-9A9F-C7607B0CF6B7}"/>
              </a:ext>
            </a:extLst>
          </p:cNvPr>
          <p:cNvGrpSpPr/>
          <p:nvPr/>
        </p:nvGrpSpPr>
        <p:grpSpPr>
          <a:xfrm>
            <a:off x="7254806" y="5563893"/>
            <a:ext cx="627497" cy="627497"/>
            <a:chOff x="7400279" y="5674964"/>
            <a:chExt cx="640080" cy="640080"/>
          </a:xfrm>
        </p:grpSpPr>
        <p:sp>
          <p:nvSpPr>
            <p:cNvPr id="133" name="Oval 132">
              <a:extLst>
                <a:ext uri="{FF2B5EF4-FFF2-40B4-BE49-F238E27FC236}">
                  <a16:creationId xmlns:a16="http://schemas.microsoft.com/office/drawing/2014/main" id="{890A7B5C-DB7D-4E0E-912C-38912B26F05B}"/>
                </a:ext>
              </a:extLst>
            </p:cNvPr>
            <p:cNvSpPr/>
            <p:nvPr/>
          </p:nvSpPr>
          <p:spPr bwMode="auto">
            <a:xfrm>
              <a:off x="7400279" y="5674964"/>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98" name="Group 197">
              <a:extLst>
                <a:ext uri="{FF2B5EF4-FFF2-40B4-BE49-F238E27FC236}">
                  <a16:creationId xmlns:a16="http://schemas.microsoft.com/office/drawing/2014/main" id="{1D066AFA-B4E2-4420-A7A5-9690FD0CB012}"/>
                </a:ext>
              </a:extLst>
            </p:cNvPr>
            <p:cNvGrpSpPr/>
            <p:nvPr/>
          </p:nvGrpSpPr>
          <p:grpSpPr>
            <a:xfrm>
              <a:off x="7635101" y="5853274"/>
              <a:ext cx="170436" cy="283461"/>
              <a:chOff x="5622072" y="3034107"/>
              <a:chExt cx="225306" cy="374720"/>
            </a:xfrm>
          </p:grpSpPr>
          <p:sp>
            <p:nvSpPr>
              <p:cNvPr id="199" name="Freeform 5">
                <a:extLst>
                  <a:ext uri="{FF2B5EF4-FFF2-40B4-BE49-F238E27FC236}">
                    <a16:creationId xmlns:a16="http://schemas.microsoft.com/office/drawing/2014/main" id="{44ED38AE-F15D-4BCF-90DF-50B66AA8C59B}"/>
                  </a:ext>
                </a:extLst>
              </p:cNvPr>
              <p:cNvSpPr>
                <a:spLocks noEditPoints="1"/>
              </p:cNvSpPr>
              <p:nvPr/>
            </p:nvSpPr>
            <p:spPr bwMode="auto">
              <a:xfrm>
                <a:off x="5622072" y="3034107"/>
                <a:ext cx="225306" cy="37472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200" name="Oval 199">
                <a:extLst>
                  <a:ext uri="{FF2B5EF4-FFF2-40B4-BE49-F238E27FC236}">
                    <a16:creationId xmlns:a16="http://schemas.microsoft.com/office/drawing/2014/main" id="{85761D21-AB56-41F0-AF31-460A4A2DE862}"/>
                  </a:ext>
                </a:extLst>
              </p:cNvPr>
              <p:cNvSpPr/>
              <p:nvPr/>
            </p:nvSpPr>
            <p:spPr bwMode="auto">
              <a:xfrm>
                <a:off x="5670550" y="3124200"/>
                <a:ext cx="107950" cy="107950"/>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59" name="Group 58">
            <a:extLst>
              <a:ext uri="{FF2B5EF4-FFF2-40B4-BE49-F238E27FC236}">
                <a16:creationId xmlns:a16="http://schemas.microsoft.com/office/drawing/2014/main" id="{ACB0A3E7-C01F-4A7B-8DB2-59FDC06AF860}"/>
              </a:ext>
            </a:extLst>
          </p:cNvPr>
          <p:cNvGrpSpPr/>
          <p:nvPr/>
        </p:nvGrpSpPr>
        <p:grpSpPr>
          <a:xfrm>
            <a:off x="4134394" y="2102069"/>
            <a:ext cx="627497" cy="627497"/>
            <a:chOff x="4217297" y="2143723"/>
            <a:chExt cx="640080" cy="640080"/>
          </a:xfrm>
        </p:grpSpPr>
        <p:sp>
          <p:nvSpPr>
            <p:cNvPr id="88" name="Oval 87">
              <a:extLst>
                <a:ext uri="{FF2B5EF4-FFF2-40B4-BE49-F238E27FC236}">
                  <a16:creationId xmlns:a16="http://schemas.microsoft.com/office/drawing/2014/main" id="{CB34D442-7293-470C-B60B-244326CF2333}"/>
                </a:ext>
              </a:extLst>
            </p:cNvPr>
            <p:cNvSpPr/>
            <p:nvPr/>
          </p:nvSpPr>
          <p:spPr bwMode="auto">
            <a:xfrm>
              <a:off x="4217297" y="214372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01" name="Group 200">
              <a:extLst>
                <a:ext uri="{FF2B5EF4-FFF2-40B4-BE49-F238E27FC236}">
                  <a16:creationId xmlns:a16="http://schemas.microsoft.com/office/drawing/2014/main" id="{231F7AB8-9D50-443A-8117-E784B4950D77}"/>
                </a:ext>
              </a:extLst>
            </p:cNvPr>
            <p:cNvGrpSpPr/>
            <p:nvPr/>
          </p:nvGrpSpPr>
          <p:grpSpPr>
            <a:xfrm>
              <a:off x="4280689" y="2207115"/>
              <a:ext cx="513297" cy="513297"/>
              <a:chOff x="4452509" y="919634"/>
              <a:chExt cx="523664" cy="523664"/>
            </a:xfrm>
          </p:grpSpPr>
          <p:sp>
            <p:nvSpPr>
              <p:cNvPr id="202" name="Oval 201">
                <a:extLst>
                  <a:ext uri="{FF2B5EF4-FFF2-40B4-BE49-F238E27FC236}">
                    <a16:creationId xmlns:a16="http://schemas.microsoft.com/office/drawing/2014/main" id="{E01FC9B4-7B76-4746-9C0E-125A6DCBD88E}"/>
                  </a:ext>
                </a:extLst>
              </p:cNvPr>
              <p:cNvSpPr/>
              <p:nvPr/>
            </p:nvSpPr>
            <p:spPr bwMode="auto">
              <a:xfrm rot="19620000" flipH="1">
                <a:off x="4452509" y="919634"/>
                <a:ext cx="523664" cy="52366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3" name="Temperature_med">
                <a:extLst>
                  <a:ext uri="{FF2B5EF4-FFF2-40B4-BE49-F238E27FC236}">
                    <a16:creationId xmlns:a16="http://schemas.microsoft.com/office/drawing/2014/main" id="{D2C6E296-A5B6-4806-8D52-5CE72C9685E5}"/>
                  </a:ext>
                </a:extLst>
              </p:cNvPr>
              <p:cNvSpPr>
                <a:spLocks noChangeAspect="1" noEditPoints="1"/>
              </p:cNvSpPr>
              <p:nvPr/>
            </p:nvSpPr>
            <p:spPr bwMode="auto">
              <a:xfrm>
                <a:off x="4642457" y="1001713"/>
                <a:ext cx="143770" cy="359506"/>
              </a:xfrm>
              <a:custGeom>
                <a:avLst/>
                <a:gdLst>
                  <a:gd name="T0" fmla="*/ 748 w 1496"/>
                  <a:gd name="T1" fmla="*/ 3274 h 3743"/>
                  <a:gd name="T2" fmla="*/ 469 w 1496"/>
                  <a:gd name="T3" fmla="*/ 2995 h 3743"/>
                  <a:gd name="T4" fmla="*/ 748 w 1496"/>
                  <a:gd name="T5" fmla="*/ 2716 h 3743"/>
                  <a:gd name="T6" fmla="*/ 1027 w 1496"/>
                  <a:gd name="T7" fmla="*/ 2995 h 3743"/>
                  <a:gd name="T8" fmla="*/ 748 w 1496"/>
                  <a:gd name="T9" fmla="*/ 3274 h 3743"/>
                  <a:gd name="T10" fmla="*/ 1248 w 1496"/>
                  <a:gd name="T11" fmla="*/ 2439 h 3743"/>
                  <a:gd name="T12" fmla="*/ 1248 w 1496"/>
                  <a:gd name="T13" fmla="*/ 500 h 3743"/>
                  <a:gd name="T14" fmla="*/ 748 w 1496"/>
                  <a:gd name="T15" fmla="*/ 0 h 3743"/>
                  <a:gd name="T16" fmla="*/ 748 w 1496"/>
                  <a:gd name="T17" fmla="*/ 0 h 3743"/>
                  <a:gd name="T18" fmla="*/ 248 w 1496"/>
                  <a:gd name="T19" fmla="*/ 500 h 3743"/>
                  <a:gd name="T20" fmla="*/ 248 w 1496"/>
                  <a:gd name="T21" fmla="*/ 2439 h 3743"/>
                  <a:gd name="T22" fmla="*/ 0 w 1496"/>
                  <a:gd name="T23" fmla="*/ 2995 h 3743"/>
                  <a:gd name="T24" fmla="*/ 748 w 1496"/>
                  <a:gd name="T25" fmla="*/ 3743 h 3743"/>
                  <a:gd name="T26" fmla="*/ 1496 w 1496"/>
                  <a:gd name="T27" fmla="*/ 2995 h 3743"/>
                  <a:gd name="T28" fmla="*/ 1248 w 1496"/>
                  <a:gd name="T29" fmla="*/ 2439 h 3743"/>
                  <a:gd name="T30" fmla="*/ 748 w 1496"/>
                  <a:gd name="T31" fmla="*/ 1371 h 3743"/>
                  <a:gd name="T32" fmla="*/ 748 w 1496"/>
                  <a:gd name="T33" fmla="*/ 2716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6" h="3743">
                    <a:moveTo>
                      <a:pt x="748" y="3274"/>
                    </a:moveTo>
                    <a:cubicBezTo>
                      <a:pt x="594" y="3274"/>
                      <a:pt x="469" y="3149"/>
                      <a:pt x="469" y="2995"/>
                    </a:cubicBezTo>
                    <a:cubicBezTo>
                      <a:pt x="469" y="2841"/>
                      <a:pt x="594" y="2716"/>
                      <a:pt x="748" y="2716"/>
                    </a:cubicBezTo>
                    <a:cubicBezTo>
                      <a:pt x="902" y="2716"/>
                      <a:pt x="1027" y="2841"/>
                      <a:pt x="1027" y="2995"/>
                    </a:cubicBezTo>
                    <a:cubicBezTo>
                      <a:pt x="1027" y="3149"/>
                      <a:pt x="902" y="3274"/>
                      <a:pt x="748" y="3274"/>
                    </a:cubicBezTo>
                    <a:close/>
                    <a:moveTo>
                      <a:pt x="1248" y="2439"/>
                    </a:moveTo>
                    <a:cubicBezTo>
                      <a:pt x="1248" y="500"/>
                      <a:pt x="1248" y="500"/>
                      <a:pt x="1248" y="500"/>
                    </a:cubicBezTo>
                    <a:cubicBezTo>
                      <a:pt x="1248" y="224"/>
                      <a:pt x="1024" y="0"/>
                      <a:pt x="748" y="0"/>
                    </a:cubicBezTo>
                    <a:cubicBezTo>
                      <a:pt x="748" y="0"/>
                      <a:pt x="748" y="0"/>
                      <a:pt x="748" y="0"/>
                    </a:cubicBezTo>
                    <a:cubicBezTo>
                      <a:pt x="472" y="0"/>
                      <a:pt x="248" y="224"/>
                      <a:pt x="248" y="500"/>
                    </a:cubicBezTo>
                    <a:cubicBezTo>
                      <a:pt x="248" y="2439"/>
                      <a:pt x="248" y="2439"/>
                      <a:pt x="248" y="2439"/>
                    </a:cubicBezTo>
                    <a:cubicBezTo>
                      <a:pt x="96" y="2576"/>
                      <a:pt x="0" y="2774"/>
                      <a:pt x="0" y="2995"/>
                    </a:cubicBezTo>
                    <a:cubicBezTo>
                      <a:pt x="0" y="3408"/>
                      <a:pt x="335" y="3743"/>
                      <a:pt x="748" y="3743"/>
                    </a:cubicBezTo>
                    <a:cubicBezTo>
                      <a:pt x="1161" y="3743"/>
                      <a:pt x="1496" y="3408"/>
                      <a:pt x="1496" y="2995"/>
                    </a:cubicBezTo>
                    <a:cubicBezTo>
                      <a:pt x="1496" y="2774"/>
                      <a:pt x="1400" y="2576"/>
                      <a:pt x="1248" y="2439"/>
                    </a:cubicBezTo>
                    <a:close/>
                    <a:moveTo>
                      <a:pt x="748" y="1371"/>
                    </a:moveTo>
                    <a:cubicBezTo>
                      <a:pt x="748" y="2716"/>
                      <a:pt x="748" y="2716"/>
                      <a:pt x="748" y="2716"/>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56" name="Group 55">
            <a:extLst>
              <a:ext uri="{FF2B5EF4-FFF2-40B4-BE49-F238E27FC236}">
                <a16:creationId xmlns:a16="http://schemas.microsoft.com/office/drawing/2014/main" id="{67889C5A-71F2-4CF4-812F-C59E0EB5D09A}"/>
              </a:ext>
            </a:extLst>
          </p:cNvPr>
          <p:cNvGrpSpPr/>
          <p:nvPr/>
        </p:nvGrpSpPr>
        <p:grpSpPr>
          <a:xfrm>
            <a:off x="1793556" y="1035940"/>
            <a:ext cx="627497" cy="627497"/>
            <a:chOff x="1829520" y="1056216"/>
            <a:chExt cx="640080" cy="640080"/>
          </a:xfrm>
        </p:grpSpPr>
        <p:sp>
          <p:nvSpPr>
            <p:cNvPr id="84" name="Oval 83">
              <a:extLst>
                <a:ext uri="{FF2B5EF4-FFF2-40B4-BE49-F238E27FC236}">
                  <a16:creationId xmlns:a16="http://schemas.microsoft.com/office/drawing/2014/main" id="{AF65203F-8195-4D06-8DB6-981CEADBAAA6}"/>
                </a:ext>
              </a:extLst>
            </p:cNvPr>
            <p:cNvSpPr/>
            <p:nvPr/>
          </p:nvSpPr>
          <p:spPr bwMode="auto">
            <a:xfrm>
              <a:off x="1829520" y="1056216"/>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6" name="Freeform 5">
              <a:extLst>
                <a:ext uri="{FF2B5EF4-FFF2-40B4-BE49-F238E27FC236}">
                  <a16:creationId xmlns:a16="http://schemas.microsoft.com/office/drawing/2014/main" id="{FCD89E3C-4A84-4CA2-8066-204A58FD2D71}"/>
                </a:ext>
              </a:extLst>
            </p:cNvPr>
            <p:cNvSpPr>
              <a:spLocks noEditPoints="1"/>
            </p:cNvSpPr>
            <p:nvPr/>
          </p:nvSpPr>
          <p:spPr bwMode="auto">
            <a:xfrm>
              <a:off x="1995474" y="1283554"/>
              <a:ext cx="308172" cy="185404"/>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sp>
        <p:nvSpPr>
          <p:cNvPr id="122" name="Oval 83">
            <a:extLst>
              <a:ext uri="{FF2B5EF4-FFF2-40B4-BE49-F238E27FC236}">
                <a16:creationId xmlns:a16="http://schemas.microsoft.com/office/drawing/2014/main" id="{44D6E8CB-AD48-40BB-B55A-08EBECC99E25}"/>
              </a:ext>
            </a:extLst>
          </p:cNvPr>
          <p:cNvSpPr>
            <a:spLocks noChangeArrowheads="1"/>
          </p:cNvSpPr>
          <p:nvPr/>
        </p:nvSpPr>
        <p:spPr bwMode="auto">
          <a:xfrm rot="20810645">
            <a:off x="5043085" y="57222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0" name="Oval 83">
            <a:extLst>
              <a:ext uri="{FF2B5EF4-FFF2-40B4-BE49-F238E27FC236}">
                <a16:creationId xmlns:a16="http://schemas.microsoft.com/office/drawing/2014/main" id="{4DEF4A33-4733-4255-A3A1-2AA20651D663}"/>
              </a:ext>
            </a:extLst>
          </p:cNvPr>
          <p:cNvSpPr>
            <a:spLocks noChangeArrowheads="1"/>
          </p:cNvSpPr>
          <p:nvPr/>
        </p:nvSpPr>
        <p:spPr bwMode="auto">
          <a:xfrm rot="413718">
            <a:off x="1307184" y="246149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6" name="Oval 83">
            <a:extLst>
              <a:ext uri="{FF2B5EF4-FFF2-40B4-BE49-F238E27FC236}">
                <a16:creationId xmlns:a16="http://schemas.microsoft.com/office/drawing/2014/main" id="{31D5BCF5-F7F5-47D0-8FE9-82E45E79F73E}"/>
              </a:ext>
            </a:extLst>
          </p:cNvPr>
          <p:cNvSpPr>
            <a:spLocks noChangeArrowheads="1"/>
          </p:cNvSpPr>
          <p:nvPr/>
        </p:nvSpPr>
        <p:spPr bwMode="auto">
          <a:xfrm rot="20517812">
            <a:off x="8355186" y="4871224"/>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9" name="Oval 83">
            <a:extLst>
              <a:ext uri="{FF2B5EF4-FFF2-40B4-BE49-F238E27FC236}">
                <a16:creationId xmlns:a16="http://schemas.microsoft.com/office/drawing/2014/main" id="{CB95CDC3-0104-4443-8935-EDA21CB69E6E}"/>
              </a:ext>
            </a:extLst>
          </p:cNvPr>
          <p:cNvSpPr>
            <a:spLocks noChangeArrowheads="1"/>
          </p:cNvSpPr>
          <p:nvPr/>
        </p:nvSpPr>
        <p:spPr bwMode="auto">
          <a:xfrm rot="20713224">
            <a:off x="11563767" y="406587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6" name="Oval 83">
            <a:extLst>
              <a:ext uri="{FF2B5EF4-FFF2-40B4-BE49-F238E27FC236}">
                <a16:creationId xmlns:a16="http://schemas.microsoft.com/office/drawing/2014/main" id="{F37BE366-961B-44F2-9D07-B848DE6B814D}"/>
              </a:ext>
            </a:extLst>
          </p:cNvPr>
          <p:cNvSpPr>
            <a:spLocks noChangeArrowheads="1"/>
          </p:cNvSpPr>
          <p:nvPr/>
        </p:nvSpPr>
        <p:spPr bwMode="auto">
          <a:xfrm rot="19844427">
            <a:off x="5838801" y="5535719"/>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04" name="Oval 603">
            <a:extLst>
              <a:ext uri="{FF2B5EF4-FFF2-40B4-BE49-F238E27FC236}">
                <a16:creationId xmlns:a16="http://schemas.microsoft.com/office/drawing/2014/main" id="{77124DAA-3F06-4C2C-A22E-AB1908818C08}"/>
              </a:ext>
            </a:extLst>
          </p:cNvPr>
          <p:cNvSpPr/>
          <p:nvPr/>
        </p:nvSpPr>
        <p:spPr bwMode="auto">
          <a:xfrm rot="881455">
            <a:off x="8124285" y="33564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09" name="Oval 608">
            <a:extLst>
              <a:ext uri="{FF2B5EF4-FFF2-40B4-BE49-F238E27FC236}">
                <a16:creationId xmlns:a16="http://schemas.microsoft.com/office/drawing/2014/main" id="{40E6E927-BD6D-4581-8CDA-D4918E02C533}"/>
              </a:ext>
            </a:extLst>
          </p:cNvPr>
          <p:cNvSpPr/>
          <p:nvPr/>
        </p:nvSpPr>
        <p:spPr bwMode="auto">
          <a:xfrm>
            <a:off x="9572584" y="88175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0" name="Oval 83">
            <a:extLst>
              <a:ext uri="{FF2B5EF4-FFF2-40B4-BE49-F238E27FC236}">
                <a16:creationId xmlns:a16="http://schemas.microsoft.com/office/drawing/2014/main" id="{9FCEF755-0468-49DE-895D-84EBE4C41281}"/>
              </a:ext>
            </a:extLst>
          </p:cNvPr>
          <p:cNvSpPr>
            <a:spLocks noChangeArrowheads="1"/>
          </p:cNvSpPr>
          <p:nvPr/>
        </p:nvSpPr>
        <p:spPr bwMode="auto">
          <a:xfrm rot="995314">
            <a:off x="7417256" y="18123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1" name="Oval 129">
            <a:extLst>
              <a:ext uri="{FF2B5EF4-FFF2-40B4-BE49-F238E27FC236}">
                <a16:creationId xmlns:a16="http://schemas.microsoft.com/office/drawing/2014/main" id="{867A7FD2-A942-4D97-BC46-7DD3D5DF26DE}"/>
              </a:ext>
            </a:extLst>
          </p:cNvPr>
          <p:cNvSpPr>
            <a:spLocks noChangeArrowheads="1"/>
          </p:cNvSpPr>
          <p:nvPr/>
        </p:nvSpPr>
        <p:spPr bwMode="auto">
          <a:xfrm>
            <a:off x="10858779" y="37782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2" name="Oval 621">
            <a:extLst>
              <a:ext uri="{FF2B5EF4-FFF2-40B4-BE49-F238E27FC236}">
                <a16:creationId xmlns:a16="http://schemas.microsoft.com/office/drawing/2014/main" id="{E59F3616-109D-43BA-BD45-EED0127D5694}"/>
              </a:ext>
            </a:extLst>
          </p:cNvPr>
          <p:cNvSpPr/>
          <p:nvPr/>
        </p:nvSpPr>
        <p:spPr bwMode="auto">
          <a:xfrm>
            <a:off x="11235097" y="148146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24" name="Oval 83">
            <a:extLst>
              <a:ext uri="{FF2B5EF4-FFF2-40B4-BE49-F238E27FC236}">
                <a16:creationId xmlns:a16="http://schemas.microsoft.com/office/drawing/2014/main" id="{C120AF92-C004-4EDF-A1B0-C9DE7FA76AAA}"/>
              </a:ext>
            </a:extLst>
          </p:cNvPr>
          <p:cNvSpPr>
            <a:spLocks noChangeArrowheads="1"/>
          </p:cNvSpPr>
          <p:nvPr/>
        </p:nvSpPr>
        <p:spPr bwMode="auto">
          <a:xfrm rot="1821466">
            <a:off x="2593842" y="28055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25" name="Oval 83">
            <a:extLst>
              <a:ext uri="{FF2B5EF4-FFF2-40B4-BE49-F238E27FC236}">
                <a16:creationId xmlns:a16="http://schemas.microsoft.com/office/drawing/2014/main" id="{1851D4A0-A730-49C0-88EB-0DCB3462744D}"/>
              </a:ext>
            </a:extLst>
          </p:cNvPr>
          <p:cNvSpPr>
            <a:spLocks noChangeArrowheads="1"/>
          </p:cNvSpPr>
          <p:nvPr/>
        </p:nvSpPr>
        <p:spPr bwMode="auto">
          <a:xfrm>
            <a:off x="11017151" y="608975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7" name="Oval 206">
            <a:extLst>
              <a:ext uri="{FF2B5EF4-FFF2-40B4-BE49-F238E27FC236}">
                <a16:creationId xmlns:a16="http://schemas.microsoft.com/office/drawing/2014/main" id="{B4CAA9BC-DB2A-4098-AD2E-35D27DA33611}"/>
              </a:ext>
            </a:extLst>
          </p:cNvPr>
          <p:cNvSpPr/>
          <p:nvPr/>
        </p:nvSpPr>
        <p:spPr bwMode="auto">
          <a:xfrm rot="1119278">
            <a:off x="539121" y="185089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10" name="Oval 129">
            <a:extLst>
              <a:ext uri="{FF2B5EF4-FFF2-40B4-BE49-F238E27FC236}">
                <a16:creationId xmlns:a16="http://schemas.microsoft.com/office/drawing/2014/main" id="{0D4EAB83-3C6A-47FD-8283-D392AB95CBF1}"/>
              </a:ext>
            </a:extLst>
          </p:cNvPr>
          <p:cNvSpPr>
            <a:spLocks noChangeArrowheads="1"/>
          </p:cNvSpPr>
          <p:nvPr/>
        </p:nvSpPr>
        <p:spPr bwMode="auto">
          <a:xfrm rot="965671">
            <a:off x="5092405" y="242061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1" name="Oval 83">
            <a:extLst>
              <a:ext uri="{FF2B5EF4-FFF2-40B4-BE49-F238E27FC236}">
                <a16:creationId xmlns:a16="http://schemas.microsoft.com/office/drawing/2014/main" id="{B0E17F4A-0BD8-4727-BADB-076DF73EF003}"/>
              </a:ext>
            </a:extLst>
          </p:cNvPr>
          <p:cNvSpPr>
            <a:spLocks noChangeArrowheads="1"/>
          </p:cNvSpPr>
          <p:nvPr/>
        </p:nvSpPr>
        <p:spPr bwMode="auto">
          <a:xfrm rot="18347382">
            <a:off x="10024596" y="378188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2" name="Oval 129">
            <a:extLst>
              <a:ext uri="{FF2B5EF4-FFF2-40B4-BE49-F238E27FC236}">
                <a16:creationId xmlns:a16="http://schemas.microsoft.com/office/drawing/2014/main" id="{195143C4-05BD-4D29-9061-5D8598DE25F8}"/>
              </a:ext>
            </a:extLst>
          </p:cNvPr>
          <p:cNvSpPr>
            <a:spLocks noChangeArrowheads="1"/>
          </p:cNvSpPr>
          <p:nvPr/>
        </p:nvSpPr>
        <p:spPr bwMode="auto">
          <a:xfrm rot="4287281">
            <a:off x="11130651" y="226833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88" name="Oval 129">
            <a:extLst>
              <a:ext uri="{FF2B5EF4-FFF2-40B4-BE49-F238E27FC236}">
                <a16:creationId xmlns:a16="http://schemas.microsoft.com/office/drawing/2014/main" id="{156B7475-2851-4A7A-B4C7-DA9EA9591B18}"/>
              </a:ext>
            </a:extLst>
          </p:cNvPr>
          <p:cNvSpPr>
            <a:spLocks noChangeArrowheads="1"/>
          </p:cNvSpPr>
          <p:nvPr/>
        </p:nvSpPr>
        <p:spPr bwMode="auto">
          <a:xfrm>
            <a:off x="397078" y="6249505"/>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0" name="Oval 83">
            <a:extLst>
              <a:ext uri="{FF2B5EF4-FFF2-40B4-BE49-F238E27FC236}">
                <a16:creationId xmlns:a16="http://schemas.microsoft.com/office/drawing/2014/main" id="{73C6501A-61C0-491F-9B15-975E28DB8E14}"/>
              </a:ext>
            </a:extLst>
          </p:cNvPr>
          <p:cNvSpPr>
            <a:spLocks noChangeArrowheads="1"/>
          </p:cNvSpPr>
          <p:nvPr/>
        </p:nvSpPr>
        <p:spPr bwMode="auto">
          <a:xfrm rot="19844427">
            <a:off x="8000916" y="690984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6" name="Oval 335">
            <a:extLst>
              <a:ext uri="{FF2B5EF4-FFF2-40B4-BE49-F238E27FC236}">
                <a16:creationId xmlns:a16="http://schemas.microsoft.com/office/drawing/2014/main" id="{31944A7A-9712-4A5B-A4A2-F44637704F9D}"/>
              </a:ext>
            </a:extLst>
          </p:cNvPr>
          <p:cNvSpPr/>
          <p:nvPr/>
        </p:nvSpPr>
        <p:spPr bwMode="auto">
          <a:xfrm rot="1119278">
            <a:off x="-265503" y="1082424"/>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1" name="Oval 83">
            <a:extLst>
              <a:ext uri="{FF2B5EF4-FFF2-40B4-BE49-F238E27FC236}">
                <a16:creationId xmlns:a16="http://schemas.microsoft.com/office/drawing/2014/main" id="{07A76B44-ADC6-4969-A91F-14F3BA175299}"/>
              </a:ext>
            </a:extLst>
          </p:cNvPr>
          <p:cNvSpPr>
            <a:spLocks noChangeArrowheads="1"/>
          </p:cNvSpPr>
          <p:nvPr/>
        </p:nvSpPr>
        <p:spPr bwMode="auto">
          <a:xfrm rot="19844427">
            <a:off x="1447964" y="689232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7" name="Oval 129">
            <a:extLst>
              <a:ext uri="{FF2B5EF4-FFF2-40B4-BE49-F238E27FC236}">
                <a16:creationId xmlns:a16="http://schemas.microsoft.com/office/drawing/2014/main" id="{269F7F25-3314-49CE-B4D7-7700658E6913}"/>
              </a:ext>
            </a:extLst>
          </p:cNvPr>
          <p:cNvSpPr>
            <a:spLocks noChangeArrowheads="1"/>
          </p:cNvSpPr>
          <p:nvPr/>
        </p:nvSpPr>
        <p:spPr bwMode="auto">
          <a:xfrm rot="20121350">
            <a:off x="-424142" y="556060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5" name="Oval 129">
            <a:extLst>
              <a:ext uri="{FF2B5EF4-FFF2-40B4-BE49-F238E27FC236}">
                <a16:creationId xmlns:a16="http://schemas.microsoft.com/office/drawing/2014/main" id="{934902B1-4CA0-43E3-AF4B-E48FE64F9F86}"/>
              </a:ext>
            </a:extLst>
          </p:cNvPr>
          <p:cNvSpPr>
            <a:spLocks noChangeArrowheads="1"/>
          </p:cNvSpPr>
          <p:nvPr/>
        </p:nvSpPr>
        <p:spPr bwMode="auto">
          <a:xfrm rot="20121350">
            <a:off x="2328069" y="-37798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4" name="Oval 153">
            <a:extLst>
              <a:ext uri="{FF2B5EF4-FFF2-40B4-BE49-F238E27FC236}">
                <a16:creationId xmlns:a16="http://schemas.microsoft.com/office/drawing/2014/main" id="{B21ED57A-E540-4568-95D9-7B63528E009D}"/>
              </a:ext>
            </a:extLst>
          </p:cNvPr>
          <p:cNvSpPr/>
          <p:nvPr/>
        </p:nvSpPr>
        <p:spPr bwMode="auto">
          <a:xfrm>
            <a:off x="12576893" y="3241134"/>
            <a:ext cx="2491119" cy="2561844"/>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44%</a:t>
            </a:r>
            <a:br>
              <a:rPr kumimoji="0" lang="en-US" sz="2800"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rPr>
            </a:br>
            <a:r>
              <a:rPr kumimoji="0" lang="en-US" sz="16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alerts are</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never investigated</a:t>
            </a:r>
          </a:p>
        </p:txBody>
      </p:sp>
      <p:grpSp>
        <p:nvGrpSpPr>
          <p:cNvPr id="54" name="Group 53">
            <a:extLst>
              <a:ext uri="{FF2B5EF4-FFF2-40B4-BE49-F238E27FC236}">
                <a16:creationId xmlns:a16="http://schemas.microsoft.com/office/drawing/2014/main" id="{DEF2DE85-8C5A-4222-808B-944707DA0AAA}"/>
              </a:ext>
            </a:extLst>
          </p:cNvPr>
          <p:cNvGrpSpPr/>
          <p:nvPr/>
        </p:nvGrpSpPr>
        <p:grpSpPr>
          <a:xfrm>
            <a:off x="6811820" y="2307729"/>
            <a:ext cx="627497" cy="627497"/>
            <a:chOff x="7004009" y="2805866"/>
            <a:chExt cx="640080" cy="640080"/>
          </a:xfrm>
        </p:grpSpPr>
        <p:sp>
          <p:nvSpPr>
            <p:cNvPr id="61" name="Oval 60">
              <a:extLst>
                <a:ext uri="{FF2B5EF4-FFF2-40B4-BE49-F238E27FC236}">
                  <a16:creationId xmlns:a16="http://schemas.microsoft.com/office/drawing/2014/main" id="{40559BF0-FEB8-4D02-814F-A9959D21E0DC}"/>
                </a:ext>
              </a:extLst>
            </p:cNvPr>
            <p:cNvSpPr/>
            <p:nvPr/>
          </p:nvSpPr>
          <p:spPr bwMode="auto">
            <a:xfrm>
              <a:off x="7004009" y="2805866"/>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81" name="ShoppingCart_E7BF">
              <a:extLst>
                <a:ext uri="{FF2B5EF4-FFF2-40B4-BE49-F238E27FC236}">
                  <a16:creationId xmlns:a16="http://schemas.microsoft.com/office/drawing/2014/main" id="{D09B01C7-B85F-4BF4-9687-28D792F8CCB0}"/>
                </a:ext>
              </a:extLst>
            </p:cNvPr>
            <p:cNvSpPr>
              <a:spLocks noChangeAspect="1" noEditPoints="1"/>
            </p:cNvSpPr>
            <p:nvPr/>
          </p:nvSpPr>
          <p:spPr bwMode="auto">
            <a:xfrm>
              <a:off x="7164231" y="2990004"/>
              <a:ext cx="319636" cy="271804"/>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157" name="Group 156">
            <a:extLst>
              <a:ext uri="{FF2B5EF4-FFF2-40B4-BE49-F238E27FC236}">
                <a16:creationId xmlns:a16="http://schemas.microsoft.com/office/drawing/2014/main" id="{DCAE9FA3-6D12-4AF3-BFE2-684CB34087FF}"/>
              </a:ext>
            </a:extLst>
          </p:cNvPr>
          <p:cNvGrpSpPr/>
          <p:nvPr/>
        </p:nvGrpSpPr>
        <p:grpSpPr>
          <a:xfrm>
            <a:off x="5837522" y="3136021"/>
            <a:ext cx="516955" cy="521232"/>
            <a:chOff x="830173" y="-1971952"/>
            <a:chExt cx="1803667" cy="1818589"/>
          </a:xfrm>
        </p:grpSpPr>
        <p:pic>
          <p:nvPicPr>
            <p:cNvPr id="158" name="Graphic 157">
              <a:extLst>
                <a:ext uri="{FF2B5EF4-FFF2-40B4-BE49-F238E27FC236}">
                  <a16:creationId xmlns:a16="http://schemas.microsoft.com/office/drawing/2014/main" id="{F05BB61A-A9F8-4896-AF53-2CA536DB6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173" y="-1971952"/>
              <a:ext cx="1399873" cy="1399873"/>
            </a:xfrm>
            <a:prstGeom prst="rect">
              <a:avLst/>
            </a:prstGeom>
          </p:spPr>
        </p:pic>
        <p:sp>
          <p:nvSpPr>
            <p:cNvPr id="159" name="Rectangle: Rounded Corners 158">
              <a:extLst>
                <a:ext uri="{FF2B5EF4-FFF2-40B4-BE49-F238E27FC236}">
                  <a16:creationId xmlns:a16="http://schemas.microsoft.com/office/drawing/2014/main" id="{3ACC6A8F-4495-4618-A202-6EA26EA9AD5D}"/>
                </a:ext>
              </a:extLst>
            </p:cNvPr>
            <p:cNvSpPr/>
            <p:nvPr/>
          </p:nvSpPr>
          <p:spPr bwMode="auto">
            <a:xfrm>
              <a:off x="1573129" y="-1194036"/>
              <a:ext cx="1002492" cy="758432"/>
            </a:xfrm>
            <a:prstGeom prst="roundRect">
              <a:avLst>
                <a:gd name="adj" fmla="val 6634"/>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6" name="Graphic 175">
              <a:extLst>
                <a:ext uri="{FF2B5EF4-FFF2-40B4-BE49-F238E27FC236}">
                  <a16:creationId xmlns:a16="http://schemas.microsoft.com/office/drawing/2014/main" id="{C1DCB08B-06DE-4623-A15B-238BD77CFC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5742" y="-1241461"/>
              <a:ext cx="1088098" cy="1088098"/>
            </a:xfrm>
            <a:prstGeom prst="rect">
              <a:avLst/>
            </a:prstGeom>
          </p:spPr>
        </p:pic>
      </p:grpSp>
      <p:sp>
        <p:nvSpPr>
          <p:cNvPr id="177" name="TextBox 176">
            <a:extLst>
              <a:ext uri="{FF2B5EF4-FFF2-40B4-BE49-F238E27FC236}">
                <a16:creationId xmlns:a16="http://schemas.microsoft.com/office/drawing/2014/main" id="{B8DA0ACA-2ADE-41BD-B122-A5F3B274F7BD}"/>
              </a:ext>
            </a:extLst>
          </p:cNvPr>
          <p:cNvSpPr txBox="1"/>
          <p:nvPr/>
        </p:nvSpPr>
        <p:spPr>
          <a:xfrm>
            <a:off x="5099035" y="3531007"/>
            <a:ext cx="1993929" cy="414307"/>
          </a:xfrm>
          <a:prstGeom prst="rect">
            <a:avLst/>
          </a:prstGeom>
          <a:noFill/>
        </p:spPr>
        <p:txBody>
          <a:bodyPr wrap="non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900" b="0" i="0" u="none" strike="noStrike" kern="1200" cap="none" spc="0" normalizeH="0" baseline="0" noProof="0">
                <a:ln>
                  <a:noFill/>
                </a:ln>
                <a:solidFill>
                  <a:srgbClr val="3C3C41"/>
                </a:solidFill>
                <a:effectLst/>
                <a:uLnTx/>
                <a:uFillTx/>
                <a:latin typeface="Segoe UI Semibold"/>
                <a:ea typeface="+mn-ea"/>
                <a:cs typeface="+mn-cs"/>
              </a:rPr>
              <a:t>Security Operations Challenges</a:t>
            </a:r>
          </a:p>
        </p:txBody>
      </p:sp>
      <p:sp>
        <p:nvSpPr>
          <p:cNvPr id="22" name="Rectangle 21">
            <a:extLst>
              <a:ext uri="{FF2B5EF4-FFF2-40B4-BE49-F238E27FC236}">
                <a16:creationId xmlns:a16="http://schemas.microsoft.com/office/drawing/2014/main" id="{7B21F7C7-0E7B-4BE4-9A0C-707B849DD869}"/>
              </a:ext>
            </a:extLst>
          </p:cNvPr>
          <p:cNvSpPr/>
          <p:nvPr/>
        </p:nvSpPr>
        <p:spPr bwMode="auto">
          <a:xfrm>
            <a:off x="3112231" y="3111866"/>
            <a:ext cx="5967538" cy="7821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sp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78D4"/>
                </a:solidFill>
                <a:effectLst/>
                <a:uLnTx/>
                <a:uFillTx/>
                <a:latin typeface="Segoe UI Semibold"/>
                <a:ea typeface="Segoe UI" pitchFamily="34" charset="0"/>
                <a:cs typeface="Segoe UI" pitchFamily="34" charset="0"/>
              </a:rPr>
              <a:t>Expanding digital estate</a:t>
            </a:r>
          </a:p>
        </p:txBody>
      </p:sp>
      <p:cxnSp>
        <p:nvCxnSpPr>
          <p:cNvPr id="27" name="Sensor Citizen line">
            <a:extLst>
              <a:ext uri="{FF2B5EF4-FFF2-40B4-BE49-F238E27FC236}">
                <a16:creationId xmlns:a16="http://schemas.microsoft.com/office/drawing/2014/main" id="{81A9B224-A632-4421-B660-9E2A4EBEE4BA}"/>
              </a:ext>
            </a:extLst>
          </p:cNvPr>
          <p:cNvCxnSpPr>
            <a:cxnSpLocks/>
            <a:stCxn id="81" idx="1"/>
            <a:endCxn id="103" idx="4"/>
          </p:cNvCxnSpPr>
          <p:nvPr/>
        </p:nvCxnSpPr>
        <p:spPr>
          <a:xfrm flipV="1">
            <a:off x="8866550" y="2098752"/>
            <a:ext cx="138464" cy="207558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80" name="Oval 79">
            <a:extLst>
              <a:ext uri="{FF2B5EF4-FFF2-40B4-BE49-F238E27FC236}">
                <a16:creationId xmlns:a16="http://schemas.microsoft.com/office/drawing/2014/main" id="{6231AFDC-F226-4B71-88A3-6B4CDCEC66F0}"/>
              </a:ext>
            </a:extLst>
          </p:cNvPr>
          <p:cNvSpPr/>
          <p:nvPr/>
        </p:nvSpPr>
        <p:spPr bwMode="auto">
          <a:xfrm>
            <a:off x="8553234" y="3921278"/>
            <a:ext cx="627497" cy="6274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1" name="people_12">
            <a:extLst>
              <a:ext uri="{FF2B5EF4-FFF2-40B4-BE49-F238E27FC236}">
                <a16:creationId xmlns:a16="http://schemas.microsoft.com/office/drawing/2014/main" id="{ECBA344B-84CF-498D-BB59-5117F7270590}"/>
              </a:ext>
            </a:extLst>
          </p:cNvPr>
          <p:cNvSpPr>
            <a:spLocks noChangeAspect="1" noEditPoints="1"/>
          </p:cNvSpPr>
          <p:nvPr/>
        </p:nvSpPr>
        <p:spPr bwMode="auto">
          <a:xfrm>
            <a:off x="8716583" y="4106709"/>
            <a:ext cx="300798" cy="256634"/>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flat">
            <a:solidFill>
              <a:schemeClr val="tx1"/>
            </a:solidFill>
            <a:prstDash val="solid"/>
            <a:miter lim="800000"/>
            <a:headEnd/>
            <a:tailEnd/>
          </a:ln>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gradFill>
                <a:gsLst>
                  <a:gs pos="0">
                    <a:srgbClr val="1A1A1A"/>
                  </a:gs>
                  <a:gs pos="100000">
                    <a:srgbClr val="1A1A1A"/>
                  </a:gs>
                </a:gsLst>
                <a:lin ang="5400000" scaled="1"/>
              </a:gradFill>
              <a:effectLst/>
              <a:uLnTx/>
              <a:uFillTx/>
              <a:latin typeface="Segoe UI Semilight"/>
              <a:ea typeface="+mn-ea"/>
              <a:cs typeface="+mn-cs"/>
            </a:endParaRPr>
          </a:p>
        </p:txBody>
      </p:sp>
      <p:sp>
        <p:nvSpPr>
          <p:cNvPr id="180" name="Oval 179">
            <a:extLst>
              <a:ext uri="{FF2B5EF4-FFF2-40B4-BE49-F238E27FC236}">
                <a16:creationId xmlns:a16="http://schemas.microsoft.com/office/drawing/2014/main" id="{640797F8-3E0F-4138-9FBC-12B80F1D7C38}"/>
              </a:ext>
            </a:extLst>
          </p:cNvPr>
          <p:cNvSpPr/>
          <p:nvPr/>
        </p:nvSpPr>
        <p:spPr bwMode="auto">
          <a:xfrm>
            <a:off x="-3008308" y="5012230"/>
            <a:ext cx="2021624" cy="2021622"/>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Too many</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disconnected</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products</a:t>
            </a:r>
          </a:p>
        </p:txBody>
      </p:sp>
      <p:sp>
        <p:nvSpPr>
          <p:cNvPr id="182" name="Oval 181">
            <a:extLst>
              <a:ext uri="{FF2B5EF4-FFF2-40B4-BE49-F238E27FC236}">
                <a16:creationId xmlns:a16="http://schemas.microsoft.com/office/drawing/2014/main" id="{943568EB-280D-414F-925E-5B7ECC38B1E1}"/>
              </a:ext>
            </a:extLst>
          </p:cNvPr>
          <p:cNvSpPr/>
          <p:nvPr/>
        </p:nvSpPr>
        <p:spPr bwMode="auto">
          <a:xfrm>
            <a:off x="3104126" y="-2161583"/>
            <a:ext cx="1808368" cy="1810553"/>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76%</a:t>
            </a:r>
            <a:br>
              <a:rPr kumimoji="0" lang="en-US" sz="36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report increasing</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security data*</a:t>
            </a:r>
            <a:endParaRPr kumimoji="0" lang="en-US" sz="1372"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endParaRPr>
          </a:p>
        </p:txBody>
      </p:sp>
      <p:sp>
        <p:nvSpPr>
          <p:cNvPr id="183" name="Oval 182">
            <a:extLst>
              <a:ext uri="{FF2B5EF4-FFF2-40B4-BE49-F238E27FC236}">
                <a16:creationId xmlns:a16="http://schemas.microsoft.com/office/drawing/2014/main" id="{F7848251-A42D-4CF7-BDD7-939BC10575EB}"/>
              </a:ext>
            </a:extLst>
          </p:cNvPr>
          <p:cNvSpPr/>
          <p:nvPr/>
        </p:nvSpPr>
        <p:spPr bwMode="auto">
          <a:xfrm>
            <a:off x="9806119" y="6943590"/>
            <a:ext cx="2021624" cy="2021622"/>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77BD6"/>
                </a:solidFill>
                <a:effectLst/>
                <a:uLnTx/>
                <a:uFillTx/>
                <a:latin typeface="Segoe UI Semibold" panose="020B0702040204020203" pitchFamily="34" charset="0"/>
                <a:ea typeface="+mn-ea"/>
                <a:cs typeface="Segoe UI Semibold" panose="020B0702040204020203" pitchFamily="34" charset="0"/>
              </a:rPr>
              <a:t>3.5M</a:t>
            </a:r>
            <a:br>
              <a:rPr kumimoji="0" lang="en-US" sz="1372" b="0" i="0" u="none" strike="noStrike" kern="1200" cap="none" spc="0" normalizeH="0" baseline="0" noProof="0">
                <a:ln>
                  <a:noFill/>
                </a:ln>
                <a:solidFill>
                  <a:srgbClr val="FF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unfilled security</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jobs in 2021</a:t>
            </a:r>
          </a:p>
        </p:txBody>
      </p:sp>
      <p:sp>
        <p:nvSpPr>
          <p:cNvPr id="185" name="Oval 184">
            <a:extLst>
              <a:ext uri="{FF2B5EF4-FFF2-40B4-BE49-F238E27FC236}">
                <a16:creationId xmlns:a16="http://schemas.microsoft.com/office/drawing/2014/main" id="{ED6AF23B-9691-4F30-AC82-5C5CE994CF82}"/>
              </a:ext>
            </a:extLst>
          </p:cNvPr>
          <p:cNvSpPr/>
          <p:nvPr/>
        </p:nvSpPr>
        <p:spPr bwMode="auto">
          <a:xfrm>
            <a:off x="6135414" y="7167218"/>
            <a:ext cx="1518197" cy="1518197"/>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Lack of</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automation</a:t>
            </a:r>
          </a:p>
        </p:txBody>
      </p:sp>
      <p:sp>
        <p:nvSpPr>
          <p:cNvPr id="186" name="Oval 185">
            <a:extLst>
              <a:ext uri="{FF2B5EF4-FFF2-40B4-BE49-F238E27FC236}">
                <a16:creationId xmlns:a16="http://schemas.microsoft.com/office/drawing/2014/main" id="{E706C022-D574-43CA-954A-135155B0B369}"/>
              </a:ext>
            </a:extLst>
          </p:cNvPr>
          <p:cNvSpPr/>
          <p:nvPr/>
        </p:nvSpPr>
        <p:spPr bwMode="auto">
          <a:xfrm>
            <a:off x="7297095" y="-2111213"/>
            <a:ext cx="1823038" cy="1823036"/>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IT deployment &amp; </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maintenance </a:t>
            </a:r>
          </a:p>
        </p:txBody>
      </p:sp>
      <p:sp>
        <p:nvSpPr>
          <p:cNvPr id="190" name="Oval 189">
            <a:extLst>
              <a:ext uri="{FF2B5EF4-FFF2-40B4-BE49-F238E27FC236}">
                <a16:creationId xmlns:a16="http://schemas.microsoft.com/office/drawing/2014/main" id="{5FA3F6A5-1144-4F40-9725-9C47E7265B5D}"/>
              </a:ext>
            </a:extLst>
          </p:cNvPr>
          <p:cNvSpPr/>
          <p:nvPr/>
        </p:nvSpPr>
        <p:spPr bwMode="auto">
          <a:xfrm>
            <a:off x="-2282765" y="316986"/>
            <a:ext cx="1847645" cy="1847645"/>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Sophistication</a:t>
            </a:r>
            <a:b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372"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threats</a:t>
            </a:r>
          </a:p>
        </p:txBody>
      </p:sp>
      <p:sp>
        <p:nvSpPr>
          <p:cNvPr id="191" name="Oval 129">
            <a:extLst>
              <a:ext uri="{FF2B5EF4-FFF2-40B4-BE49-F238E27FC236}">
                <a16:creationId xmlns:a16="http://schemas.microsoft.com/office/drawing/2014/main" id="{BDD2B57B-ED70-4DB5-B2BA-1F02E9E075E6}"/>
              </a:ext>
            </a:extLst>
          </p:cNvPr>
          <p:cNvSpPr>
            <a:spLocks noChangeArrowheads="1"/>
          </p:cNvSpPr>
          <p:nvPr/>
        </p:nvSpPr>
        <p:spPr bwMode="auto">
          <a:xfrm>
            <a:off x="4427850" y="411418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92" name="Oval 129">
            <a:extLst>
              <a:ext uri="{FF2B5EF4-FFF2-40B4-BE49-F238E27FC236}">
                <a16:creationId xmlns:a16="http://schemas.microsoft.com/office/drawing/2014/main" id="{053741AD-2C31-4362-BB7C-4C0E93D3B1BF}"/>
              </a:ext>
            </a:extLst>
          </p:cNvPr>
          <p:cNvSpPr>
            <a:spLocks noChangeArrowheads="1"/>
          </p:cNvSpPr>
          <p:nvPr/>
        </p:nvSpPr>
        <p:spPr bwMode="auto">
          <a:xfrm rot="597571">
            <a:off x="6624096" y="425680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4" name="Oval 83">
            <a:extLst>
              <a:ext uri="{FF2B5EF4-FFF2-40B4-BE49-F238E27FC236}">
                <a16:creationId xmlns:a16="http://schemas.microsoft.com/office/drawing/2014/main" id="{C4558429-7A7C-4CAA-9365-8185BEA7D809}"/>
              </a:ext>
            </a:extLst>
          </p:cNvPr>
          <p:cNvSpPr>
            <a:spLocks noChangeArrowheads="1"/>
          </p:cNvSpPr>
          <p:nvPr/>
        </p:nvSpPr>
        <p:spPr bwMode="auto">
          <a:xfrm>
            <a:off x="4012229" y="587764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05" name="Oval 83">
            <a:extLst>
              <a:ext uri="{FF2B5EF4-FFF2-40B4-BE49-F238E27FC236}">
                <a16:creationId xmlns:a16="http://schemas.microsoft.com/office/drawing/2014/main" id="{B45FA010-F72C-4B0F-88EA-DB9D3FE423C2}"/>
              </a:ext>
            </a:extLst>
          </p:cNvPr>
          <p:cNvSpPr>
            <a:spLocks noChangeArrowheads="1"/>
          </p:cNvSpPr>
          <p:nvPr/>
        </p:nvSpPr>
        <p:spPr bwMode="auto">
          <a:xfrm>
            <a:off x="670558" y="445658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20415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7" grpId="0"/>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0" name="Equipment Facotry line">
            <a:extLst>
              <a:ext uri="{FF2B5EF4-FFF2-40B4-BE49-F238E27FC236}">
                <a16:creationId xmlns:a16="http://schemas.microsoft.com/office/drawing/2014/main" id="{DC2BC157-6BF5-4E7B-B893-AC5DACECBE18}"/>
              </a:ext>
            </a:extLst>
          </p:cNvPr>
          <p:cNvCxnSpPr>
            <a:cxnSpLocks/>
            <a:stCxn id="106" idx="2"/>
          </p:cNvCxnSpPr>
          <p:nvPr/>
        </p:nvCxnSpPr>
        <p:spPr>
          <a:xfrm flipH="1" flipV="1">
            <a:off x="2325212" y="2369743"/>
            <a:ext cx="822252" cy="38446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22" name="Energy City line">
            <a:extLst>
              <a:ext uri="{FF2B5EF4-FFF2-40B4-BE49-F238E27FC236}">
                <a16:creationId xmlns:a16="http://schemas.microsoft.com/office/drawing/2014/main" id="{7BD7C6E1-238E-4D77-A17C-0701606F15E9}"/>
              </a:ext>
            </a:extLst>
          </p:cNvPr>
          <p:cNvCxnSpPr>
            <a:cxnSpLocks/>
          </p:cNvCxnSpPr>
          <p:nvPr/>
        </p:nvCxnSpPr>
        <p:spPr>
          <a:xfrm flipV="1">
            <a:off x="4572000" y="273976"/>
            <a:ext cx="1027172" cy="93625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24" name="Energy City line">
            <a:extLst>
              <a:ext uri="{FF2B5EF4-FFF2-40B4-BE49-F238E27FC236}">
                <a16:creationId xmlns:a16="http://schemas.microsoft.com/office/drawing/2014/main" id="{4AC4E835-CC74-49CC-A107-AB67C11F0966}"/>
              </a:ext>
            </a:extLst>
          </p:cNvPr>
          <p:cNvCxnSpPr>
            <a:cxnSpLocks/>
          </p:cNvCxnSpPr>
          <p:nvPr/>
        </p:nvCxnSpPr>
        <p:spPr>
          <a:xfrm>
            <a:off x="5668516" y="273975"/>
            <a:ext cx="1590874" cy="86454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4" name="Energy City line">
            <a:extLst>
              <a:ext uri="{FF2B5EF4-FFF2-40B4-BE49-F238E27FC236}">
                <a16:creationId xmlns:a16="http://schemas.microsoft.com/office/drawing/2014/main" id="{4E6CD684-7B99-4FA3-B8EB-7730A61AC9AF}"/>
              </a:ext>
            </a:extLst>
          </p:cNvPr>
          <p:cNvCxnSpPr>
            <a:cxnSpLocks/>
          </p:cNvCxnSpPr>
          <p:nvPr/>
        </p:nvCxnSpPr>
        <p:spPr>
          <a:xfrm>
            <a:off x="10909402" y="5848355"/>
            <a:ext cx="1372614" cy="765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7" name="Energy City line">
            <a:extLst>
              <a:ext uri="{FF2B5EF4-FFF2-40B4-BE49-F238E27FC236}">
                <a16:creationId xmlns:a16="http://schemas.microsoft.com/office/drawing/2014/main" id="{6452999A-4D14-4915-AEF6-6AEFE35588E5}"/>
              </a:ext>
            </a:extLst>
          </p:cNvPr>
          <p:cNvCxnSpPr>
            <a:cxnSpLocks/>
          </p:cNvCxnSpPr>
          <p:nvPr/>
        </p:nvCxnSpPr>
        <p:spPr>
          <a:xfrm>
            <a:off x="9187107" y="6072409"/>
            <a:ext cx="254607" cy="123861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0" name="Energy City line">
            <a:extLst>
              <a:ext uri="{FF2B5EF4-FFF2-40B4-BE49-F238E27FC236}">
                <a16:creationId xmlns:a16="http://schemas.microsoft.com/office/drawing/2014/main" id="{4D82B5E1-1479-4477-A12D-52CD71B430C8}"/>
              </a:ext>
            </a:extLst>
          </p:cNvPr>
          <p:cNvCxnSpPr>
            <a:cxnSpLocks/>
            <a:endCxn id="216" idx="7"/>
          </p:cNvCxnSpPr>
          <p:nvPr/>
        </p:nvCxnSpPr>
        <p:spPr>
          <a:xfrm flipH="1">
            <a:off x="671985" y="4699806"/>
            <a:ext cx="1474316" cy="131605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5" name="Energy City line">
            <a:extLst>
              <a:ext uri="{FF2B5EF4-FFF2-40B4-BE49-F238E27FC236}">
                <a16:creationId xmlns:a16="http://schemas.microsoft.com/office/drawing/2014/main" id="{30E5F734-8DC5-42FF-85A6-C89657DC1981}"/>
              </a:ext>
            </a:extLst>
          </p:cNvPr>
          <p:cNvCxnSpPr>
            <a:cxnSpLocks/>
          </p:cNvCxnSpPr>
          <p:nvPr/>
        </p:nvCxnSpPr>
        <p:spPr>
          <a:xfrm flipV="1">
            <a:off x="583805" y="4439494"/>
            <a:ext cx="33574" cy="161969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8" name="Energy City line">
            <a:extLst>
              <a:ext uri="{FF2B5EF4-FFF2-40B4-BE49-F238E27FC236}">
                <a16:creationId xmlns:a16="http://schemas.microsoft.com/office/drawing/2014/main" id="{F5DDA89B-E589-4170-A8A7-3EF64F0DC7C1}"/>
              </a:ext>
            </a:extLst>
          </p:cNvPr>
          <p:cNvCxnSpPr>
            <a:cxnSpLocks/>
          </p:cNvCxnSpPr>
          <p:nvPr/>
        </p:nvCxnSpPr>
        <p:spPr>
          <a:xfrm>
            <a:off x="4454867" y="1539933"/>
            <a:ext cx="643756" cy="96151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2" name="Energy City line">
            <a:extLst>
              <a:ext uri="{FF2B5EF4-FFF2-40B4-BE49-F238E27FC236}">
                <a16:creationId xmlns:a16="http://schemas.microsoft.com/office/drawing/2014/main" id="{A1F836EC-69EA-40D8-BA79-F19CDCA4FF91}"/>
              </a:ext>
            </a:extLst>
          </p:cNvPr>
          <p:cNvCxnSpPr>
            <a:cxnSpLocks/>
          </p:cNvCxnSpPr>
          <p:nvPr/>
        </p:nvCxnSpPr>
        <p:spPr>
          <a:xfrm>
            <a:off x="2847000" y="601333"/>
            <a:ext cx="1658446" cy="71876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8" name="Energy City line">
            <a:extLst>
              <a:ext uri="{FF2B5EF4-FFF2-40B4-BE49-F238E27FC236}">
                <a16:creationId xmlns:a16="http://schemas.microsoft.com/office/drawing/2014/main" id="{9B33CD8B-B2CF-49C1-920E-31A634B9218C}"/>
              </a:ext>
            </a:extLst>
          </p:cNvPr>
          <p:cNvCxnSpPr>
            <a:cxnSpLocks/>
          </p:cNvCxnSpPr>
          <p:nvPr/>
        </p:nvCxnSpPr>
        <p:spPr>
          <a:xfrm flipH="1">
            <a:off x="532444" y="626109"/>
            <a:ext cx="1352608" cy="8415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2" name="Energy City line">
            <a:extLst>
              <a:ext uri="{FF2B5EF4-FFF2-40B4-BE49-F238E27FC236}">
                <a16:creationId xmlns:a16="http://schemas.microsoft.com/office/drawing/2014/main" id="{62DD663C-CBF7-4A23-91CE-6FEBB41F5B36}"/>
              </a:ext>
            </a:extLst>
          </p:cNvPr>
          <p:cNvCxnSpPr>
            <a:cxnSpLocks/>
          </p:cNvCxnSpPr>
          <p:nvPr/>
        </p:nvCxnSpPr>
        <p:spPr>
          <a:xfrm flipV="1">
            <a:off x="3721714" y="5215074"/>
            <a:ext cx="1474492" cy="85733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4" name="Energy City line">
            <a:extLst>
              <a:ext uri="{FF2B5EF4-FFF2-40B4-BE49-F238E27FC236}">
                <a16:creationId xmlns:a16="http://schemas.microsoft.com/office/drawing/2014/main" id="{D48A8BFB-8CA4-4913-BBD0-D9881A9A53FC}"/>
              </a:ext>
            </a:extLst>
          </p:cNvPr>
          <p:cNvCxnSpPr>
            <a:cxnSpLocks/>
          </p:cNvCxnSpPr>
          <p:nvPr/>
        </p:nvCxnSpPr>
        <p:spPr>
          <a:xfrm flipV="1">
            <a:off x="9051925" y="4457746"/>
            <a:ext cx="2135236" cy="101098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6" name="Energy City line">
            <a:extLst>
              <a:ext uri="{FF2B5EF4-FFF2-40B4-BE49-F238E27FC236}">
                <a16:creationId xmlns:a16="http://schemas.microsoft.com/office/drawing/2014/main" id="{794A79A9-2B98-497A-9768-80260DACBC3F}"/>
              </a:ext>
            </a:extLst>
          </p:cNvPr>
          <p:cNvCxnSpPr>
            <a:cxnSpLocks/>
          </p:cNvCxnSpPr>
          <p:nvPr/>
        </p:nvCxnSpPr>
        <p:spPr>
          <a:xfrm flipH="1">
            <a:off x="10045699" y="612582"/>
            <a:ext cx="1011823" cy="140034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8" name="Energy City line">
            <a:extLst>
              <a:ext uri="{FF2B5EF4-FFF2-40B4-BE49-F238E27FC236}">
                <a16:creationId xmlns:a16="http://schemas.microsoft.com/office/drawing/2014/main" id="{B7F50959-E259-4C66-B78F-1B35A4D41F02}"/>
              </a:ext>
            </a:extLst>
          </p:cNvPr>
          <p:cNvCxnSpPr>
            <a:cxnSpLocks/>
            <a:stCxn id="159" idx="3"/>
          </p:cNvCxnSpPr>
          <p:nvPr/>
        </p:nvCxnSpPr>
        <p:spPr>
          <a:xfrm flipH="1">
            <a:off x="7185025" y="645980"/>
            <a:ext cx="1755789" cy="56425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9" name="Energy City line">
            <a:extLst>
              <a:ext uri="{FF2B5EF4-FFF2-40B4-BE49-F238E27FC236}">
                <a16:creationId xmlns:a16="http://schemas.microsoft.com/office/drawing/2014/main" id="{94266E94-49D8-4F23-8854-449104C87772}"/>
              </a:ext>
            </a:extLst>
          </p:cNvPr>
          <p:cNvCxnSpPr>
            <a:cxnSpLocks/>
          </p:cNvCxnSpPr>
          <p:nvPr/>
        </p:nvCxnSpPr>
        <p:spPr>
          <a:xfrm flipH="1">
            <a:off x="6922681" y="1138518"/>
            <a:ext cx="389327" cy="119288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1" name="Energy City line">
            <a:extLst>
              <a:ext uri="{FF2B5EF4-FFF2-40B4-BE49-F238E27FC236}">
                <a16:creationId xmlns:a16="http://schemas.microsoft.com/office/drawing/2014/main" id="{CF29C845-F558-4A0C-981A-D721CE74883A}"/>
              </a:ext>
            </a:extLst>
          </p:cNvPr>
          <p:cNvCxnSpPr>
            <a:cxnSpLocks/>
          </p:cNvCxnSpPr>
          <p:nvPr/>
        </p:nvCxnSpPr>
        <p:spPr>
          <a:xfrm flipH="1">
            <a:off x="8148691" y="2105485"/>
            <a:ext cx="1960250" cy="1038532"/>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2" name="Energy City line">
            <a:extLst>
              <a:ext uri="{FF2B5EF4-FFF2-40B4-BE49-F238E27FC236}">
                <a16:creationId xmlns:a16="http://schemas.microsoft.com/office/drawing/2014/main" id="{F5C36838-1D00-45F6-BBFC-03B1B12B486F}"/>
              </a:ext>
            </a:extLst>
          </p:cNvPr>
          <p:cNvCxnSpPr>
            <a:cxnSpLocks/>
          </p:cNvCxnSpPr>
          <p:nvPr/>
        </p:nvCxnSpPr>
        <p:spPr>
          <a:xfrm flipH="1" flipV="1">
            <a:off x="7528209" y="4269760"/>
            <a:ext cx="1500034" cy="113027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7" name="Energy City line">
            <a:extLst>
              <a:ext uri="{FF2B5EF4-FFF2-40B4-BE49-F238E27FC236}">
                <a16:creationId xmlns:a16="http://schemas.microsoft.com/office/drawing/2014/main" id="{46D88F54-1304-43D6-8A05-BFDCB7D60B94}"/>
              </a:ext>
            </a:extLst>
          </p:cNvPr>
          <p:cNvCxnSpPr>
            <a:cxnSpLocks/>
            <a:endCxn id="213" idx="4"/>
          </p:cNvCxnSpPr>
          <p:nvPr/>
        </p:nvCxnSpPr>
        <p:spPr>
          <a:xfrm flipV="1">
            <a:off x="10909402" y="4525623"/>
            <a:ext cx="296238" cy="12746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6" name="Energy City line">
            <a:extLst>
              <a:ext uri="{FF2B5EF4-FFF2-40B4-BE49-F238E27FC236}">
                <a16:creationId xmlns:a16="http://schemas.microsoft.com/office/drawing/2014/main" id="{1F879168-8203-4CC1-88BC-4BD892DC64A6}"/>
              </a:ext>
            </a:extLst>
          </p:cNvPr>
          <p:cNvCxnSpPr>
            <a:cxnSpLocks/>
          </p:cNvCxnSpPr>
          <p:nvPr/>
        </p:nvCxnSpPr>
        <p:spPr>
          <a:xfrm flipV="1">
            <a:off x="2146301" y="4186964"/>
            <a:ext cx="1673361" cy="56555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1" name="Energy City line">
            <a:extLst>
              <a:ext uri="{FF2B5EF4-FFF2-40B4-BE49-F238E27FC236}">
                <a16:creationId xmlns:a16="http://schemas.microsoft.com/office/drawing/2014/main" id="{3455CF82-01EA-4781-BA73-68809C104705}"/>
              </a:ext>
            </a:extLst>
          </p:cNvPr>
          <p:cNvCxnSpPr>
            <a:cxnSpLocks/>
          </p:cNvCxnSpPr>
          <p:nvPr/>
        </p:nvCxnSpPr>
        <p:spPr>
          <a:xfrm flipH="1" flipV="1">
            <a:off x="491143" y="777411"/>
            <a:ext cx="728090" cy="101183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5" name="Energy City line">
            <a:extLst>
              <a:ext uri="{FF2B5EF4-FFF2-40B4-BE49-F238E27FC236}">
                <a16:creationId xmlns:a16="http://schemas.microsoft.com/office/drawing/2014/main" id="{90A18D25-8B26-4933-9D37-BCE65C3270BC}"/>
              </a:ext>
            </a:extLst>
          </p:cNvPr>
          <p:cNvCxnSpPr>
            <a:cxnSpLocks/>
          </p:cNvCxnSpPr>
          <p:nvPr/>
        </p:nvCxnSpPr>
        <p:spPr>
          <a:xfrm>
            <a:off x="7259390" y="1210235"/>
            <a:ext cx="2849551" cy="99091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8" name="Energy City line">
            <a:extLst>
              <a:ext uri="{FF2B5EF4-FFF2-40B4-BE49-F238E27FC236}">
                <a16:creationId xmlns:a16="http://schemas.microsoft.com/office/drawing/2014/main" id="{F44C182F-A7A1-4849-BB9E-3813C22E6F42}"/>
              </a:ext>
            </a:extLst>
          </p:cNvPr>
          <p:cNvCxnSpPr>
            <a:cxnSpLocks/>
          </p:cNvCxnSpPr>
          <p:nvPr/>
        </p:nvCxnSpPr>
        <p:spPr>
          <a:xfrm flipH="1">
            <a:off x="2146302" y="1320095"/>
            <a:ext cx="2308565" cy="7378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0" name="Energy City line">
            <a:extLst>
              <a:ext uri="{FF2B5EF4-FFF2-40B4-BE49-F238E27FC236}">
                <a16:creationId xmlns:a16="http://schemas.microsoft.com/office/drawing/2014/main" id="{579C28CD-F884-4063-B052-6046EC6B5F90}"/>
              </a:ext>
            </a:extLst>
          </p:cNvPr>
          <p:cNvCxnSpPr>
            <a:cxnSpLocks/>
          </p:cNvCxnSpPr>
          <p:nvPr/>
        </p:nvCxnSpPr>
        <p:spPr>
          <a:xfrm>
            <a:off x="1861098" y="2789172"/>
            <a:ext cx="318540" cy="203384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4" name="Energy City line">
            <a:extLst>
              <a:ext uri="{FF2B5EF4-FFF2-40B4-BE49-F238E27FC236}">
                <a16:creationId xmlns:a16="http://schemas.microsoft.com/office/drawing/2014/main" id="{74484224-0712-48FF-9EC1-A369A4F68089}"/>
              </a:ext>
            </a:extLst>
          </p:cNvPr>
          <p:cNvCxnSpPr>
            <a:cxnSpLocks/>
          </p:cNvCxnSpPr>
          <p:nvPr/>
        </p:nvCxnSpPr>
        <p:spPr>
          <a:xfrm>
            <a:off x="9051925" y="618628"/>
            <a:ext cx="1057016" cy="148685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6" name="Energy City line">
            <a:extLst>
              <a:ext uri="{FF2B5EF4-FFF2-40B4-BE49-F238E27FC236}">
                <a16:creationId xmlns:a16="http://schemas.microsoft.com/office/drawing/2014/main" id="{C795B65A-457B-4239-BEFB-7D55EA98121F}"/>
              </a:ext>
            </a:extLst>
          </p:cNvPr>
          <p:cNvCxnSpPr>
            <a:cxnSpLocks/>
          </p:cNvCxnSpPr>
          <p:nvPr/>
        </p:nvCxnSpPr>
        <p:spPr>
          <a:xfrm flipV="1">
            <a:off x="5196206" y="5046539"/>
            <a:ext cx="1629687" cy="22799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8" name="Energy City line">
            <a:extLst>
              <a:ext uri="{FF2B5EF4-FFF2-40B4-BE49-F238E27FC236}">
                <a16:creationId xmlns:a16="http://schemas.microsoft.com/office/drawing/2014/main" id="{88C571DA-4A44-4F95-8EC1-DB5FBFE43D4C}"/>
              </a:ext>
            </a:extLst>
          </p:cNvPr>
          <p:cNvCxnSpPr>
            <a:cxnSpLocks/>
          </p:cNvCxnSpPr>
          <p:nvPr/>
        </p:nvCxnSpPr>
        <p:spPr>
          <a:xfrm>
            <a:off x="2179638" y="4752515"/>
            <a:ext cx="1516012" cy="13066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8" name="Energy City line">
            <a:extLst>
              <a:ext uri="{FF2B5EF4-FFF2-40B4-BE49-F238E27FC236}">
                <a16:creationId xmlns:a16="http://schemas.microsoft.com/office/drawing/2014/main" id="{616D15FA-639D-4E0E-9FCE-75F8E35C2BD2}"/>
              </a:ext>
            </a:extLst>
          </p:cNvPr>
          <p:cNvCxnSpPr>
            <a:cxnSpLocks/>
          </p:cNvCxnSpPr>
          <p:nvPr/>
        </p:nvCxnSpPr>
        <p:spPr>
          <a:xfrm>
            <a:off x="6885716" y="5042553"/>
            <a:ext cx="2099197" cy="42617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3" name="Energy City line">
            <a:extLst>
              <a:ext uri="{FF2B5EF4-FFF2-40B4-BE49-F238E27FC236}">
                <a16:creationId xmlns:a16="http://schemas.microsoft.com/office/drawing/2014/main" id="{4BBA8A8C-3BAB-4A5D-A3C6-B06FAD8C4E3B}"/>
              </a:ext>
            </a:extLst>
          </p:cNvPr>
          <p:cNvCxnSpPr>
            <a:cxnSpLocks/>
          </p:cNvCxnSpPr>
          <p:nvPr/>
        </p:nvCxnSpPr>
        <p:spPr>
          <a:xfrm flipH="1">
            <a:off x="9028243" y="2996683"/>
            <a:ext cx="1179744" cy="247204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8" name="Energy City line">
            <a:extLst>
              <a:ext uri="{FF2B5EF4-FFF2-40B4-BE49-F238E27FC236}">
                <a16:creationId xmlns:a16="http://schemas.microsoft.com/office/drawing/2014/main" id="{60784C30-E966-4840-9170-FFC7AB2768D2}"/>
              </a:ext>
            </a:extLst>
          </p:cNvPr>
          <p:cNvCxnSpPr>
            <a:cxnSpLocks/>
          </p:cNvCxnSpPr>
          <p:nvPr/>
        </p:nvCxnSpPr>
        <p:spPr>
          <a:xfrm flipV="1">
            <a:off x="11087732" y="124783"/>
            <a:ext cx="1441087" cy="44303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1" name="Energy City line">
            <a:extLst>
              <a:ext uri="{FF2B5EF4-FFF2-40B4-BE49-F238E27FC236}">
                <a16:creationId xmlns:a16="http://schemas.microsoft.com/office/drawing/2014/main" id="{119947CF-A0A4-4A4A-88C7-D4B8EC517B08}"/>
              </a:ext>
            </a:extLst>
          </p:cNvPr>
          <p:cNvCxnSpPr>
            <a:cxnSpLocks/>
          </p:cNvCxnSpPr>
          <p:nvPr/>
        </p:nvCxnSpPr>
        <p:spPr>
          <a:xfrm flipH="1" flipV="1">
            <a:off x="8508065" y="-227263"/>
            <a:ext cx="488160" cy="79975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99" name="Energy City line">
            <a:extLst>
              <a:ext uri="{FF2B5EF4-FFF2-40B4-BE49-F238E27FC236}">
                <a16:creationId xmlns:a16="http://schemas.microsoft.com/office/drawing/2014/main" id="{70C23AD9-2776-4394-8D54-4B86C2F73E80}"/>
              </a:ext>
            </a:extLst>
          </p:cNvPr>
          <p:cNvCxnSpPr>
            <a:cxnSpLocks/>
          </p:cNvCxnSpPr>
          <p:nvPr/>
        </p:nvCxnSpPr>
        <p:spPr>
          <a:xfrm flipV="1">
            <a:off x="2847000" y="-287571"/>
            <a:ext cx="685833" cy="77969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4" name="Energy City line">
            <a:extLst>
              <a:ext uri="{FF2B5EF4-FFF2-40B4-BE49-F238E27FC236}">
                <a16:creationId xmlns:a16="http://schemas.microsoft.com/office/drawing/2014/main" id="{E899F835-CABC-46FB-A41D-31C28475CD25}"/>
              </a:ext>
            </a:extLst>
          </p:cNvPr>
          <p:cNvCxnSpPr>
            <a:cxnSpLocks/>
          </p:cNvCxnSpPr>
          <p:nvPr/>
        </p:nvCxnSpPr>
        <p:spPr>
          <a:xfrm flipH="1" flipV="1">
            <a:off x="342990" y="-287569"/>
            <a:ext cx="135830" cy="95503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7" name="Energy City line">
            <a:extLst>
              <a:ext uri="{FF2B5EF4-FFF2-40B4-BE49-F238E27FC236}">
                <a16:creationId xmlns:a16="http://schemas.microsoft.com/office/drawing/2014/main" id="{7EAC9044-00BF-4A44-B546-D031C18ACD48}"/>
              </a:ext>
            </a:extLst>
          </p:cNvPr>
          <p:cNvCxnSpPr>
            <a:cxnSpLocks/>
          </p:cNvCxnSpPr>
          <p:nvPr/>
        </p:nvCxnSpPr>
        <p:spPr>
          <a:xfrm flipV="1">
            <a:off x="-272303" y="2385088"/>
            <a:ext cx="1352042" cy="54721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0" name="Energy City line">
            <a:extLst>
              <a:ext uri="{FF2B5EF4-FFF2-40B4-BE49-F238E27FC236}">
                <a16:creationId xmlns:a16="http://schemas.microsoft.com/office/drawing/2014/main" id="{B9376C12-98E9-46BB-8281-C6C9A451DA1F}"/>
              </a:ext>
            </a:extLst>
          </p:cNvPr>
          <p:cNvCxnSpPr>
            <a:cxnSpLocks/>
          </p:cNvCxnSpPr>
          <p:nvPr/>
        </p:nvCxnSpPr>
        <p:spPr>
          <a:xfrm flipH="1" flipV="1">
            <a:off x="-119734" y="3122565"/>
            <a:ext cx="710672" cy="125670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408" name="Oval 407">
            <a:extLst>
              <a:ext uri="{FF2B5EF4-FFF2-40B4-BE49-F238E27FC236}">
                <a16:creationId xmlns:a16="http://schemas.microsoft.com/office/drawing/2014/main" id="{1263D0D5-28C2-4C91-9562-2E698C7B5D65}"/>
              </a:ext>
            </a:extLst>
          </p:cNvPr>
          <p:cNvSpPr/>
          <p:nvPr/>
        </p:nvSpPr>
        <p:spPr bwMode="auto">
          <a:xfrm>
            <a:off x="1460415" y="4053601"/>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Too many</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disconnected</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products</a:t>
            </a:r>
          </a:p>
        </p:txBody>
      </p:sp>
      <p:sp>
        <p:nvSpPr>
          <p:cNvPr id="411" name="Oval 410">
            <a:extLst>
              <a:ext uri="{FF2B5EF4-FFF2-40B4-BE49-F238E27FC236}">
                <a16:creationId xmlns:a16="http://schemas.microsoft.com/office/drawing/2014/main" id="{E207D35E-63F7-476A-BE6D-4C01A72B24A2}"/>
              </a:ext>
            </a:extLst>
          </p:cNvPr>
          <p:cNvSpPr/>
          <p:nvPr/>
        </p:nvSpPr>
        <p:spPr bwMode="auto">
          <a:xfrm>
            <a:off x="992491" y="1415652"/>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76%</a:t>
            </a:r>
            <a:b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report increasing</a:t>
            </a:r>
            <a:b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security data*</a:t>
            </a:r>
          </a:p>
        </p:txBody>
      </p:sp>
      <p:sp>
        <p:nvSpPr>
          <p:cNvPr id="412" name="Oval 411">
            <a:extLst>
              <a:ext uri="{FF2B5EF4-FFF2-40B4-BE49-F238E27FC236}">
                <a16:creationId xmlns:a16="http://schemas.microsoft.com/office/drawing/2014/main" id="{1D8B168F-361A-4785-9B26-795150E5144C}"/>
              </a:ext>
            </a:extLst>
          </p:cNvPr>
          <p:cNvSpPr/>
          <p:nvPr/>
        </p:nvSpPr>
        <p:spPr bwMode="auto">
          <a:xfrm>
            <a:off x="4505446" y="4602439"/>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3.5M</a:t>
            </a:r>
            <a:b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unfilled security</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jobs in 2021</a:t>
            </a:r>
          </a:p>
        </p:txBody>
      </p:sp>
      <p:sp>
        <p:nvSpPr>
          <p:cNvPr id="413" name="Oval 412">
            <a:extLst>
              <a:ext uri="{FF2B5EF4-FFF2-40B4-BE49-F238E27FC236}">
                <a16:creationId xmlns:a16="http://schemas.microsoft.com/office/drawing/2014/main" id="{CD993354-1133-48B2-BD63-705F2489E401}"/>
              </a:ext>
            </a:extLst>
          </p:cNvPr>
          <p:cNvSpPr/>
          <p:nvPr/>
        </p:nvSpPr>
        <p:spPr bwMode="auto">
          <a:xfrm>
            <a:off x="8367092" y="4752515"/>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Lack of</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automation</a:t>
            </a:r>
          </a:p>
        </p:txBody>
      </p:sp>
      <p:sp>
        <p:nvSpPr>
          <p:cNvPr id="414" name="Oval 413">
            <a:extLst>
              <a:ext uri="{FF2B5EF4-FFF2-40B4-BE49-F238E27FC236}">
                <a16:creationId xmlns:a16="http://schemas.microsoft.com/office/drawing/2014/main" id="{77F8AD57-4CDA-4A5A-B9AB-F13D73FA4834}"/>
              </a:ext>
            </a:extLst>
          </p:cNvPr>
          <p:cNvSpPr/>
          <p:nvPr/>
        </p:nvSpPr>
        <p:spPr bwMode="auto">
          <a:xfrm>
            <a:off x="9416896" y="1386492"/>
            <a:ext cx="1346438" cy="1346438"/>
          </a:xfrm>
          <a:prstGeom prst="ellipse">
            <a:avLst/>
          </a:prstGeom>
          <a:solidFill>
            <a:srgbClr val="077BD6"/>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44%</a:t>
            </a:r>
            <a:br>
              <a:rPr kumimoji="0" lang="en-US" sz="1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of alerts are</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never investigated</a:t>
            </a:r>
          </a:p>
        </p:txBody>
      </p:sp>
      <p:sp>
        <p:nvSpPr>
          <p:cNvPr id="420" name="Oval 419">
            <a:extLst>
              <a:ext uri="{FF2B5EF4-FFF2-40B4-BE49-F238E27FC236}">
                <a16:creationId xmlns:a16="http://schemas.microsoft.com/office/drawing/2014/main" id="{6CD5884A-41B5-4AFD-871A-9DECFF5A49F0}"/>
              </a:ext>
            </a:extLst>
          </p:cNvPr>
          <p:cNvSpPr/>
          <p:nvPr/>
        </p:nvSpPr>
        <p:spPr bwMode="auto">
          <a:xfrm>
            <a:off x="6566833" y="476116"/>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IT deployment &amp; </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maintenance </a:t>
            </a:r>
          </a:p>
        </p:txBody>
      </p:sp>
      <p:sp>
        <p:nvSpPr>
          <p:cNvPr id="410" name="Oval 409">
            <a:extLst>
              <a:ext uri="{FF2B5EF4-FFF2-40B4-BE49-F238E27FC236}">
                <a16:creationId xmlns:a16="http://schemas.microsoft.com/office/drawing/2014/main" id="{DFD6E5BC-C196-43CE-98BE-7E0592E49CDE}"/>
              </a:ext>
            </a:extLst>
          </p:cNvPr>
          <p:cNvSpPr/>
          <p:nvPr/>
        </p:nvSpPr>
        <p:spPr bwMode="auto">
          <a:xfrm>
            <a:off x="3783195" y="618565"/>
            <a:ext cx="1346438" cy="1346438"/>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none" lIns="89642" tIns="89642" rIns="89642" bIns="8964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Sophistication</a:t>
            </a:r>
            <a:b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of threats</a:t>
            </a:r>
          </a:p>
        </p:txBody>
      </p:sp>
      <p:sp>
        <p:nvSpPr>
          <p:cNvPr id="213" name="Oval 129">
            <a:extLst>
              <a:ext uri="{FF2B5EF4-FFF2-40B4-BE49-F238E27FC236}">
                <a16:creationId xmlns:a16="http://schemas.microsoft.com/office/drawing/2014/main" id="{28C6830B-6DC4-4E9A-B362-9ACB5EF86196}"/>
              </a:ext>
            </a:extLst>
          </p:cNvPr>
          <p:cNvSpPr>
            <a:spLocks noChangeArrowheads="1"/>
          </p:cNvSpPr>
          <p:nvPr/>
        </p:nvSpPr>
        <p:spPr bwMode="auto">
          <a:xfrm rot="965671">
            <a:off x="11140848" y="434985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16" name="Oval 129">
            <a:extLst>
              <a:ext uri="{FF2B5EF4-FFF2-40B4-BE49-F238E27FC236}">
                <a16:creationId xmlns:a16="http://schemas.microsoft.com/office/drawing/2014/main" id="{A6A0AEC9-EC3F-40E8-A205-130A4CFCFEF0}"/>
              </a:ext>
            </a:extLst>
          </p:cNvPr>
          <p:cNvSpPr>
            <a:spLocks noChangeArrowheads="1"/>
          </p:cNvSpPr>
          <p:nvPr/>
        </p:nvSpPr>
        <p:spPr bwMode="auto">
          <a:xfrm rot="965671">
            <a:off x="503868" y="5969549"/>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cxnSp>
        <p:nvCxnSpPr>
          <p:cNvPr id="229" name="Energy City line">
            <a:extLst>
              <a:ext uri="{FF2B5EF4-FFF2-40B4-BE49-F238E27FC236}">
                <a16:creationId xmlns:a16="http://schemas.microsoft.com/office/drawing/2014/main" id="{2060E422-85A3-48C6-B488-DEB36E82553E}"/>
              </a:ext>
            </a:extLst>
          </p:cNvPr>
          <p:cNvCxnSpPr>
            <a:cxnSpLocks/>
          </p:cNvCxnSpPr>
          <p:nvPr/>
        </p:nvCxnSpPr>
        <p:spPr>
          <a:xfrm flipV="1">
            <a:off x="2520975" y="6049228"/>
            <a:ext cx="1212112" cy="93823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407" name="TextBox 406">
            <a:extLst>
              <a:ext uri="{FF2B5EF4-FFF2-40B4-BE49-F238E27FC236}">
                <a16:creationId xmlns:a16="http://schemas.microsoft.com/office/drawing/2014/main" id="{68CE9D46-027C-43E9-B6DF-2D1548D639D2}"/>
              </a:ext>
            </a:extLst>
          </p:cNvPr>
          <p:cNvSpPr txBox="1"/>
          <p:nvPr/>
        </p:nvSpPr>
        <p:spPr>
          <a:xfrm>
            <a:off x="3977049" y="3457373"/>
            <a:ext cx="4263781" cy="594356"/>
          </a:xfrm>
          <a:prstGeom prst="rect">
            <a:avLst/>
          </a:prstGeom>
          <a:noFill/>
        </p:spPr>
        <p:txBody>
          <a:bodyPr wrap="non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200" b="0" i="0" u="none" strike="noStrike" kern="1200" cap="none" spc="0" normalizeH="0" baseline="0" noProof="0">
                <a:ln>
                  <a:noFill/>
                </a:ln>
                <a:solidFill>
                  <a:srgbClr val="000000"/>
                </a:solidFill>
                <a:effectLst/>
                <a:uLnTx/>
                <a:uFillTx/>
                <a:latin typeface="Segoe UI Semibold"/>
                <a:ea typeface="+mn-ea"/>
                <a:cs typeface="+mn-cs"/>
              </a:rPr>
              <a:t>Security operations challenges</a:t>
            </a:r>
          </a:p>
        </p:txBody>
      </p:sp>
      <p:grpSp>
        <p:nvGrpSpPr>
          <p:cNvPr id="235" name="Group 234">
            <a:extLst>
              <a:ext uri="{FF2B5EF4-FFF2-40B4-BE49-F238E27FC236}">
                <a16:creationId xmlns:a16="http://schemas.microsoft.com/office/drawing/2014/main" id="{6A4B4A6B-C762-492B-866B-28C4579AF659}"/>
              </a:ext>
            </a:extLst>
          </p:cNvPr>
          <p:cNvGrpSpPr/>
          <p:nvPr/>
        </p:nvGrpSpPr>
        <p:grpSpPr>
          <a:xfrm>
            <a:off x="1452848" y="-718990"/>
            <a:ext cx="432445" cy="432445"/>
            <a:chOff x="3019691" y="4120975"/>
            <a:chExt cx="640079" cy="640079"/>
          </a:xfrm>
        </p:grpSpPr>
        <p:sp>
          <p:nvSpPr>
            <p:cNvPr id="236" name="Oval 235">
              <a:extLst>
                <a:ext uri="{FF2B5EF4-FFF2-40B4-BE49-F238E27FC236}">
                  <a16:creationId xmlns:a16="http://schemas.microsoft.com/office/drawing/2014/main" id="{D7E90185-E511-4AE1-ABE1-D9D4E0BD9324}"/>
                </a:ext>
              </a:extLst>
            </p:cNvPr>
            <p:cNvSpPr/>
            <p:nvPr/>
          </p:nvSpPr>
          <p:spPr bwMode="auto">
            <a:xfrm>
              <a:off x="3019691" y="4120975"/>
              <a:ext cx="640079"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37" name="Freeform 5">
              <a:extLst>
                <a:ext uri="{FF2B5EF4-FFF2-40B4-BE49-F238E27FC236}">
                  <a16:creationId xmlns:a16="http://schemas.microsoft.com/office/drawing/2014/main" id="{2DF023A3-910A-4B96-A083-7D07AB438C8A}"/>
                </a:ext>
              </a:extLst>
            </p:cNvPr>
            <p:cNvSpPr>
              <a:spLocks noEditPoints="1"/>
            </p:cNvSpPr>
            <p:nvPr/>
          </p:nvSpPr>
          <p:spPr bwMode="auto">
            <a:xfrm>
              <a:off x="3185649" y="4348319"/>
              <a:ext cx="308171" cy="185404"/>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238" name="Group 237">
            <a:extLst>
              <a:ext uri="{FF2B5EF4-FFF2-40B4-BE49-F238E27FC236}">
                <a16:creationId xmlns:a16="http://schemas.microsoft.com/office/drawing/2014/main" id="{248EF435-7B6E-449E-B772-7639A279D548}"/>
              </a:ext>
            </a:extLst>
          </p:cNvPr>
          <p:cNvGrpSpPr/>
          <p:nvPr/>
        </p:nvGrpSpPr>
        <p:grpSpPr>
          <a:xfrm>
            <a:off x="10961556" y="7246781"/>
            <a:ext cx="451209" cy="451209"/>
            <a:chOff x="7400259" y="5674971"/>
            <a:chExt cx="640078" cy="640081"/>
          </a:xfrm>
        </p:grpSpPr>
        <p:sp>
          <p:nvSpPr>
            <p:cNvPr id="239" name="Oval 238">
              <a:extLst>
                <a:ext uri="{FF2B5EF4-FFF2-40B4-BE49-F238E27FC236}">
                  <a16:creationId xmlns:a16="http://schemas.microsoft.com/office/drawing/2014/main" id="{A51A7EF2-CBB3-445B-9FAB-E7F50A2D605E}"/>
                </a:ext>
              </a:extLst>
            </p:cNvPr>
            <p:cNvSpPr/>
            <p:nvPr/>
          </p:nvSpPr>
          <p:spPr bwMode="auto">
            <a:xfrm>
              <a:off x="7400259" y="5674971"/>
              <a:ext cx="640078" cy="640081"/>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40" name="Group 239">
              <a:extLst>
                <a:ext uri="{FF2B5EF4-FFF2-40B4-BE49-F238E27FC236}">
                  <a16:creationId xmlns:a16="http://schemas.microsoft.com/office/drawing/2014/main" id="{213935A0-CDF1-4D1D-8CE5-C486D2E0728B}"/>
                </a:ext>
              </a:extLst>
            </p:cNvPr>
            <p:cNvGrpSpPr/>
            <p:nvPr/>
          </p:nvGrpSpPr>
          <p:grpSpPr>
            <a:xfrm>
              <a:off x="7635101" y="5853274"/>
              <a:ext cx="170436" cy="283462"/>
              <a:chOff x="5622072" y="3034107"/>
              <a:chExt cx="225306" cy="374720"/>
            </a:xfrm>
          </p:grpSpPr>
          <p:sp>
            <p:nvSpPr>
              <p:cNvPr id="241" name="Freeform 5">
                <a:extLst>
                  <a:ext uri="{FF2B5EF4-FFF2-40B4-BE49-F238E27FC236}">
                    <a16:creationId xmlns:a16="http://schemas.microsoft.com/office/drawing/2014/main" id="{D07105BE-A2C1-49AC-9D4F-ACA9C344DC68}"/>
                  </a:ext>
                </a:extLst>
              </p:cNvPr>
              <p:cNvSpPr>
                <a:spLocks noEditPoints="1"/>
              </p:cNvSpPr>
              <p:nvPr/>
            </p:nvSpPr>
            <p:spPr bwMode="auto">
              <a:xfrm>
                <a:off x="5622072" y="3034107"/>
                <a:ext cx="225306" cy="37472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242" name="Oval 241">
                <a:extLst>
                  <a:ext uri="{FF2B5EF4-FFF2-40B4-BE49-F238E27FC236}">
                    <a16:creationId xmlns:a16="http://schemas.microsoft.com/office/drawing/2014/main" id="{819A8C80-5D44-4595-94A0-D261C28989B0}"/>
                  </a:ext>
                </a:extLst>
              </p:cNvPr>
              <p:cNvSpPr/>
              <p:nvPr/>
            </p:nvSpPr>
            <p:spPr bwMode="auto">
              <a:xfrm>
                <a:off x="5670550" y="3124200"/>
                <a:ext cx="107950" cy="107950"/>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nvGrpSpPr>
          <p:cNvPr id="243" name="Group 242">
            <a:extLst>
              <a:ext uri="{FF2B5EF4-FFF2-40B4-BE49-F238E27FC236}">
                <a16:creationId xmlns:a16="http://schemas.microsoft.com/office/drawing/2014/main" id="{15B88A10-1291-497E-960D-7414DBFC20D1}"/>
              </a:ext>
            </a:extLst>
          </p:cNvPr>
          <p:cNvGrpSpPr/>
          <p:nvPr/>
        </p:nvGrpSpPr>
        <p:grpSpPr>
          <a:xfrm>
            <a:off x="4924296" y="-714033"/>
            <a:ext cx="443223" cy="443223"/>
            <a:chOff x="3780160" y="3086703"/>
            <a:chExt cx="472599" cy="472599"/>
          </a:xfrm>
        </p:grpSpPr>
        <p:sp>
          <p:nvSpPr>
            <p:cNvPr id="244" name="Oval 243">
              <a:extLst>
                <a:ext uri="{FF2B5EF4-FFF2-40B4-BE49-F238E27FC236}">
                  <a16:creationId xmlns:a16="http://schemas.microsoft.com/office/drawing/2014/main" id="{666FDBA7-8883-4119-BE4A-4E75E953DB0C}"/>
                </a:ext>
              </a:extLst>
            </p:cNvPr>
            <p:cNvSpPr/>
            <p:nvPr/>
          </p:nvSpPr>
          <p:spPr bwMode="auto">
            <a:xfrm>
              <a:off x="3780160" y="3086703"/>
              <a:ext cx="472599" cy="47259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45" name="Group 244">
              <a:extLst>
                <a:ext uri="{FF2B5EF4-FFF2-40B4-BE49-F238E27FC236}">
                  <a16:creationId xmlns:a16="http://schemas.microsoft.com/office/drawing/2014/main" id="{5FEDC1E6-EC60-4658-B349-DE9A5334F9BE}"/>
                </a:ext>
              </a:extLst>
            </p:cNvPr>
            <p:cNvGrpSpPr/>
            <p:nvPr/>
          </p:nvGrpSpPr>
          <p:grpSpPr>
            <a:xfrm>
              <a:off x="3828570" y="3130446"/>
              <a:ext cx="378990" cy="378990"/>
              <a:chOff x="4452509" y="919634"/>
              <a:chExt cx="523664" cy="523664"/>
            </a:xfrm>
          </p:grpSpPr>
          <p:sp>
            <p:nvSpPr>
              <p:cNvPr id="246" name="Oval 245">
                <a:extLst>
                  <a:ext uri="{FF2B5EF4-FFF2-40B4-BE49-F238E27FC236}">
                    <a16:creationId xmlns:a16="http://schemas.microsoft.com/office/drawing/2014/main" id="{470E2FE0-EEE6-470B-9DD8-F78650DEC421}"/>
                  </a:ext>
                </a:extLst>
              </p:cNvPr>
              <p:cNvSpPr/>
              <p:nvPr/>
            </p:nvSpPr>
            <p:spPr bwMode="auto">
              <a:xfrm rot="19620000" flipH="1">
                <a:off x="4452509" y="919634"/>
                <a:ext cx="523664" cy="523664"/>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marL="0" marR="0" lvl="0" indent="0" algn="ctr" defTabSz="895922" rtl="0" eaLnBrk="1" fontAlgn="base" latinLnBrk="0" hangingPunct="1">
                  <a:lnSpc>
                    <a:spcPct val="90000"/>
                  </a:lnSpc>
                  <a:spcBef>
                    <a:spcPct val="0"/>
                  </a:spcBef>
                  <a:spcAft>
                    <a:spcPct val="0"/>
                  </a:spcAft>
                  <a:buClrTx/>
                  <a:buSzTx/>
                  <a:buFontTx/>
                  <a:buNone/>
                  <a:tabLst/>
                  <a:defRPr/>
                </a:pPr>
                <a:endParaRPr kumimoji="0" lang="en-US" sz="2307"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7" name="Temperature_med">
                <a:extLst>
                  <a:ext uri="{FF2B5EF4-FFF2-40B4-BE49-F238E27FC236}">
                    <a16:creationId xmlns:a16="http://schemas.microsoft.com/office/drawing/2014/main" id="{06D93C61-BD36-4948-A761-DFC036FCF628}"/>
                  </a:ext>
                </a:extLst>
              </p:cNvPr>
              <p:cNvSpPr>
                <a:spLocks noChangeAspect="1" noEditPoints="1"/>
              </p:cNvSpPr>
              <p:nvPr/>
            </p:nvSpPr>
            <p:spPr bwMode="auto">
              <a:xfrm>
                <a:off x="4642458" y="1001713"/>
                <a:ext cx="143770" cy="359506"/>
              </a:xfrm>
              <a:custGeom>
                <a:avLst/>
                <a:gdLst>
                  <a:gd name="T0" fmla="*/ 748 w 1496"/>
                  <a:gd name="T1" fmla="*/ 3274 h 3743"/>
                  <a:gd name="T2" fmla="*/ 469 w 1496"/>
                  <a:gd name="T3" fmla="*/ 2995 h 3743"/>
                  <a:gd name="T4" fmla="*/ 748 w 1496"/>
                  <a:gd name="T5" fmla="*/ 2716 h 3743"/>
                  <a:gd name="T6" fmla="*/ 1027 w 1496"/>
                  <a:gd name="T7" fmla="*/ 2995 h 3743"/>
                  <a:gd name="T8" fmla="*/ 748 w 1496"/>
                  <a:gd name="T9" fmla="*/ 3274 h 3743"/>
                  <a:gd name="T10" fmla="*/ 1248 w 1496"/>
                  <a:gd name="T11" fmla="*/ 2439 h 3743"/>
                  <a:gd name="T12" fmla="*/ 1248 w 1496"/>
                  <a:gd name="T13" fmla="*/ 500 h 3743"/>
                  <a:gd name="T14" fmla="*/ 748 w 1496"/>
                  <a:gd name="T15" fmla="*/ 0 h 3743"/>
                  <a:gd name="T16" fmla="*/ 748 w 1496"/>
                  <a:gd name="T17" fmla="*/ 0 h 3743"/>
                  <a:gd name="T18" fmla="*/ 248 w 1496"/>
                  <a:gd name="T19" fmla="*/ 500 h 3743"/>
                  <a:gd name="T20" fmla="*/ 248 w 1496"/>
                  <a:gd name="T21" fmla="*/ 2439 h 3743"/>
                  <a:gd name="T22" fmla="*/ 0 w 1496"/>
                  <a:gd name="T23" fmla="*/ 2995 h 3743"/>
                  <a:gd name="T24" fmla="*/ 748 w 1496"/>
                  <a:gd name="T25" fmla="*/ 3743 h 3743"/>
                  <a:gd name="T26" fmla="*/ 1496 w 1496"/>
                  <a:gd name="T27" fmla="*/ 2995 h 3743"/>
                  <a:gd name="T28" fmla="*/ 1248 w 1496"/>
                  <a:gd name="T29" fmla="*/ 2439 h 3743"/>
                  <a:gd name="T30" fmla="*/ 748 w 1496"/>
                  <a:gd name="T31" fmla="*/ 1371 h 3743"/>
                  <a:gd name="T32" fmla="*/ 748 w 1496"/>
                  <a:gd name="T33" fmla="*/ 2716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6" h="3743">
                    <a:moveTo>
                      <a:pt x="748" y="3274"/>
                    </a:moveTo>
                    <a:cubicBezTo>
                      <a:pt x="594" y="3274"/>
                      <a:pt x="469" y="3149"/>
                      <a:pt x="469" y="2995"/>
                    </a:cubicBezTo>
                    <a:cubicBezTo>
                      <a:pt x="469" y="2841"/>
                      <a:pt x="594" y="2716"/>
                      <a:pt x="748" y="2716"/>
                    </a:cubicBezTo>
                    <a:cubicBezTo>
                      <a:pt x="902" y="2716"/>
                      <a:pt x="1027" y="2841"/>
                      <a:pt x="1027" y="2995"/>
                    </a:cubicBezTo>
                    <a:cubicBezTo>
                      <a:pt x="1027" y="3149"/>
                      <a:pt x="902" y="3274"/>
                      <a:pt x="748" y="3274"/>
                    </a:cubicBezTo>
                    <a:close/>
                    <a:moveTo>
                      <a:pt x="1248" y="2439"/>
                    </a:moveTo>
                    <a:cubicBezTo>
                      <a:pt x="1248" y="500"/>
                      <a:pt x="1248" y="500"/>
                      <a:pt x="1248" y="500"/>
                    </a:cubicBezTo>
                    <a:cubicBezTo>
                      <a:pt x="1248" y="224"/>
                      <a:pt x="1024" y="0"/>
                      <a:pt x="748" y="0"/>
                    </a:cubicBezTo>
                    <a:cubicBezTo>
                      <a:pt x="748" y="0"/>
                      <a:pt x="748" y="0"/>
                      <a:pt x="748" y="0"/>
                    </a:cubicBezTo>
                    <a:cubicBezTo>
                      <a:pt x="472" y="0"/>
                      <a:pt x="248" y="224"/>
                      <a:pt x="248" y="500"/>
                    </a:cubicBezTo>
                    <a:cubicBezTo>
                      <a:pt x="248" y="2439"/>
                      <a:pt x="248" y="2439"/>
                      <a:pt x="248" y="2439"/>
                    </a:cubicBezTo>
                    <a:cubicBezTo>
                      <a:pt x="96" y="2576"/>
                      <a:pt x="0" y="2774"/>
                      <a:pt x="0" y="2995"/>
                    </a:cubicBezTo>
                    <a:cubicBezTo>
                      <a:pt x="0" y="3408"/>
                      <a:pt x="335" y="3743"/>
                      <a:pt x="748" y="3743"/>
                    </a:cubicBezTo>
                    <a:cubicBezTo>
                      <a:pt x="1161" y="3743"/>
                      <a:pt x="1496" y="3408"/>
                      <a:pt x="1496" y="2995"/>
                    </a:cubicBezTo>
                    <a:cubicBezTo>
                      <a:pt x="1496" y="2774"/>
                      <a:pt x="1400" y="2576"/>
                      <a:pt x="1248" y="2439"/>
                    </a:cubicBezTo>
                    <a:close/>
                    <a:moveTo>
                      <a:pt x="748" y="1371"/>
                    </a:moveTo>
                    <a:cubicBezTo>
                      <a:pt x="748" y="2716"/>
                      <a:pt x="748" y="2716"/>
                      <a:pt x="748" y="2716"/>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grpSp>
        <p:nvGrpSpPr>
          <p:cNvPr id="248" name="Group 247">
            <a:extLst>
              <a:ext uri="{FF2B5EF4-FFF2-40B4-BE49-F238E27FC236}">
                <a16:creationId xmlns:a16="http://schemas.microsoft.com/office/drawing/2014/main" id="{761676DF-52CA-408C-B289-8F315E3218BD}"/>
              </a:ext>
            </a:extLst>
          </p:cNvPr>
          <p:cNvGrpSpPr/>
          <p:nvPr/>
        </p:nvGrpSpPr>
        <p:grpSpPr>
          <a:xfrm>
            <a:off x="13097917" y="1565568"/>
            <a:ext cx="447357" cy="447357"/>
            <a:chOff x="9962218" y="4931395"/>
            <a:chExt cx="640080" cy="640081"/>
          </a:xfrm>
        </p:grpSpPr>
        <p:sp>
          <p:nvSpPr>
            <p:cNvPr id="249" name="Oval 248">
              <a:extLst>
                <a:ext uri="{FF2B5EF4-FFF2-40B4-BE49-F238E27FC236}">
                  <a16:creationId xmlns:a16="http://schemas.microsoft.com/office/drawing/2014/main" id="{ACED0114-16A8-411D-8534-21BF12CF54D6}"/>
                </a:ext>
              </a:extLst>
            </p:cNvPr>
            <p:cNvSpPr/>
            <p:nvPr/>
          </p:nvSpPr>
          <p:spPr bwMode="auto">
            <a:xfrm>
              <a:off x="9962218" y="4931395"/>
              <a:ext cx="640080" cy="640081"/>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50" name="Group 4">
              <a:extLst>
                <a:ext uri="{FF2B5EF4-FFF2-40B4-BE49-F238E27FC236}">
                  <a16:creationId xmlns:a16="http://schemas.microsoft.com/office/drawing/2014/main" id="{FE5B1F0F-D8DC-479C-9ED8-68E73DE24113}"/>
                </a:ext>
              </a:extLst>
            </p:cNvPr>
            <p:cNvGrpSpPr>
              <a:grpSpLocks noChangeAspect="1"/>
            </p:cNvGrpSpPr>
            <p:nvPr/>
          </p:nvGrpSpPr>
          <p:grpSpPr bwMode="auto">
            <a:xfrm>
              <a:off x="10147517" y="5118885"/>
              <a:ext cx="269489" cy="265088"/>
              <a:chOff x="3794" y="2083"/>
              <a:chExt cx="245" cy="241"/>
            </a:xfrm>
          </p:grpSpPr>
          <p:sp>
            <p:nvSpPr>
              <p:cNvPr id="251" name="Rectangle 250">
                <a:extLst>
                  <a:ext uri="{FF2B5EF4-FFF2-40B4-BE49-F238E27FC236}">
                    <a16:creationId xmlns:a16="http://schemas.microsoft.com/office/drawing/2014/main" id="{62797527-6998-4E05-89F2-A0F4777417A3}"/>
                  </a:ext>
                </a:extLst>
              </p:cNvPr>
              <p:cNvSpPr>
                <a:spLocks noChangeArrowheads="1"/>
              </p:cNvSpPr>
              <p:nvPr/>
            </p:nvSpPr>
            <p:spPr bwMode="auto">
              <a:xfrm>
                <a:off x="3794" y="2083"/>
                <a:ext cx="245" cy="138"/>
              </a:xfrm>
              <a:prstGeom prst="rect">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2" name="Freeform 6">
                <a:extLst>
                  <a:ext uri="{FF2B5EF4-FFF2-40B4-BE49-F238E27FC236}">
                    <a16:creationId xmlns:a16="http://schemas.microsoft.com/office/drawing/2014/main" id="{69A9AC7F-1DE0-480F-A604-D00D94F1DA42}"/>
                  </a:ext>
                </a:extLst>
              </p:cNvPr>
              <p:cNvSpPr>
                <a:spLocks/>
              </p:cNvSpPr>
              <p:nvPr/>
            </p:nvSpPr>
            <p:spPr bwMode="auto">
              <a:xfrm>
                <a:off x="3801" y="2287"/>
                <a:ext cx="231" cy="37"/>
              </a:xfrm>
              <a:custGeom>
                <a:avLst/>
                <a:gdLst>
                  <a:gd name="T0" fmla="*/ 26 w 231"/>
                  <a:gd name="T1" fmla="*/ 0 h 37"/>
                  <a:gd name="T2" fmla="*/ 205 w 231"/>
                  <a:gd name="T3" fmla="*/ 0 h 37"/>
                  <a:gd name="T4" fmla="*/ 231 w 231"/>
                  <a:gd name="T5" fmla="*/ 37 h 37"/>
                  <a:gd name="T6" fmla="*/ 0 w 231"/>
                  <a:gd name="T7" fmla="*/ 37 h 37"/>
                  <a:gd name="T8" fmla="*/ 26 w 231"/>
                  <a:gd name="T9" fmla="*/ 0 h 37"/>
                </a:gdLst>
                <a:ahLst/>
                <a:cxnLst>
                  <a:cxn ang="0">
                    <a:pos x="T0" y="T1"/>
                  </a:cxn>
                  <a:cxn ang="0">
                    <a:pos x="T2" y="T3"/>
                  </a:cxn>
                  <a:cxn ang="0">
                    <a:pos x="T4" y="T5"/>
                  </a:cxn>
                  <a:cxn ang="0">
                    <a:pos x="T6" y="T7"/>
                  </a:cxn>
                  <a:cxn ang="0">
                    <a:pos x="T8" y="T9"/>
                  </a:cxn>
                </a:cxnLst>
                <a:rect l="0" t="0" r="r" b="b"/>
                <a:pathLst>
                  <a:path w="231" h="37">
                    <a:moveTo>
                      <a:pt x="26" y="0"/>
                    </a:moveTo>
                    <a:lnTo>
                      <a:pt x="205" y="0"/>
                    </a:lnTo>
                    <a:lnTo>
                      <a:pt x="231" y="37"/>
                    </a:lnTo>
                    <a:lnTo>
                      <a:pt x="0" y="37"/>
                    </a:lnTo>
                    <a:lnTo>
                      <a:pt x="26" y="0"/>
                    </a:lnTo>
                    <a:close/>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3" name="Line 7">
                <a:extLst>
                  <a:ext uri="{FF2B5EF4-FFF2-40B4-BE49-F238E27FC236}">
                    <a16:creationId xmlns:a16="http://schemas.microsoft.com/office/drawing/2014/main" id="{A182A58D-9D9B-42D8-8019-59DCEAAE1F88}"/>
                  </a:ext>
                </a:extLst>
              </p:cNvPr>
              <p:cNvSpPr>
                <a:spLocks noChangeShapeType="1"/>
              </p:cNvSpPr>
              <p:nvPr/>
            </p:nvSpPr>
            <p:spPr bwMode="auto">
              <a:xfrm>
                <a:off x="3917" y="2221"/>
                <a:ext cx="0" cy="36"/>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54" name="Line 8">
                <a:extLst>
                  <a:ext uri="{FF2B5EF4-FFF2-40B4-BE49-F238E27FC236}">
                    <a16:creationId xmlns:a16="http://schemas.microsoft.com/office/drawing/2014/main" id="{BE75B4C6-5736-4664-825D-C92EEE65D076}"/>
                  </a:ext>
                </a:extLst>
              </p:cNvPr>
              <p:cNvSpPr>
                <a:spLocks noChangeShapeType="1"/>
              </p:cNvSpPr>
              <p:nvPr/>
            </p:nvSpPr>
            <p:spPr bwMode="auto">
              <a:xfrm>
                <a:off x="3873" y="2255"/>
                <a:ext cx="86" cy="0"/>
              </a:xfrm>
              <a:prstGeom prst="line">
                <a:avLst/>
              </a:pr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nvGrpSpPr>
          <p:cNvPr id="255" name="Group 254">
            <a:extLst>
              <a:ext uri="{FF2B5EF4-FFF2-40B4-BE49-F238E27FC236}">
                <a16:creationId xmlns:a16="http://schemas.microsoft.com/office/drawing/2014/main" id="{79CD2FE4-C7EB-4CC9-854D-448501B0557E}"/>
              </a:ext>
            </a:extLst>
          </p:cNvPr>
          <p:cNvGrpSpPr/>
          <p:nvPr/>
        </p:nvGrpSpPr>
        <p:grpSpPr>
          <a:xfrm>
            <a:off x="6922681" y="-692649"/>
            <a:ext cx="449139" cy="449139"/>
            <a:chOff x="5451288" y="2062754"/>
            <a:chExt cx="640081" cy="640079"/>
          </a:xfrm>
        </p:grpSpPr>
        <p:sp>
          <p:nvSpPr>
            <p:cNvPr id="256" name="Oval 255">
              <a:extLst>
                <a:ext uri="{FF2B5EF4-FFF2-40B4-BE49-F238E27FC236}">
                  <a16:creationId xmlns:a16="http://schemas.microsoft.com/office/drawing/2014/main" id="{54A1043A-5DE7-4C7A-8DCA-A0C7C9409665}"/>
                </a:ext>
              </a:extLst>
            </p:cNvPr>
            <p:cNvSpPr/>
            <p:nvPr/>
          </p:nvSpPr>
          <p:spPr bwMode="auto">
            <a:xfrm>
              <a:off x="5451288" y="2062754"/>
              <a:ext cx="640081"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7" name="ShoppingCart_E7BF">
              <a:extLst>
                <a:ext uri="{FF2B5EF4-FFF2-40B4-BE49-F238E27FC236}">
                  <a16:creationId xmlns:a16="http://schemas.microsoft.com/office/drawing/2014/main" id="{3AB17D0C-5FBB-4A86-8CBF-FE49C7935BCD}"/>
                </a:ext>
              </a:extLst>
            </p:cNvPr>
            <p:cNvSpPr>
              <a:spLocks noChangeAspect="1" noEditPoints="1"/>
            </p:cNvSpPr>
            <p:nvPr/>
          </p:nvSpPr>
          <p:spPr bwMode="auto">
            <a:xfrm>
              <a:off x="5611505" y="2246896"/>
              <a:ext cx="319636" cy="271803"/>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7" tIns="43934" rIns="87867" bIns="43934"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865"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258" name="Group 257">
            <a:extLst>
              <a:ext uri="{FF2B5EF4-FFF2-40B4-BE49-F238E27FC236}">
                <a16:creationId xmlns:a16="http://schemas.microsoft.com/office/drawing/2014/main" id="{DA473EA3-78C1-40A5-8EBA-00CF28BCCCB2}"/>
              </a:ext>
            </a:extLst>
          </p:cNvPr>
          <p:cNvGrpSpPr/>
          <p:nvPr/>
        </p:nvGrpSpPr>
        <p:grpSpPr>
          <a:xfrm>
            <a:off x="8382139" y="7392754"/>
            <a:ext cx="447357" cy="447357"/>
            <a:chOff x="2442289" y="5625339"/>
            <a:chExt cx="640079" cy="640079"/>
          </a:xfrm>
        </p:grpSpPr>
        <p:sp>
          <p:nvSpPr>
            <p:cNvPr id="259" name="Oval 258">
              <a:extLst>
                <a:ext uri="{FF2B5EF4-FFF2-40B4-BE49-F238E27FC236}">
                  <a16:creationId xmlns:a16="http://schemas.microsoft.com/office/drawing/2014/main" id="{81B1EBDB-721F-466B-B4BC-72829314CE29}"/>
                </a:ext>
              </a:extLst>
            </p:cNvPr>
            <p:cNvSpPr/>
            <p:nvPr/>
          </p:nvSpPr>
          <p:spPr bwMode="auto">
            <a:xfrm>
              <a:off x="2442289" y="5625339"/>
              <a:ext cx="640079" cy="640079"/>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0" name="Freeform 25">
              <a:extLst>
                <a:ext uri="{FF2B5EF4-FFF2-40B4-BE49-F238E27FC236}">
                  <a16:creationId xmlns:a16="http://schemas.microsoft.com/office/drawing/2014/main" id="{577D46FA-81F3-4CF3-A677-D1DF277EDAA4}"/>
                </a:ext>
              </a:extLst>
            </p:cNvPr>
            <p:cNvSpPr>
              <a:spLocks noEditPoints="1"/>
            </p:cNvSpPr>
            <p:nvPr/>
          </p:nvSpPr>
          <p:spPr bwMode="auto">
            <a:xfrm>
              <a:off x="2599400" y="5786194"/>
              <a:ext cx="325862" cy="318385"/>
            </a:xfrm>
            <a:custGeom>
              <a:avLst/>
              <a:gdLst>
                <a:gd name="T0" fmla="*/ 3549 w 3875"/>
                <a:gd name="T1" fmla="*/ 2212 h 3788"/>
                <a:gd name="T2" fmla="*/ 3875 w 3875"/>
                <a:gd name="T3" fmla="*/ 2538 h 3788"/>
                <a:gd name="T4" fmla="*/ 3875 w 3875"/>
                <a:gd name="T5" fmla="*/ 2913 h 3788"/>
                <a:gd name="T6" fmla="*/ 3195 w 3875"/>
                <a:gd name="T7" fmla="*/ 2218 h 3788"/>
                <a:gd name="T8" fmla="*/ 2875 w 3875"/>
                <a:gd name="T9" fmla="*/ 2538 h 3788"/>
                <a:gd name="T10" fmla="*/ 2875 w 3875"/>
                <a:gd name="T11" fmla="*/ 2913 h 3788"/>
                <a:gd name="T12" fmla="*/ 1000 w 3875"/>
                <a:gd name="T13" fmla="*/ 1413 h 3788"/>
                <a:gd name="T14" fmla="*/ 375 w 3875"/>
                <a:gd name="T15" fmla="*/ 2038 h 3788"/>
                <a:gd name="T16" fmla="*/ 375 w 3875"/>
                <a:gd name="T17" fmla="*/ 3788 h 3788"/>
                <a:gd name="T18" fmla="*/ 1625 w 3875"/>
                <a:gd name="T19" fmla="*/ 3788 h 3788"/>
                <a:gd name="T20" fmla="*/ 1625 w 3875"/>
                <a:gd name="T21" fmla="*/ 2038 h 3788"/>
                <a:gd name="T22" fmla="*/ 1000 w 3875"/>
                <a:gd name="T23" fmla="*/ 1413 h 3788"/>
                <a:gd name="T24" fmla="*/ 0 w 3875"/>
                <a:gd name="T25" fmla="*/ 3788 h 3788"/>
                <a:gd name="T26" fmla="*/ 2000 w 3875"/>
                <a:gd name="T27" fmla="*/ 3788 h 3788"/>
                <a:gd name="T28" fmla="*/ 1000 w 3875"/>
                <a:gd name="T29" fmla="*/ 2038 h 3788"/>
                <a:gd name="T30" fmla="*/ 875 w 3875"/>
                <a:gd name="T31" fmla="*/ 2163 h 3788"/>
                <a:gd name="T32" fmla="*/ 1000 w 3875"/>
                <a:gd name="T33" fmla="*/ 2288 h 3788"/>
                <a:gd name="T34" fmla="*/ 1125 w 3875"/>
                <a:gd name="T35" fmla="*/ 2163 h 3788"/>
                <a:gd name="T36" fmla="*/ 1000 w 3875"/>
                <a:gd name="T37" fmla="*/ 2038 h 3788"/>
                <a:gd name="T38" fmla="*/ 3054 w 3875"/>
                <a:gd name="T39" fmla="*/ 1920 h 3788"/>
                <a:gd name="T40" fmla="*/ 3518 w 3875"/>
                <a:gd name="T41" fmla="*/ 1722 h 3788"/>
                <a:gd name="T42" fmla="*/ 1604 w 3875"/>
                <a:gd name="T43" fmla="*/ 1875 h 3788"/>
                <a:gd name="T44" fmla="*/ 2769 w 3875"/>
                <a:gd name="T45" fmla="*/ 674 h 3788"/>
                <a:gd name="T46" fmla="*/ 2761 w 3875"/>
                <a:gd name="T47" fmla="*/ 144 h 3788"/>
                <a:gd name="T48" fmla="*/ 2231 w 3875"/>
                <a:gd name="T49" fmla="*/ 152 h 3788"/>
                <a:gd name="T50" fmla="*/ 1007 w 3875"/>
                <a:gd name="T51" fmla="*/ 1413 h 3788"/>
                <a:gd name="T52" fmla="*/ 3141 w 3875"/>
                <a:gd name="T53" fmla="*/ 2139 h 3788"/>
                <a:gd name="T54" fmla="*/ 3508 w 3875"/>
                <a:gd name="T55" fmla="*/ 2246 h 3788"/>
                <a:gd name="T56" fmla="*/ 3592 w 3875"/>
                <a:gd name="T57" fmla="*/ 1924 h 3788"/>
                <a:gd name="T58" fmla="*/ 2846 w 3875"/>
                <a:gd name="T59" fmla="*/ 268 h 3788"/>
                <a:gd name="T60" fmla="*/ 3141 w 3875"/>
                <a:gd name="T61" fmla="*/ 2139 h 3788"/>
                <a:gd name="T62" fmla="*/ 2575 w 3875"/>
                <a:gd name="T63" fmla="*/ 874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5" h="3788">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5875">
              <a:solidFill>
                <a:schemeClr val="tx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87867" tIns="43934" rIns="87867" bIns="43934" numCol="1" anchor="t" anchorCtr="0" compatLnSpc="1">
              <a:prstTxWarp prst="textNoShape">
                <a:avLst/>
              </a:prstTxWarp>
            </a:body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grpSp>
        <p:nvGrpSpPr>
          <p:cNvPr id="261" name="Group 260">
            <a:extLst>
              <a:ext uri="{FF2B5EF4-FFF2-40B4-BE49-F238E27FC236}">
                <a16:creationId xmlns:a16="http://schemas.microsoft.com/office/drawing/2014/main" id="{947C2BAB-502C-484C-90CF-8864B3EB5ABB}"/>
              </a:ext>
            </a:extLst>
          </p:cNvPr>
          <p:cNvGrpSpPr/>
          <p:nvPr/>
        </p:nvGrpSpPr>
        <p:grpSpPr>
          <a:xfrm>
            <a:off x="9504387" y="-552142"/>
            <a:ext cx="440581" cy="440581"/>
            <a:chOff x="11307480" y="3082553"/>
            <a:chExt cx="640080" cy="640080"/>
          </a:xfrm>
        </p:grpSpPr>
        <p:sp>
          <p:nvSpPr>
            <p:cNvPr id="262" name="Oval 261">
              <a:extLst>
                <a:ext uri="{FF2B5EF4-FFF2-40B4-BE49-F238E27FC236}">
                  <a16:creationId xmlns:a16="http://schemas.microsoft.com/office/drawing/2014/main" id="{C64593A0-78EF-4273-9A8C-3771C94C441C}"/>
                </a:ext>
              </a:extLst>
            </p:cNvPr>
            <p:cNvSpPr/>
            <p:nvPr/>
          </p:nvSpPr>
          <p:spPr bwMode="auto">
            <a:xfrm>
              <a:off x="11307480" y="3082553"/>
              <a:ext cx="640080" cy="640080"/>
            </a:xfrm>
            <a:prstGeom prst="ellipse">
              <a:avLst/>
            </a:prstGeom>
            <a:solidFill>
              <a:schemeClr val="bg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3" name="Commitments_EC4D" title="Icon of a handshake">
              <a:extLst>
                <a:ext uri="{FF2B5EF4-FFF2-40B4-BE49-F238E27FC236}">
                  <a16:creationId xmlns:a16="http://schemas.microsoft.com/office/drawing/2014/main" id="{12252717-930D-491B-A502-763E5360A9AF}"/>
                </a:ext>
              </a:extLst>
            </p:cNvPr>
            <p:cNvSpPr>
              <a:spLocks noChangeAspect="1" noEditPoints="1"/>
            </p:cNvSpPr>
            <p:nvPr/>
          </p:nvSpPr>
          <p:spPr bwMode="auto">
            <a:xfrm>
              <a:off x="11466762" y="3251859"/>
              <a:ext cx="321525" cy="301469"/>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1A1A1A"/>
                    </a:gs>
                    <a:gs pos="100000">
                      <a:srgbClr val="1A1A1A"/>
                    </a:gs>
                  </a:gsLst>
                  <a:lin ang="5400000" scaled="1"/>
                </a:gradFill>
                <a:effectLst/>
                <a:uLnTx/>
                <a:uFillTx/>
                <a:latin typeface="Segoe UI"/>
                <a:ea typeface="+mn-ea"/>
                <a:cs typeface="+mn-cs"/>
              </a:endParaRPr>
            </a:p>
          </p:txBody>
        </p:sp>
      </p:grpSp>
      <p:sp>
        <p:nvSpPr>
          <p:cNvPr id="271" name="Cross 270">
            <a:extLst>
              <a:ext uri="{FF2B5EF4-FFF2-40B4-BE49-F238E27FC236}">
                <a16:creationId xmlns:a16="http://schemas.microsoft.com/office/drawing/2014/main" id="{51545FF9-9B06-4B40-936D-7F93268E8BC8}"/>
              </a:ext>
            </a:extLst>
          </p:cNvPr>
          <p:cNvSpPr/>
          <p:nvPr/>
        </p:nvSpPr>
        <p:spPr bwMode="auto">
          <a:xfrm>
            <a:off x="7312008" y="3296912"/>
            <a:ext cx="325095" cy="325960"/>
          </a:xfrm>
          <a:prstGeom prst="plus">
            <a:avLst>
              <a:gd name="adj" fmla="val 44401"/>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5" name="Oval 129">
            <a:extLst>
              <a:ext uri="{FF2B5EF4-FFF2-40B4-BE49-F238E27FC236}">
                <a16:creationId xmlns:a16="http://schemas.microsoft.com/office/drawing/2014/main" id="{1FE0912D-D190-4529-859E-A8337442ABDF}"/>
              </a:ext>
            </a:extLst>
          </p:cNvPr>
          <p:cNvSpPr>
            <a:spLocks noChangeArrowheads="1"/>
          </p:cNvSpPr>
          <p:nvPr/>
        </p:nvSpPr>
        <p:spPr bwMode="auto">
          <a:xfrm rot="965671">
            <a:off x="405720" y="65118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7" name="Oval 129">
            <a:extLst>
              <a:ext uri="{FF2B5EF4-FFF2-40B4-BE49-F238E27FC236}">
                <a16:creationId xmlns:a16="http://schemas.microsoft.com/office/drawing/2014/main" id="{CDDC7607-B1AD-4E99-9F87-89BFFBB58689}"/>
              </a:ext>
            </a:extLst>
          </p:cNvPr>
          <p:cNvSpPr>
            <a:spLocks noChangeArrowheads="1"/>
          </p:cNvSpPr>
          <p:nvPr/>
        </p:nvSpPr>
        <p:spPr bwMode="auto">
          <a:xfrm rot="965671">
            <a:off x="1851122" y="52898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8" name="Oval 129">
            <a:extLst>
              <a:ext uri="{FF2B5EF4-FFF2-40B4-BE49-F238E27FC236}">
                <a16:creationId xmlns:a16="http://schemas.microsoft.com/office/drawing/2014/main" id="{0274AAE9-1E72-4F86-BFBF-FFE9746A48FE}"/>
              </a:ext>
            </a:extLst>
          </p:cNvPr>
          <p:cNvSpPr>
            <a:spLocks noChangeArrowheads="1"/>
          </p:cNvSpPr>
          <p:nvPr/>
        </p:nvSpPr>
        <p:spPr bwMode="auto">
          <a:xfrm rot="965671">
            <a:off x="2752091" y="46673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0" name="Oval 129">
            <a:extLst>
              <a:ext uri="{FF2B5EF4-FFF2-40B4-BE49-F238E27FC236}">
                <a16:creationId xmlns:a16="http://schemas.microsoft.com/office/drawing/2014/main" id="{86888CAF-6521-475E-B0A2-7F6DF014D5AF}"/>
              </a:ext>
            </a:extLst>
          </p:cNvPr>
          <p:cNvSpPr>
            <a:spLocks noChangeArrowheads="1"/>
          </p:cNvSpPr>
          <p:nvPr/>
        </p:nvSpPr>
        <p:spPr bwMode="auto">
          <a:xfrm rot="965671">
            <a:off x="517956" y="4332985"/>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4" name="Oval 129">
            <a:extLst>
              <a:ext uri="{FF2B5EF4-FFF2-40B4-BE49-F238E27FC236}">
                <a16:creationId xmlns:a16="http://schemas.microsoft.com/office/drawing/2014/main" id="{6DD0C086-BCCC-4539-A9F3-BDD4EA5A8960}"/>
              </a:ext>
            </a:extLst>
          </p:cNvPr>
          <p:cNvSpPr>
            <a:spLocks noChangeArrowheads="1"/>
          </p:cNvSpPr>
          <p:nvPr/>
        </p:nvSpPr>
        <p:spPr bwMode="auto">
          <a:xfrm rot="965671">
            <a:off x="3619039" y="596954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7" name="Oval 129">
            <a:extLst>
              <a:ext uri="{FF2B5EF4-FFF2-40B4-BE49-F238E27FC236}">
                <a16:creationId xmlns:a16="http://schemas.microsoft.com/office/drawing/2014/main" id="{CF060761-459D-4C34-A1C5-D6B5A09E0AF2}"/>
              </a:ext>
            </a:extLst>
          </p:cNvPr>
          <p:cNvSpPr>
            <a:spLocks noChangeArrowheads="1"/>
          </p:cNvSpPr>
          <p:nvPr/>
        </p:nvSpPr>
        <p:spPr bwMode="auto">
          <a:xfrm rot="965671">
            <a:off x="5535543" y="18433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59" name="Oval 129">
            <a:extLst>
              <a:ext uri="{FF2B5EF4-FFF2-40B4-BE49-F238E27FC236}">
                <a16:creationId xmlns:a16="http://schemas.microsoft.com/office/drawing/2014/main" id="{6A3A00E9-C406-4F84-BFB1-2C46CE0B847A}"/>
              </a:ext>
            </a:extLst>
          </p:cNvPr>
          <p:cNvSpPr>
            <a:spLocks noChangeArrowheads="1"/>
          </p:cNvSpPr>
          <p:nvPr/>
        </p:nvSpPr>
        <p:spPr bwMode="auto">
          <a:xfrm rot="965671">
            <a:off x="8929646" y="51300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5" name="Oval 129">
            <a:extLst>
              <a:ext uri="{FF2B5EF4-FFF2-40B4-BE49-F238E27FC236}">
                <a16:creationId xmlns:a16="http://schemas.microsoft.com/office/drawing/2014/main" id="{B4F915D1-0AA5-4EA1-9B31-9FD60ED3ABBD}"/>
              </a:ext>
            </a:extLst>
          </p:cNvPr>
          <p:cNvSpPr>
            <a:spLocks noChangeArrowheads="1"/>
          </p:cNvSpPr>
          <p:nvPr/>
        </p:nvSpPr>
        <p:spPr bwMode="auto">
          <a:xfrm rot="965671">
            <a:off x="10975025" y="50802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7" name="Oval 129">
            <a:extLst>
              <a:ext uri="{FF2B5EF4-FFF2-40B4-BE49-F238E27FC236}">
                <a16:creationId xmlns:a16="http://schemas.microsoft.com/office/drawing/2014/main" id="{C64B4061-77FD-43B8-ACEF-C91355F403B7}"/>
              </a:ext>
            </a:extLst>
          </p:cNvPr>
          <p:cNvSpPr>
            <a:spLocks noChangeArrowheads="1"/>
          </p:cNvSpPr>
          <p:nvPr/>
        </p:nvSpPr>
        <p:spPr bwMode="auto">
          <a:xfrm rot="965671">
            <a:off x="6774407" y="497218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9" name="Oval 129">
            <a:extLst>
              <a:ext uri="{FF2B5EF4-FFF2-40B4-BE49-F238E27FC236}">
                <a16:creationId xmlns:a16="http://schemas.microsoft.com/office/drawing/2014/main" id="{55DE77DE-BEBE-4B2F-B515-75D071E4293C}"/>
              </a:ext>
            </a:extLst>
          </p:cNvPr>
          <p:cNvSpPr>
            <a:spLocks noChangeArrowheads="1"/>
          </p:cNvSpPr>
          <p:nvPr/>
        </p:nvSpPr>
        <p:spPr bwMode="auto">
          <a:xfrm rot="965671">
            <a:off x="10819759" y="574440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36D0D59F-08AB-4B10-892F-D3BD9585B535}"/>
              </a:ext>
            </a:extLst>
          </p:cNvPr>
          <p:cNvGrpSpPr/>
          <p:nvPr/>
        </p:nvGrpSpPr>
        <p:grpSpPr>
          <a:xfrm>
            <a:off x="5660587" y="2545976"/>
            <a:ext cx="870828" cy="817890"/>
            <a:chOff x="5533436" y="2431849"/>
            <a:chExt cx="1113855" cy="1046144"/>
          </a:xfrm>
        </p:grpSpPr>
        <p:grpSp>
          <p:nvGrpSpPr>
            <p:cNvPr id="231" name="Group 230">
              <a:extLst>
                <a:ext uri="{FF2B5EF4-FFF2-40B4-BE49-F238E27FC236}">
                  <a16:creationId xmlns:a16="http://schemas.microsoft.com/office/drawing/2014/main" id="{BC891D06-174A-4A18-BA14-998A3D896F52}"/>
                </a:ext>
              </a:extLst>
            </p:cNvPr>
            <p:cNvGrpSpPr/>
            <p:nvPr/>
          </p:nvGrpSpPr>
          <p:grpSpPr>
            <a:xfrm>
              <a:off x="5533436" y="2431849"/>
              <a:ext cx="1113855" cy="980417"/>
              <a:chOff x="830173" y="-1971952"/>
              <a:chExt cx="1745448" cy="1536348"/>
            </a:xfrm>
          </p:grpSpPr>
          <p:pic>
            <p:nvPicPr>
              <p:cNvPr id="5" name="Graphic 4">
                <a:extLst>
                  <a:ext uri="{FF2B5EF4-FFF2-40B4-BE49-F238E27FC236}">
                    <a16:creationId xmlns:a16="http://schemas.microsoft.com/office/drawing/2014/main" id="{745C7281-F121-4ABC-8E29-4CCBA076A3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173" y="-1971952"/>
                <a:ext cx="1399873" cy="1399873"/>
              </a:xfrm>
              <a:prstGeom prst="rect">
                <a:avLst/>
              </a:prstGeom>
            </p:spPr>
          </p:pic>
          <p:sp>
            <p:nvSpPr>
              <p:cNvPr id="230" name="Rectangle: Rounded Corners 229">
                <a:extLst>
                  <a:ext uri="{FF2B5EF4-FFF2-40B4-BE49-F238E27FC236}">
                    <a16:creationId xmlns:a16="http://schemas.microsoft.com/office/drawing/2014/main" id="{34B861EA-48DB-4E4C-8AB8-1152041E182F}"/>
                  </a:ext>
                </a:extLst>
              </p:cNvPr>
              <p:cNvSpPr/>
              <p:nvPr/>
            </p:nvSpPr>
            <p:spPr bwMode="auto">
              <a:xfrm>
                <a:off x="1573129" y="-1194036"/>
                <a:ext cx="1002492" cy="758432"/>
              </a:xfrm>
              <a:prstGeom prst="roundRect">
                <a:avLst>
                  <a:gd name="adj" fmla="val 6634"/>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00" name="Graphic 173">
              <a:extLst>
                <a:ext uri="{FF2B5EF4-FFF2-40B4-BE49-F238E27FC236}">
                  <a16:creationId xmlns:a16="http://schemas.microsoft.com/office/drawing/2014/main" id="{E626846F-CCBA-4645-BF58-36DD9C9B9875}"/>
                </a:ext>
              </a:extLst>
            </p:cNvPr>
            <p:cNvGrpSpPr/>
            <p:nvPr/>
          </p:nvGrpSpPr>
          <p:grpSpPr>
            <a:xfrm>
              <a:off x="6039244" y="2918078"/>
              <a:ext cx="466194" cy="559915"/>
              <a:chOff x="6310590" y="2427608"/>
              <a:chExt cx="1216101" cy="1460582"/>
            </a:xfrm>
          </p:grpSpPr>
          <p:sp>
            <p:nvSpPr>
              <p:cNvPr id="102" name="Freeform: Shape 101">
                <a:extLst>
                  <a:ext uri="{FF2B5EF4-FFF2-40B4-BE49-F238E27FC236}">
                    <a16:creationId xmlns:a16="http://schemas.microsoft.com/office/drawing/2014/main" id="{3FFD812C-0F89-4B2C-9D18-A25E549431E3}"/>
                  </a:ext>
                </a:extLst>
              </p:cNvPr>
              <p:cNvSpPr/>
              <p:nvPr/>
            </p:nvSpPr>
            <p:spPr>
              <a:xfrm>
                <a:off x="6310590" y="2427608"/>
                <a:ext cx="1216101" cy="1460582"/>
              </a:xfrm>
              <a:custGeom>
                <a:avLst/>
                <a:gdLst>
                  <a:gd name="connsiteX0" fmla="*/ 1216102 w 1216101"/>
                  <a:gd name="connsiteY0" fmla="*/ 681910 h 1460582"/>
                  <a:gd name="connsiteX1" fmla="*/ 627804 w 1216101"/>
                  <a:gd name="connsiteY1" fmla="*/ 1454856 h 1460582"/>
                  <a:gd name="connsiteX2" fmla="*/ 588298 w 1216101"/>
                  <a:gd name="connsiteY2" fmla="*/ 1454856 h 1460582"/>
                  <a:gd name="connsiteX3" fmla="*/ 0 w 1216101"/>
                  <a:gd name="connsiteY3" fmla="*/ 681910 h 1460582"/>
                  <a:gd name="connsiteX4" fmla="*/ 0 w 1216101"/>
                  <a:gd name="connsiteY4" fmla="*/ 209554 h 1460582"/>
                  <a:gd name="connsiteX5" fmla="*/ 36930 w 1216101"/>
                  <a:gd name="connsiteY5" fmla="*/ 171766 h 1460582"/>
                  <a:gd name="connsiteX6" fmla="*/ 608051 w 1216101"/>
                  <a:gd name="connsiteY6" fmla="*/ 0 h 1460582"/>
                  <a:gd name="connsiteX7" fmla="*/ 1179172 w 1216101"/>
                  <a:gd name="connsiteY7" fmla="*/ 171766 h 1460582"/>
                  <a:gd name="connsiteX8" fmla="*/ 1216102 w 1216101"/>
                  <a:gd name="connsiteY8" fmla="*/ 209554 h 146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101" h="1460582">
                    <a:moveTo>
                      <a:pt x="1216102" y="681910"/>
                    </a:moveTo>
                    <a:cubicBezTo>
                      <a:pt x="1216102" y="1074395"/>
                      <a:pt x="733440" y="1390444"/>
                      <a:pt x="627804" y="1454856"/>
                    </a:cubicBezTo>
                    <a:cubicBezTo>
                      <a:pt x="615742" y="1462491"/>
                      <a:pt x="600359" y="1462491"/>
                      <a:pt x="588298" y="1454856"/>
                    </a:cubicBezTo>
                    <a:cubicBezTo>
                      <a:pt x="482662" y="1391303"/>
                      <a:pt x="0" y="1075254"/>
                      <a:pt x="0" y="681910"/>
                    </a:cubicBezTo>
                    <a:lnTo>
                      <a:pt x="0" y="209554"/>
                    </a:lnTo>
                    <a:cubicBezTo>
                      <a:pt x="-5" y="189015"/>
                      <a:pt x="16396" y="172233"/>
                      <a:pt x="36930" y="171766"/>
                    </a:cubicBezTo>
                    <a:cubicBezTo>
                      <a:pt x="413097" y="162319"/>
                      <a:pt x="326355" y="0"/>
                      <a:pt x="608051" y="0"/>
                    </a:cubicBezTo>
                    <a:cubicBezTo>
                      <a:pt x="889747" y="0"/>
                      <a:pt x="803005" y="162319"/>
                      <a:pt x="1179172" y="171766"/>
                    </a:cubicBezTo>
                    <a:cubicBezTo>
                      <a:pt x="1199707" y="172233"/>
                      <a:pt x="1216110" y="189015"/>
                      <a:pt x="1216102" y="209554"/>
                    </a:cubicBezTo>
                    <a:close/>
                  </a:path>
                </a:pathLst>
              </a:custGeom>
              <a:solidFill>
                <a:srgbClr val="0078D4"/>
              </a:solidFill>
              <a:ln w="85725"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03" name="Freeform: Shape 102">
                <a:extLst>
                  <a:ext uri="{FF2B5EF4-FFF2-40B4-BE49-F238E27FC236}">
                    <a16:creationId xmlns:a16="http://schemas.microsoft.com/office/drawing/2014/main" id="{B59D7B8C-1E8E-4D5E-8FC1-6C2D054D5F86}"/>
                  </a:ext>
                </a:extLst>
              </p:cNvPr>
              <p:cNvSpPr/>
              <p:nvPr/>
            </p:nvSpPr>
            <p:spPr>
              <a:xfrm>
                <a:off x="6359879" y="2488585"/>
                <a:ext cx="1117000" cy="1338016"/>
              </a:xfrm>
              <a:custGeom>
                <a:avLst/>
                <a:gdLst>
                  <a:gd name="connsiteX0" fmla="*/ 1117001 w 1117000"/>
                  <a:gd name="connsiteY0" fmla="*/ 624369 h 1338016"/>
                  <a:gd name="connsiteX1" fmla="*/ 576797 w 1117000"/>
                  <a:gd name="connsiteY1" fmla="*/ 1332902 h 1338016"/>
                  <a:gd name="connsiteX2" fmla="*/ 540726 w 1117000"/>
                  <a:gd name="connsiteY2" fmla="*/ 1332902 h 1338016"/>
                  <a:gd name="connsiteX3" fmla="*/ 523 w 1117000"/>
                  <a:gd name="connsiteY3" fmla="*/ 624369 h 1338016"/>
                  <a:gd name="connsiteX4" fmla="*/ 523 w 1117000"/>
                  <a:gd name="connsiteY4" fmla="*/ 194954 h 1338016"/>
                  <a:gd name="connsiteX5" fmla="*/ 29204 w 1117000"/>
                  <a:gd name="connsiteY5" fmla="*/ 154246 h 1338016"/>
                  <a:gd name="connsiteX6" fmla="*/ 34876 w 1117000"/>
                  <a:gd name="connsiteY6" fmla="*/ 153730 h 1338016"/>
                  <a:gd name="connsiteX7" fmla="*/ 558762 w 1117000"/>
                  <a:gd name="connsiteY7" fmla="*/ 0 h 1338016"/>
                  <a:gd name="connsiteX8" fmla="*/ 1082648 w 1117000"/>
                  <a:gd name="connsiteY8" fmla="*/ 153730 h 1338016"/>
                  <a:gd name="connsiteX9" fmla="*/ 1117001 w 1117000"/>
                  <a:gd name="connsiteY9" fmla="*/ 188084 h 133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000" h="1338016">
                    <a:moveTo>
                      <a:pt x="1117001" y="624369"/>
                    </a:moveTo>
                    <a:cubicBezTo>
                      <a:pt x="1117001" y="985077"/>
                      <a:pt x="673845" y="1274502"/>
                      <a:pt x="576797" y="1332902"/>
                    </a:cubicBezTo>
                    <a:cubicBezTo>
                      <a:pt x="565741" y="1339722"/>
                      <a:pt x="551783" y="1339722"/>
                      <a:pt x="540726" y="1332902"/>
                    </a:cubicBezTo>
                    <a:cubicBezTo>
                      <a:pt x="443679" y="1274502"/>
                      <a:pt x="523" y="985077"/>
                      <a:pt x="523" y="624369"/>
                    </a:cubicBezTo>
                    <a:lnTo>
                      <a:pt x="523" y="194954"/>
                    </a:lnTo>
                    <a:cubicBezTo>
                      <a:pt x="-2798" y="175793"/>
                      <a:pt x="10043" y="157567"/>
                      <a:pt x="29204" y="154246"/>
                    </a:cubicBezTo>
                    <a:cubicBezTo>
                      <a:pt x="31078" y="153921"/>
                      <a:pt x="32975" y="153748"/>
                      <a:pt x="34876" y="153730"/>
                    </a:cubicBezTo>
                    <a:cubicBezTo>
                      <a:pt x="380125" y="147719"/>
                      <a:pt x="301113" y="0"/>
                      <a:pt x="558762" y="0"/>
                    </a:cubicBezTo>
                    <a:cubicBezTo>
                      <a:pt x="816411" y="0"/>
                      <a:pt x="737398" y="147719"/>
                      <a:pt x="1082648" y="153730"/>
                    </a:cubicBezTo>
                    <a:cubicBezTo>
                      <a:pt x="1101430" y="154183"/>
                      <a:pt x="1116546" y="169302"/>
                      <a:pt x="1117001" y="188084"/>
                    </a:cubicBezTo>
                    <a:close/>
                  </a:path>
                </a:pathLst>
              </a:custGeom>
              <a:gradFill>
                <a:gsLst>
                  <a:gs pos="37000">
                    <a:srgbClr val="599EED"/>
                  </a:gs>
                  <a:gs pos="100000">
                    <a:srgbClr val="1782DB"/>
                  </a:gs>
                </a:gsLst>
                <a:lin ang="5400000" scaled="0"/>
              </a:gradFill>
              <a:ln w="85725"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 name="TextBox 2">
            <a:extLst>
              <a:ext uri="{FF2B5EF4-FFF2-40B4-BE49-F238E27FC236}">
                <a16:creationId xmlns:a16="http://schemas.microsoft.com/office/drawing/2014/main" id="{D69A4164-B70E-4700-8A0E-DBB4D14D2F8D}"/>
              </a:ext>
            </a:extLst>
          </p:cNvPr>
          <p:cNvSpPr txBox="1"/>
          <p:nvPr/>
        </p:nvSpPr>
        <p:spPr>
          <a:xfrm>
            <a:off x="3988853" y="6572177"/>
            <a:ext cx="4214294" cy="123111"/>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*ESG: Security Analytics and Operations: Industry Trends in the Era of Cloud Computing 2019</a:t>
            </a:r>
          </a:p>
        </p:txBody>
      </p:sp>
      <p:sp>
        <p:nvSpPr>
          <p:cNvPr id="104" name="Oval 129">
            <a:extLst>
              <a:ext uri="{FF2B5EF4-FFF2-40B4-BE49-F238E27FC236}">
                <a16:creationId xmlns:a16="http://schemas.microsoft.com/office/drawing/2014/main" id="{D78EA87E-C395-4CE9-9287-3994EAA5F4F6}"/>
              </a:ext>
            </a:extLst>
          </p:cNvPr>
          <p:cNvSpPr>
            <a:spLocks noChangeArrowheads="1"/>
          </p:cNvSpPr>
          <p:nvPr/>
        </p:nvSpPr>
        <p:spPr bwMode="auto">
          <a:xfrm rot="965671">
            <a:off x="3672812" y="409056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5" name="Oval 129">
            <a:extLst>
              <a:ext uri="{FF2B5EF4-FFF2-40B4-BE49-F238E27FC236}">
                <a16:creationId xmlns:a16="http://schemas.microsoft.com/office/drawing/2014/main" id="{B981426D-15F3-4413-B3DC-68794FAB6463}"/>
              </a:ext>
            </a:extLst>
          </p:cNvPr>
          <p:cNvSpPr>
            <a:spLocks noChangeArrowheads="1"/>
          </p:cNvSpPr>
          <p:nvPr/>
        </p:nvSpPr>
        <p:spPr bwMode="auto">
          <a:xfrm rot="965671">
            <a:off x="4982046" y="2386656"/>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6" name="Oval 129">
            <a:extLst>
              <a:ext uri="{FF2B5EF4-FFF2-40B4-BE49-F238E27FC236}">
                <a16:creationId xmlns:a16="http://schemas.microsoft.com/office/drawing/2014/main" id="{6E594664-3832-4D85-96D2-4E10920EB86B}"/>
              </a:ext>
            </a:extLst>
          </p:cNvPr>
          <p:cNvSpPr>
            <a:spLocks noChangeArrowheads="1"/>
          </p:cNvSpPr>
          <p:nvPr/>
        </p:nvSpPr>
        <p:spPr bwMode="auto">
          <a:xfrm rot="965671">
            <a:off x="3143951" y="2689413"/>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8" name="Oval 129">
            <a:extLst>
              <a:ext uri="{FF2B5EF4-FFF2-40B4-BE49-F238E27FC236}">
                <a16:creationId xmlns:a16="http://schemas.microsoft.com/office/drawing/2014/main" id="{7BB4854F-14D3-4997-8E9E-B608CBEC2F15}"/>
              </a:ext>
            </a:extLst>
          </p:cNvPr>
          <p:cNvSpPr>
            <a:spLocks noChangeArrowheads="1"/>
          </p:cNvSpPr>
          <p:nvPr/>
        </p:nvSpPr>
        <p:spPr bwMode="auto">
          <a:xfrm rot="965671">
            <a:off x="6810819" y="222248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9" name="Oval 129">
            <a:extLst>
              <a:ext uri="{FF2B5EF4-FFF2-40B4-BE49-F238E27FC236}">
                <a16:creationId xmlns:a16="http://schemas.microsoft.com/office/drawing/2014/main" id="{2C6B7D44-DF61-4E33-8602-495CCE50D031}"/>
              </a:ext>
            </a:extLst>
          </p:cNvPr>
          <p:cNvSpPr>
            <a:spLocks noChangeArrowheads="1"/>
          </p:cNvSpPr>
          <p:nvPr/>
        </p:nvSpPr>
        <p:spPr bwMode="auto">
          <a:xfrm rot="965671">
            <a:off x="8105626" y="304390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0" name="Oval 129">
            <a:extLst>
              <a:ext uri="{FF2B5EF4-FFF2-40B4-BE49-F238E27FC236}">
                <a16:creationId xmlns:a16="http://schemas.microsoft.com/office/drawing/2014/main" id="{EA28F42D-9C95-494F-8498-58A105B20B49}"/>
              </a:ext>
            </a:extLst>
          </p:cNvPr>
          <p:cNvSpPr>
            <a:spLocks noChangeArrowheads="1"/>
          </p:cNvSpPr>
          <p:nvPr/>
        </p:nvSpPr>
        <p:spPr bwMode="auto">
          <a:xfrm rot="965671">
            <a:off x="7496290" y="421647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1" name="Oval 129">
            <a:extLst>
              <a:ext uri="{FF2B5EF4-FFF2-40B4-BE49-F238E27FC236}">
                <a16:creationId xmlns:a16="http://schemas.microsoft.com/office/drawing/2014/main" id="{4C13944A-442E-4B5C-BEED-B158D8B80CB5}"/>
              </a:ext>
            </a:extLst>
          </p:cNvPr>
          <p:cNvSpPr>
            <a:spLocks noChangeArrowheads="1"/>
          </p:cNvSpPr>
          <p:nvPr/>
        </p:nvSpPr>
        <p:spPr bwMode="auto">
          <a:xfrm rot="965671">
            <a:off x="10130279" y="2932862"/>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132476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lstStyle/>
          <a:p>
            <a:r>
              <a:rPr lang="en-US"/>
              <a:t>Introducing Azure Sentinel</a:t>
            </a:r>
            <a:br>
              <a:rPr lang="en-US"/>
            </a:br>
            <a:r>
              <a:rPr lang="en-US" sz="1800" spc="300">
                <a:solidFill>
                  <a:schemeClr val="accent1"/>
                </a:solidFill>
              </a:rPr>
              <a:t>INTELLIGENT, CLOUD-NATIVE SIEM</a:t>
            </a:r>
            <a:endParaRPr lang="en-US" sz="2200" spc="300">
              <a:solidFill>
                <a:schemeClr val="accent1"/>
              </a:solidFill>
            </a:endParaRPr>
          </a:p>
        </p:txBody>
      </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33098678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04R">
            <a:extLst>
              <a:ext uri="{FF2B5EF4-FFF2-40B4-BE49-F238E27FC236}">
                <a16:creationId xmlns:a16="http://schemas.microsoft.com/office/drawing/2014/main" id="{EF574F17-48F6-450B-BDEB-A5954E3480C1}"/>
              </a:ext>
            </a:extLst>
          </p:cNvPr>
          <p:cNvSpPr/>
          <p:nvPr/>
        </p:nvSpPr>
        <p:spPr bwMode="auto">
          <a:xfrm>
            <a:off x="445008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Scales to support your growing digital estate</a:t>
            </a:r>
          </a:p>
        </p:txBody>
      </p:sp>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7" name="Rectangle 66">
            <a:extLst>
              <a:ext uri="{FF2B5EF4-FFF2-40B4-BE49-F238E27FC236}">
                <a16:creationId xmlns:a16="http://schemas.microsoft.com/office/drawing/2014/main" id="{27F2C2BF-1A09-4E0F-A647-2CC14178D34F}"/>
              </a:ext>
            </a:extLst>
          </p:cNvPr>
          <p:cNvSpPr/>
          <p:nvPr/>
        </p:nvSpPr>
        <p:spPr bwMode="auto">
          <a:xfrm>
            <a:off x="4318527"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lstStyle/>
          <a:p>
            <a:r>
              <a:rPr lang="en-US"/>
              <a:t>Introducing Azure Sentinel</a:t>
            </a:r>
            <a:br>
              <a:rPr lang="en-US"/>
            </a:br>
            <a:r>
              <a:rPr lang="en-US" sz="1800" spc="300">
                <a:solidFill>
                  <a:schemeClr val="accent1"/>
                </a:solidFill>
              </a:rPr>
              <a:t>INTELLIGENT, CLOUD-NATIVE SIEM</a:t>
            </a:r>
          </a:p>
        </p:txBody>
      </p:sp>
      <p:sp>
        <p:nvSpPr>
          <p:cNvPr id="36" name="Oval 35">
            <a:extLst>
              <a:ext uri="{FF2B5EF4-FFF2-40B4-BE49-F238E27FC236}">
                <a16:creationId xmlns:a16="http://schemas.microsoft.com/office/drawing/2014/main" id="{AEC9E2B5-96BF-4C29-89E1-64E40021F82D}"/>
              </a:ext>
            </a:extLst>
          </p:cNvPr>
          <p:cNvSpPr/>
          <p:nvPr/>
        </p:nvSpPr>
        <p:spPr bwMode="auto">
          <a:xfrm>
            <a:off x="569178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411C7EAF-D132-452C-B1B1-78E8AF3D6062}"/>
              </a:ext>
            </a:extLst>
          </p:cNvPr>
          <p:cNvGrpSpPr/>
          <p:nvPr/>
        </p:nvGrpSpPr>
        <p:grpSpPr>
          <a:xfrm>
            <a:off x="5898333" y="2532937"/>
            <a:ext cx="395335" cy="435222"/>
            <a:chOff x="-6283325" y="2071688"/>
            <a:chExt cx="2643187" cy="2909887"/>
          </a:xfrm>
        </p:grpSpPr>
        <p:sp>
          <p:nvSpPr>
            <p:cNvPr id="46" name="Freeform 5">
              <a:extLst>
                <a:ext uri="{FF2B5EF4-FFF2-40B4-BE49-F238E27FC236}">
                  <a16:creationId xmlns:a16="http://schemas.microsoft.com/office/drawing/2014/main" id="{5CB9FC01-5FC4-453D-8354-C49CBF4627BE}"/>
                </a:ext>
              </a:extLst>
            </p:cNvPr>
            <p:cNvSpPr>
              <a:spLocks noEditPoints="1"/>
            </p:cNvSpPr>
            <p:nvPr/>
          </p:nvSpPr>
          <p:spPr bwMode="auto">
            <a:xfrm>
              <a:off x="-6283325" y="2071688"/>
              <a:ext cx="2012950" cy="2184400"/>
            </a:xfrm>
            <a:custGeom>
              <a:avLst/>
              <a:gdLst>
                <a:gd name="T0" fmla="*/ 51 w 619"/>
                <a:gd name="T1" fmla="*/ 389 h 672"/>
                <a:gd name="T2" fmla="*/ 167 w 619"/>
                <a:gd name="T3" fmla="*/ 274 h 672"/>
                <a:gd name="T4" fmla="*/ 282 w 619"/>
                <a:gd name="T5" fmla="*/ 389 h 672"/>
                <a:gd name="T6" fmla="*/ 167 w 619"/>
                <a:gd name="T7" fmla="*/ 504 h 672"/>
                <a:gd name="T8" fmla="*/ 51 w 619"/>
                <a:gd name="T9" fmla="*/ 389 h 672"/>
                <a:gd name="T10" fmla="*/ 337 w 619"/>
                <a:gd name="T11" fmla="*/ 672 h 672"/>
                <a:gd name="T12" fmla="*/ 169 w 619"/>
                <a:gd name="T13" fmla="*/ 504 h 672"/>
                <a:gd name="T14" fmla="*/ 0 w 619"/>
                <a:gd name="T15" fmla="*/ 672 h 672"/>
                <a:gd name="T16" fmla="*/ 449 w 619"/>
                <a:gd name="T17" fmla="*/ 230 h 672"/>
                <a:gd name="T18" fmla="*/ 564 w 619"/>
                <a:gd name="T19" fmla="*/ 115 h 672"/>
                <a:gd name="T20" fmla="*/ 449 w 619"/>
                <a:gd name="T21" fmla="*/ 0 h 672"/>
                <a:gd name="T22" fmla="*/ 333 w 619"/>
                <a:gd name="T23" fmla="*/ 115 h 672"/>
                <a:gd name="T24" fmla="*/ 449 w 619"/>
                <a:gd name="T25" fmla="*/ 230 h 672"/>
                <a:gd name="T26" fmla="*/ 619 w 619"/>
                <a:gd name="T27" fmla="*/ 397 h 672"/>
                <a:gd name="T28" fmla="*/ 451 w 619"/>
                <a:gd name="T29" fmla="*/ 230 h 672"/>
                <a:gd name="T30" fmla="*/ 282 w 619"/>
                <a:gd name="T31" fmla="*/ 39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672">
                  <a:moveTo>
                    <a:pt x="51" y="389"/>
                  </a:moveTo>
                  <a:cubicBezTo>
                    <a:pt x="51" y="325"/>
                    <a:pt x="102" y="274"/>
                    <a:pt x="167" y="274"/>
                  </a:cubicBezTo>
                  <a:cubicBezTo>
                    <a:pt x="230" y="274"/>
                    <a:pt x="282" y="325"/>
                    <a:pt x="282" y="389"/>
                  </a:cubicBezTo>
                  <a:cubicBezTo>
                    <a:pt x="282" y="454"/>
                    <a:pt x="230" y="504"/>
                    <a:pt x="167" y="504"/>
                  </a:cubicBezTo>
                  <a:cubicBezTo>
                    <a:pt x="102" y="504"/>
                    <a:pt x="51" y="454"/>
                    <a:pt x="51" y="389"/>
                  </a:cubicBezTo>
                  <a:close/>
                  <a:moveTo>
                    <a:pt x="337" y="672"/>
                  </a:moveTo>
                  <a:cubicBezTo>
                    <a:pt x="337" y="580"/>
                    <a:pt x="261" y="504"/>
                    <a:pt x="169" y="504"/>
                  </a:cubicBezTo>
                  <a:cubicBezTo>
                    <a:pt x="75" y="504"/>
                    <a:pt x="0" y="580"/>
                    <a:pt x="0" y="672"/>
                  </a:cubicBezTo>
                  <a:moveTo>
                    <a:pt x="449" y="230"/>
                  </a:moveTo>
                  <a:cubicBezTo>
                    <a:pt x="512" y="230"/>
                    <a:pt x="564" y="179"/>
                    <a:pt x="564" y="115"/>
                  </a:cubicBezTo>
                  <a:cubicBezTo>
                    <a:pt x="564" y="50"/>
                    <a:pt x="512" y="0"/>
                    <a:pt x="449" y="0"/>
                  </a:cubicBezTo>
                  <a:cubicBezTo>
                    <a:pt x="384" y="0"/>
                    <a:pt x="333" y="50"/>
                    <a:pt x="333" y="115"/>
                  </a:cubicBezTo>
                  <a:cubicBezTo>
                    <a:pt x="333" y="179"/>
                    <a:pt x="384" y="230"/>
                    <a:pt x="449" y="230"/>
                  </a:cubicBezTo>
                  <a:close/>
                  <a:moveTo>
                    <a:pt x="619" y="397"/>
                  </a:moveTo>
                  <a:cubicBezTo>
                    <a:pt x="619" y="306"/>
                    <a:pt x="543" y="230"/>
                    <a:pt x="451" y="230"/>
                  </a:cubicBezTo>
                  <a:cubicBezTo>
                    <a:pt x="357" y="230"/>
                    <a:pt x="282" y="306"/>
                    <a:pt x="282" y="397"/>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7" name="Freeform 6">
              <a:extLst>
                <a:ext uri="{FF2B5EF4-FFF2-40B4-BE49-F238E27FC236}">
                  <a16:creationId xmlns:a16="http://schemas.microsoft.com/office/drawing/2014/main" id="{E498F198-3BB2-4D0D-B46F-13ACF5C97379}"/>
                </a:ext>
              </a:extLst>
            </p:cNvPr>
            <p:cNvSpPr>
              <a:spLocks/>
            </p:cNvSpPr>
            <p:nvPr/>
          </p:nvSpPr>
          <p:spPr bwMode="auto">
            <a:xfrm>
              <a:off x="-4884738" y="3665538"/>
              <a:ext cx="1244600" cy="1316037"/>
            </a:xfrm>
            <a:custGeom>
              <a:avLst/>
              <a:gdLst>
                <a:gd name="T0" fmla="*/ 383 w 383"/>
                <a:gd name="T1" fmla="*/ 149 h 405"/>
                <a:gd name="T2" fmla="*/ 191 w 383"/>
                <a:gd name="T3" fmla="*/ 405 h 405"/>
                <a:gd name="T4" fmla="*/ 0 w 383"/>
                <a:gd name="T5" fmla="*/ 149 h 405"/>
                <a:gd name="T6" fmla="*/ 0 w 383"/>
                <a:gd name="T7" fmla="*/ 54 h 405"/>
                <a:gd name="T8" fmla="*/ 123 w 383"/>
                <a:gd name="T9" fmla="*/ 20 h 405"/>
                <a:gd name="T10" fmla="*/ 191 w 383"/>
                <a:gd name="T11" fmla="*/ 0 h 405"/>
                <a:gd name="T12" fmla="*/ 260 w 383"/>
                <a:gd name="T13" fmla="*/ 20 h 405"/>
                <a:gd name="T14" fmla="*/ 383 w 383"/>
                <a:gd name="T15" fmla="*/ 54 h 405"/>
                <a:gd name="T16" fmla="*/ 383 w 383"/>
                <a:gd name="T17" fmla="*/ 149 h 405"/>
                <a:gd name="T18" fmla="*/ 383 w 383"/>
                <a:gd name="T19" fmla="*/ 14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5">
                  <a:moveTo>
                    <a:pt x="383" y="149"/>
                  </a:moveTo>
                  <a:cubicBezTo>
                    <a:pt x="383" y="250"/>
                    <a:pt x="310" y="339"/>
                    <a:pt x="191" y="405"/>
                  </a:cubicBezTo>
                  <a:cubicBezTo>
                    <a:pt x="73" y="339"/>
                    <a:pt x="0" y="250"/>
                    <a:pt x="0" y="149"/>
                  </a:cubicBezTo>
                  <a:cubicBezTo>
                    <a:pt x="0" y="54"/>
                    <a:pt x="0" y="54"/>
                    <a:pt x="0" y="54"/>
                  </a:cubicBezTo>
                  <a:cubicBezTo>
                    <a:pt x="48" y="54"/>
                    <a:pt x="91" y="41"/>
                    <a:pt x="123" y="20"/>
                  </a:cubicBezTo>
                  <a:cubicBezTo>
                    <a:pt x="140" y="8"/>
                    <a:pt x="165" y="0"/>
                    <a:pt x="191" y="0"/>
                  </a:cubicBezTo>
                  <a:cubicBezTo>
                    <a:pt x="218" y="0"/>
                    <a:pt x="242" y="8"/>
                    <a:pt x="260" y="20"/>
                  </a:cubicBezTo>
                  <a:cubicBezTo>
                    <a:pt x="291" y="41"/>
                    <a:pt x="335" y="54"/>
                    <a:pt x="383" y="54"/>
                  </a:cubicBezTo>
                  <a:cubicBezTo>
                    <a:pt x="383" y="149"/>
                    <a:pt x="383" y="149"/>
                    <a:pt x="383" y="149"/>
                  </a:cubicBezTo>
                  <a:cubicBezTo>
                    <a:pt x="383" y="149"/>
                    <a:pt x="383" y="149"/>
                    <a:pt x="383" y="149"/>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26624618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04R">
            <a:extLst>
              <a:ext uri="{FF2B5EF4-FFF2-40B4-BE49-F238E27FC236}">
                <a16:creationId xmlns:a16="http://schemas.microsoft.com/office/drawing/2014/main" id="{B2DDB7A8-38AF-48D6-9807-47059596AE83}"/>
              </a:ext>
            </a:extLst>
          </p:cNvPr>
          <p:cNvSpPr/>
          <p:nvPr/>
        </p:nvSpPr>
        <p:spPr bwMode="auto">
          <a:xfrm>
            <a:off x="817897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Uses AI and automation to improve effectiveness</a:t>
            </a:r>
          </a:p>
        </p:txBody>
      </p:sp>
      <p:sp>
        <p:nvSpPr>
          <p:cNvPr id="72" name="04R">
            <a:extLst>
              <a:ext uri="{FF2B5EF4-FFF2-40B4-BE49-F238E27FC236}">
                <a16:creationId xmlns:a16="http://schemas.microsoft.com/office/drawing/2014/main" id="{EF574F17-48F6-450B-BDEB-A5954E3480C1}"/>
              </a:ext>
            </a:extLst>
          </p:cNvPr>
          <p:cNvSpPr/>
          <p:nvPr/>
        </p:nvSpPr>
        <p:spPr bwMode="auto">
          <a:xfrm>
            <a:off x="445008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Scales to support your growing digital estate</a:t>
            </a:r>
          </a:p>
        </p:txBody>
      </p:sp>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7" name="Rectangle 66">
            <a:extLst>
              <a:ext uri="{FF2B5EF4-FFF2-40B4-BE49-F238E27FC236}">
                <a16:creationId xmlns:a16="http://schemas.microsoft.com/office/drawing/2014/main" id="{27F2C2BF-1A09-4E0F-A647-2CC14178D34F}"/>
              </a:ext>
            </a:extLst>
          </p:cNvPr>
          <p:cNvSpPr/>
          <p:nvPr/>
        </p:nvSpPr>
        <p:spPr bwMode="auto">
          <a:xfrm>
            <a:off x="4318527"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8" name="Rectangle 67">
            <a:extLst>
              <a:ext uri="{FF2B5EF4-FFF2-40B4-BE49-F238E27FC236}">
                <a16:creationId xmlns:a16="http://schemas.microsoft.com/office/drawing/2014/main" id="{8BAD27F1-B199-46DB-BD4D-95A27AEFAF37}"/>
              </a:ext>
            </a:extLst>
          </p:cNvPr>
          <p:cNvSpPr/>
          <p:nvPr/>
        </p:nvSpPr>
        <p:spPr bwMode="auto">
          <a:xfrm>
            <a:off x="8052856" y="2701353"/>
            <a:ext cx="3553927" cy="3644537"/>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lstStyle/>
          <a:p>
            <a:r>
              <a:rPr lang="en-US"/>
              <a:t>Introducing Azure Sentinel</a:t>
            </a:r>
            <a:br>
              <a:rPr lang="en-US"/>
            </a:br>
            <a:r>
              <a:rPr lang="en-US" sz="1800" spc="300">
                <a:solidFill>
                  <a:schemeClr val="accent1"/>
                </a:solidFill>
              </a:rPr>
              <a:t>INTELLIGENT, CLOUD-NATIVE SIEM</a:t>
            </a:r>
          </a:p>
        </p:txBody>
      </p:sp>
      <p:sp>
        <p:nvSpPr>
          <p:cNvPr id="36" name="Oval 35">
            <a:extLst>
              <a:ext uri="{FF2B5EF4-FFF2-40B4-BE49-F238E27FC236}">
                <a16:creationId xmlns:a16="http://schemas.microsoft.com/office/drawing/2014/main" id="{AEC9E2B5-96BF-4C29-89E1-64E40021F82D}"/>
              </a:ext>
            </a:extLst>
          </p:cNvPr>
          <p:cNvSpPr/>
          <p:nvPr/>
        </p:nvSpPr>
        <p:spPr bwMode="auto">
          <a:xfrm>
            <a:off x="569178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411C7EAF-D132-452C-B1B1-78E8AF3D6062}"/>
              </a:ext>
            </a:extLst>
          </p:cNvPr>
          <p:cNvGrpSpPr/>
          <p:nvPr/>
        </p:nvGrpSpPr>
        <p:grpSpPr>
          <a:xfrm>
            <a:off x="5898333" y="2532937"/>
            <a:ext cx="395335" cy="435222"/>
            <a:chOff x="-6283325" y="2071688"/>
            <a:chExt cx="2643187" cy="2909887"/>
          </a:xfrm>
        </p:grpSpPr>
        <p:sp>
          <p:nvSpPr>
            <p:cNvPr id="46" name="Freeform 5">
              <a:extLst>
                <a:ext uri="{FF2B5EF4-FFF2-40B4-BE49-F238E27FC236}">
                  <a16:creationId xmlns:a16="http://schemas.microsoft.com/office/drawing/2014/main" id="{5CB9FC01-5FC4-453D-8354-C49CBF4627BE}"/>
                </a:ext>
              </a:extLst>
            </p:cNvPr>
            <p:cNvSpPr>
              <a:spLocks noEditPoints="1"/>
            </p:cNvSpPr>
            <p:nvPr/>
          </p:nvSpPr>
          <p:spPr bwMode="auto">
            <a:xfrm>
              <a:off x="-6283325" y="2071688"/>
              <a:ext cx="2012950" cy="2184400"/>
            </a:xfrm>
            <a:custGeom>
              <a:avLst/>
              <a:gdLst>
                <a:gd name="T0" fmla="*/ 51 w 619"/>
                <a:gd name="T1" fmla="*/ 389 h 672"/>
                <a:gd name="T2" fmla="*/ 167 w 619"/>
                <a:gd name="T3" fmla="*/ 274 h 672"/>
                <a:gd name="T4" fmla="*/ 282 w 619"/>
                <a:gd name="T5" fmla="*/ 389 h 672"/>
                <a:gd name="T6" fmla="*/ 167 w 619"/>
                <a:gd name="T7" fmla="*/ 504 h 672"/>
                <a:gd name="T8" fmla="*/ 51 w 619"/>
                <a:gd name="T9" fmla="*/ 389 h 672"/>
                <a:gd name="T10" fmla="*/ 337 w 619"/>
                <a:gd name="T11" fmla="*/ 672 h 672"/>
                <a:gd name="T12" fmla="*/ 169 w 619"/>
                <a:gd name="T13" fmla="*/ 504 h 672"/>
                <a:gd name="T14" fmla="*/ 0 w 619"/>
                <a:gd name="T15" fmla="*/ 672 h 672"/>
                <a:gd name="T16" fmla="*/ 449 w 619"/>
                <a:gd name="T17" fmla="*/ 230 h 672"/>
                <a:gd name="T18" fmla="*/ 564 w 619"/>
                <a:gd name="T19" fmla="*/ 115 h 672"/>
                <a:gd name="T20" fmla="*/ 449 w 619"/>
                <a:gd name="T21" fmla="*/ 0 h 672"/>
                <a:gd name="T22" fmla="*/ 333 w 619"/>
                <a:gd name="T23" fmla="*/ 115 h 672"/>
                <a:gd name="T24" fmla="*/ 449 w 619"/>
                <a:gd name="T25" fmla="*/ 230 h 672"/>
                <a:gd name="T26" fmla="*/ 619 w 619"/>
                <a:gd name="T27" fmla="*/ 397 h 672"/>
                <a:gd name="T28" fmla="*/ 451 w 619"/>
                <a:gd name="T29" fmla="*/ 230 h 672"/>
                <a:gd name="T30" fmla="*/ 282 w 619"/>
                <a:gd name="T31" fmla="*/ 39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672">
                  <a:moveTo>
                    <a:pt x="51" y="389"/>
                  </a:moveTo>
                  <a:cubicBezTo>
                    <a:pt x="51" y="325"/>
                    <a:pt x="102" y="274"/>
                    <a:pt x="167" y="274"/>
                  </a:cubicBezTo>
                  <a:cubicBezTo>
                    <a:pt x="230" y="274"/>
                    <a:pt x="282" y="325"/>
                    <a:pt x="282" y="389"/>
                  </a:cubicBezTo>
                  <a:cubicBezTo>
                    <a:pt x="282" y="454"/>
                    <a:pt x="230" y="504"/>
                    <a:pt x="167" y="504"/>
                  </a:cubicBezTo>
                  <a:cubicBezTo>
                    <a:pt x="102" y="504"/>
                    <a:pt x="51" y="454"/>
                    <a:pt x="51" y="389"/>
                  </a:cubicBezTo>
                  <a:close/>
                  <a:moveTo>
                    <a:pt x="337" y="672"/>
                  </a:moveTo>
                  <a:cubicBezTo>
                    <a:pt x="337" y="580"/>
                    <a:pt x="261" y="504"/>
                    <a:pt x="169" y="504"/>
                  </a:cubicBezTo>
                  <a:cubicBezTo>
                    <a:pt x="75" y="504"/>
                    <a:pt x="0" y="580"/>
                    <a:pt x="0" y="672"/>
                  </a:cubicBezTo>
                  <a:moveTo>
                    <a:pt x="449" y="230"/>
                  </a:moveTo>
                  <a:cubicBezTo>
                    <a:pt x="512" y="230"/>
                    <a:pt x="564" y="179"/>
                    <a:pt x="564" y="115"/>
                  </a:cubicBezTo>
                  <a:cubicBezTo>
                    <a:pt x="564" y="50"/>
                    <a:pt x="512" y="0"/>
                    <a:pt x="449" y="0"/>
                  </a:cubicBezTo>
                  <a:cubicBezTo>
                    <a:pt x="384" y="0"/>
                    <a:pt x="333" y="50"/>
                    <a:pt x="333" y="115"/>
                  </a:cubicBezTo>
                  <a:cubicBezTo>
                    <a:pt x="333" y="179"/>
                    <a:pt x="384" y="230"/>
                    <a:pt x="449" y="230"/>
                  </a:cubicBezTo>
                  <a:close/>
                  <a:moveTo>
                    <a:pt x="619" y="397"/>
                  </a:moveTo>
                  <a:cubicBezTo>
                    <a:pt x="619" y="306"/>
                    <a:pt x="543" y="230"/>
                    <a:pt x="451" y="230"/>
                  </a:cubicBezTo>
                  <a:cubicBezTo>
                    <a:pt x="357" y="230"/>
                    <a:pt x="282" y="306"/>
                    <a:pt x="282" y="397"/>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7" name="Freeform 6">
              <a:extLst>
                <a:ext uri="{FF2B5EF4-FFF2-40B4-BE49-F238E27FC236}">
                  <a16:creationId xmlns:a16="http://schemas.microsoft.com/office/drawing/2014/main" id="{E498F198-3BB2-4D0D-B46F-13ACF5C97379}"/>
                </a:ext>
              </a:extLst>
            </p:cNvPr>
            <p:cNvSpPr>
              <a:spLocks/>
            </p:cNvSpPr>
            <p:nvPr/>
          </p:nvSpPr>
          <p:spPr bwMode="auto">
            <a:xfrm>
              <a:off x="-4884738" y="3665538"/>
              <a:ext cx="1244600" cy="1316037"/>
            </a:xfrm>
            <a:custGeom>
              <a:avLst/>
              <a:gdLst>
                <a:gd name="T0" fmla="*/ 383 w 383"/>
                <a:gd name="T1" fmla="*/ 149 h 405"/>
                <a:gd name="T2" fmla="*/ 191 w 383"/>
                <a:gd name="T3" fmla="*/ 405 h 405"/>
                <a:gd name="T4" fmla="*/ 0 w 383"/>
                <a:gd name="T5" fmla="*/ 149 h 405"/>
                <a:gd name="T6" fmla="*/ 0 w 383"/>
                <a:gd name="T7" fmla="*/ 54 h 405"/>
                <a:gd name="T8" fmla="*/ 123 w 383"/>
                <a:gd name="T9" fmla="*/ 20 h 405"/>
                <a:gd name="T10" fmla="*/ 191 w 383"/>
                <a:gd name="T11" fmla="*/ 0 h 405"/>
                <a:gd name="T12" fmla="*/ 260 w 383"/>
                <a:gd name="T13" fmla="*/ 20 h 405"/>
                <a:gd name="T14" fmla="*/ 383 w 383"/>
                <a:gd name="T15" fmla="*/ 54 h 405"/>
                <a:gd name="T16" fmla="*/ 383 w 383"/>
                <a:gd name="T17" fmla="*/ 149 h 405"/>
                <a:gd name="T18" fmla="*/ 383 w 383"/>
                <a:gd name="T19" fmla="*/ 14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5">
                  <a:moveTo>
                    <a:pt x="383" y="149"/>
                  </a:moveTo>
                  <a:cubicBezTo>
                    <a:pt x="383" y="250"/>
                    <a:pt x="310" y="339"/>
                    <a:pt x="191" y="405"/>
                  </a:cubicBezTo>
                  <a:cubicBezTo>
                    <a:pt x="73" y="339"/>
                    <a:pt x="0" y="250"/>
                    <a:pt x="0" y="149"/>
                  </a:cubicBezTo>
                  <a:cubicBezTo>
                    <a:pt x="0" y="54"/>
                    <a:pt x="0" y="54"/>
                    <a:pt x="0" y="54"/>
                  </a:cubicBezTo>
                  <a:cubicBezTo>
                    <a:pt x="48" y="54"/>
                    <a:pt x="91" y="41"/>
                    <a:pt x="123" y="20"/>
                  </a:cubicBezTo>
                  <a:cubicBezTo>
                    <a:pt x="140" y="8"/>
                    <a:pt x="165" y="0"/>
                    <a:pt x="191" y="0"/>
                  </a:cubicBezTo>
                  <a:cubicBezTo>
                    <a:pt x="218" y="0"/>
                    <a:pt x="242" y="8"/>
                    <a:pt x="260" y="20"/>
                  </a:cubicBezTo>
                  <a:cubicBezTo>
                    <a:pt x="291" y="41"/>
                    <a:pt x="335" y="54"/>
                    <a:pt x="383" y="54"/>
                  </a:cubicBezTo>
                  <a:cubicBezTo>
                    <a:pt x="383" y="149"/>
                    <a:pt x="383" y="149"/>
                    <a:pt x="383" y="149"/>
                  </a:cubicBezTo>
                  <a:cubicBezTo>
                    <a:pt x="383" y="149"/>
                    <a:pt x="383" y="149"/>
                    <a:pt x="383" y="149"/>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37" name="Oval 36">
            <a:extLst>
              <a:ext uri="{FF2B5EF4-FFF2-40B4-BE49-F238E27FC236}">
                <a16:creationId xmlns:a16="http://schemas.microsoft.com/office/drawing/2014/main" id="{B1EAA8CF-1B16-41D3-B50C-60973C01A22A}"/>
              </a:ext>
            </a:extLst>
          </p:cNvPr>
          <p:cNvSpPr/>
          <p:nvPr/>
        </p:nvSpPr>
        <p:spPr bwMode="auto">
          <a:xfrm>
            <a:off x="942067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9" name="Data &amp; AI" title="Icon of several circles connected to eachother by lines">
            <a:extLst>
              <a:ext uri="{FF2B5EF4-FFF2-40B4-BE49-F238E27FC236}">
                <a16:creationId xmlns:a16="http://schemas.microsoft.com/office/drawing/2014/main" id="{B955BE3B-470F-4756-9BDD-8D0ACFB362FA}"/>
              </a:ext>
            </a:extLst>
          </p:cNvPr>
          <p:cNvSpPr>
            <a:spLocks noChangeAspect="1" noEditPoints="1"/>
          </p:cNvSpPr>
          <p:nvPr/>
        </p:nvSpPr>
        <p:spPr bwMode="auto">
          <a:xfrm>
            <a:off x="9570776" y="2551298"/>
            <a:ext cx="498370" cy="398498"/>
          </a:xfrm>
          <a:custGeom>
            <a:avLst/>
            <a:gdLst>
              <a:gd name="T0" fmla="*/ 465 w 706"/>
              <a:gd name="T1" fmla="*/ 76 h 564"/>
              <a:gd name="T2" fmla="*/ 465 w 706"/>
              <a:gd name="T3" fmla="*/ 0 h 564"/>
              <a:gd name="T4" fmla="*/ 668 w 706"/>
              <a:gd name="T5" fmla="*/ 138 h 564"/>
              <a:gd name="T6" fmla="*/ 668 w 706"/>
              <a:gd name="T7" fmla="*/ 214 h 564"/>
              <a:gd name="T8" fmla="*/ 668 w 706"/>
              <a:gd name="T9" fmla="*/ 138 h 564"/>
              <a:gd name="T10" fmla="*/ 454 w 706"/>
              <a:gd name="T11" fmla="*/ 314 h 564"/>
              <a:gd name="T12" fmla="*/ 530 w 706"/>
              <a:gd name="T13" fmla="*/ 314 h 564"/>
              <a:gd name="T14" fmla="*/ 637 w 706"/>
              <a:gd name="T15" fmla="*/ 422 h 564"/>
              <a:gd name="T16" fmla="*/ 637 w 706"/>
              <a:gd name="T17" fmla="*/ 499 h 564"/>
              <a:gd name="T18" fmla="*/ 637 w 706"/>
              <a:gd name="T19" fmla="*/ 422 h 564"/>
              <a:gd name="T20" fmla="*/ 282 w 706"/>
              <a:gd name="T21" fmla="*/ 526 h 564"/>
              <a:gd name="T22" fmla="*/ 358 w 706"/>
              <a:gd name="T23" fmla="*/ 526 h 564"/>
              <a:gd name="T24" fmla="*/ 38 w 706"/>
              <a:gd name="T25" fmla="*/ 338 h 564"/>
              <a:gd name="T26" fmla="*/ 38 w 706"/>
              <a:gd name="T27" fmla="*/ 415 h 564"/>
              <a:gd name="T28" fmla="*/ 38 w 706"/>
              <a:gd name="T29" fmla="*/ 338 h 564"/>
              <a:gd name="T30" fmla="*/ 258 w 706"/>
              <a:gd name="T31" fmla="*/ 205 h 564"/>
              <a:gd name="T32" fmla="*/ 334 w 706"/>
              <a:gd name="T33" fmla="*/ 205 h 564"/>
              <a:gd name="T34" fmla="*/ 120 w 706"/>
              <a:gd name="T35" fmla="*/ 75 h 564"/>
              <a:gd name="T36" fmla="*/ 120 w 706"/>
              <a:gd name="T37" fmla="*/ 152 h 564"/>
              <a:gd name="T38" fmla="*/ 120 w 706"/>
              <a:gd name="T39" fmla="*/ 75 h 564"/>
              <a:gd name="T40" fmla="*/ 258 w 706"/>
              <a:gd name="T41" fmla="*/ 188 h 564"/>
              <a:gd name="T42" fmla="*/ 460 w 706"/>
              <a:gd name="T43" fmla="*/ 294 h 564"/>
              <a:gd name="T44" fmla="*/ 76 w 706"/>
              <a:gd name="T45" fmla="*/ 376 h 564"/>
              <a:gd name="T46" fmla="*/ 288 w 706"/>
              <a:gd name="T47" fmla="*/ 505 h 564"/>
              <a:gd name="T48" fmla="*/ 603 w 706"/>
              <a:gd name="T49" fmla="*/ 479 h 564"/>
              <a:gd name="T50" fmla="*/ 159 w 706"/>
              <a:gd name="T51" fmla="*/ 104 h 564"/>
              <a:gd name="T52" fmla="*/ 637 w 706"/>
              <a:gd name="T53" fmla="*/ 151 h 564"/>
              <a:gd name="T54" fmla="*/ 523 w 706"/>
              <a:gd name="T55" fmla="*/ 291 h 564"/>
              <a:gd name="T56" fmla="*/ 465 w 706"/>
              <a:gd name="T57" fmla="*/ 347 h 564"/>
              <a:gd name="T58" fmla="*/ 334 w 706"/>
              <a:gd name="T59" fmla="*/ 490 h 564"/>
              <a:gd name="T60" fmla="*/ 320 w 706"/>
              <a:gd name="T61" fmla="*/ 488 h 564"/>
              <a:gd name="T62" fmla="*/ 134 w 706"/>
              <a:gd name="T63" fmla="*/ 149 h 564"/>
              <a:gd name="T64" fmla="*/ 438 w 706"/>
              <a:gd name="T65" fmla="*/ 65 h 564"/>
              <a:gd name="T66" fmla="*/ 624 w 706"/>
              <a:gd name="T67" fmla="*/ 425 h 564"/>
              <a:gd name="T68" fmla="*/ 603 w 706"/>
              <a:gd name="T69" fmla="*/ 4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6" h="564">
                <a:moveTo>
                  <a:pt x="503" y="38"/>
                </a:moveTo>
                <a:cubicBezTo>
                  <a:pt x="503" y="59"/>
                  <a:pt x="486" y="76"/>
                  <a:pt x="465" y="76"/>
                </a:cubicBezTo>
                <a:cubicBezTo>
                  <a:pt x="444" y="76"/>
                  <a:pt x="427" y="59"/>
                  <a:pt x="427" y="38"/>
                </a:cubicBezTo>
                <a:cubicBezTo>
                  <a:pt x="427" y="17"/>
                  <a:pt x="444" y="0"/>
                  <a:pt x="465" y="0"/>
                </a:cubicBezTo>
                <a:cubicBezTo>
                  <a:pt x="486" y="0"/>
                  <a:pt x="503" y="17"/>
                  <a:pt x="503" y="38"/>
                </a:cubicBezTo>
                <a:close/>
                <a:moveTo>
                  <a:pt x="668" y="138"/>
                </a:moveTo>
                <a:cubicBezTo>
                  <a:pt x="647" y="138"/>
                  <a:pt x="630" y="155"/>
                  <a:pt x="630" y="176"/>
                </a:cubicBezTo>
                <a:cubicBezTo>
                  <a:pt x="630" y="197"/>
                  <a:pt x="647" y="214"/>
                  <a:pt x="668" y="214"/>
                </a:cubicBezTo>
                <a:cubicBezTo>
                  <a:pt x="689" y="214"/>
                  <a:pt x="706" y="197"/>
                  <a:pt x="706" y="176"/>
                </a:cubicBezTo>
                <a:cubicBezTo>
                  <a:pt x="706" y="155"/>
                  <a:pt x="689" y="138"/>
                  <a:pt x="668" y="138"/>
                </a:cubicBezTo>
                <a:close/>
                <a:moveTo>
                  <a:pt x="492" y="276"/>
                </a:moveTo>
                <a:cubicBezTo>
                  <a:pt x="471" y="276"/>
                  <a:pt x="454" y="293"/>
                  <a:pt x="454" y="314"/>
                </a:cubicBezTo>
                <a:cubicBezTo>
                  <a:pt x="454" y="335"/>
                  <a:pt x="471" y="352"/>
                  <a:pt x="492" y="352"/>
                </a:cubicBezTo>
                <a:cubicBezTo>
                  <a:pt x="513" y="352"/>
                  <a:pt x="530" y="335"/>
                  <a:pt x="530" y="314"/>
                </a:cubicBezTo>
                <a:cubicBezTo>
                  <a:pt x="530" y="293"/>
                  <a:pt x="513" y="276"/>
                  <a:pt x="492" y="276"/>
                </a:cubicBezTo>
                <a:close/>
                <a:moveTo>
                  <a:pt x="637" y="422"/>
                </a:moveTo>
                <a:cubicBezTo>
                  <a:pt x="616" y="422"/>
                  <a:pt x="599" y="440"/>
                  <a:pt x="599" y="461"/>
                </a:cubicBezTo>
                <a:cubicBezTo>
                  <a:pt x="599" y="482"/>
                  <a:pt x="616" y="499"/>
                  <a:pt x="637" y="499"/>
                </a:cubicBezTo>
                <a:cubicBezTo>
                  <a:pt x="658" y="499"/>
                  <a:pt x="675" y="482"/>
                  <a:pt x="675" y="461"/>
                </a:cubicBezTo>
                <a:cubicBezTo>
                  <a:pt x="675" y="440"/>
                  <a:pt x="658" y="422"/>
                  <a:pt x="637" y="422"/>
                </a:cubicBezTo>
                <a:close/>
                <a:moveTo>
                  <a:pt x="320" y="488"/>
                </a:moveTo>
                <a:cubicBezTo>
                  <a:pt x="299" y="488"/>
                  <a:pt x="282" y="505"/>
                  <a:pt x="282" y="526"/>
                </a:cubicBezTo>
                <a:cubicBezTo>
                  <a:pt x="282" y="547"/>
                  <a:pt x="299" y="564"/>
                  <a:pt x="320" y="564"/>
                </a:cubicBezTo>
                <a:cubicBezTo>
                  <a:pt x="341" y="564"/>
                  <a:pt x="358" y="547"/>
                  <a:pt x="358" y="526"/>
                </a:cubicBezTo>
                <a:cubicBezTo>
                  <a:pt x="358" y="505"/>
                  <a:pt x="341" y="488"/>
                  <a:pt x="320" y="488"/>
                </a:cubicBezTo>
                <a:close/>
                <a:moveTo>
                  <a:pt x="38" y="338"/>
                </a:moveTo>
                <a:cubicBezTo>
                  <a:pt x="17" y="338"/>
                  <a:pt x="0" y="355"/>
                  <a:pt x="0" y="376"/>
                </a:cubicBezTo>
                <a:cubicBezTo>
                  <a:pt x="0" y="398"/>
                  <a:pt x="17" y="415"/>
                  <a:pt x="38" y="415"/>
                </a:cubicBezTo>
                <a:cubicBezTo>
                  <a:pt x="59" y="415"/>
                  <a:pt x="76" y="398"/>
                  <a:pt x="76" y="376"/>
                </a:cubicBezTo>
                <a:cubicBezTo>
                  <a:pt x="76" y="355"/>
                  <a:pt x="59" y="338"/>
                  <a:pt x="38" y="338"/>
                </a:cubicBezTo>
                <a:close/>
                <a:moveTo>
                  <a:pt x="296" y="167"/>
                </a:moveTo>
                <a:cubicBezTo>
                  <a:pt x="275" y="167"/>
                  <a:pt x="258" y="184"/>
                  <a:pt x="258" y="205"/>
                </a:cubicBezTo>
                <a:cubicBezTo>
                  <a:pt x="258" y="226"/>
                  <a:pt x="275" y="243"/>
                  <a:pt x="296" y="243"/>
                </a:cubicBezTo>
                <a:cubicBezTo>
                  <a:pt x="317" y="243"/>
                  <a:pt x="334" y="226"/>
                  <a:pt x="334" y="205"/>
                </a:cubicBezTo>
                <a:cubicBezTo>
                  <a:pt x="334" y="184"/>
                  <a:pt x="317" y="167"/>
                  <a:pt x="296" y="167"/>
                </a:cubicBezTo>
                <a:close/>
                <a:moveTo>
                  <a:pt x="120" y="75"/>
                </a:moveTo>
                <a:cubicBezTo>
                  <a:pt x="99" y="75"/>
                  <a:pt x="82" y="93"/>
                  <a:pt x="82" y="114"/>
                </a:cubicBezTo>
                <a:cubicBezTo>
                  <a:pt x="82" y="135"/>
                  <a:pt x="99" y="152"/>
                  <a:pt x="120" y="152"/>
                </a:cubicBezTo>
                <a:cubicBezTo>
                  <a:pt x="142" y="152"/>
                  <a:pt x="159" y="135"/>
                  <a:pt x="159" y="114"/>
                </a:cubicBezTo>
                <a:cubicBezTo>
                  <a:pt x="159" y="93"/>
                  <a:pt x="142" y="75"/>
                  <a:pt x="120" y="75"/>
                </a:cubicBezTo>
                <a:close/>
                <a:moveTo>
                  <a:pt x="153" y="133"/>
                </a:moveTo>
                <a:cubicBezTo>
                  <a:pt x="258" y="188"/>
                  <a:pt x="258" y="188"/>
                  <a:pt x="258" y="188"/>
                </a:cubicBezTo>
                <a:moveTo>
                  <a:pt x="328" y="225"/>
                </a:moveTo>
                <a:cubicBezTo>
                  <a:pt x="460" y="294"/>
                  <a:pt x="460" y="294"/>
                  <a:pt x="460" y="294"/>
                </a:cubicBezTo>
                <a:moveTo>
                  <a:pt x="454" y="314"/>
                </a:moveTo>
                <a:cubicBezTo>
                  <a:pt x="76" y="376"/>
                  <a:pt x="76" y="376"/>
                  <a:pt x="76" y="376"/>
                </a:cubicBezTo>
                <a:moveTo>
                  <a:pt x="71" y="395"/>
                </a:moveTo>
                <a:cubicBezTo>
                  <a:pt x="288" y="505"/>
                  <a:pt x="288" y="505"/>
                  <a:pt x="288" y="505"/>
                </a:cubicBezTo>
                <a:moveTo>
                  <a:pt x="358" y="526"/>
                </a:moveTo>
                <a:cubicBezTo>
                  <a:pt x="603" y="479"/>
                  <a:pt x="603" y="479"/>
                  <a:pt x="603" y="479"/>
                </a:cubicBezTo>
                <a:moveTo>
                  <a:pt x="427" y="38"/>
                </a:moveTo>
                <a:cubicBezTo>
                  <a:pt x="159" y="104"/>
                  <a:pt x="159" y="104"/>
                  <a:pt x="159" y="104"/>
                </a:cubicBezTo>
                <a:moveTo>
                  <a:pt x="497" y="59"/>
                </a:moveTo>
                <a:cubicBezTo>
                  <a:pt x="637" y="151"/>
                  <a:pt x="637" y="151"/>
                  <a:pt x="637" y="151"/>
                </a:cubicBezTo>
                <a:moveTo>
                  <a:pt x="637" y="198"/>
                </a:moveTo>
                <a:cubicBezTo>
                  <a:pt x="523" y="291"/>
                  <a:pt x="523" y="291"/>
                  <a:pt x="523" y="291"/>
                </a:cubicBezTo>
                <a:moveTo>
                  <a:pt x="346" y="497"/>
                </a:moveTo>
                <a:cubicBezTo>
                  <a:pt x="465" y="347"/>
                  <a:pt x="465" y="347"/>
                  <a:pt x="465" y="347"/>
                </a:cubicBezTo>
                <a:moveTo>
                  <a:pt x="447" y="76"/>
                </a:moveTo>
                <a:cubicBezTo>
                  <a:pt x="334" y="490"/>
                  <a:pt x="334" y="490"/>
                  <a:pt x="334" y="490"/>
                </a:cubicBezTo>
                <a:moveTo>
                  <a:pt x="296" y="243"/>
                </a:moveTo>
                <a:cubicBezTo>
                  <a:pt x="320" y="488"/>
                  <a:pt x="320" y="488"/>
                  <a:pt x="320" y="488"/>
                </a:cubicBezTo>
                <a:moveTo>
                  <a:pt x="305" y="488"/>
                </a:moveTo>
                <a:cubicBezTo>
                  <a:pt x="134" y="149"/>
                  <a:pt x="134" y="149"/>
                  <a:pt x="134" y="149"/>
                </a:cubicBezTo>
                <a:moveTo>
                  <a:pt x="323" y="179"/>
                </a:moveTo>
                <a:cubicBezTo>
                  <a:pt x="438" y="65"/>
                  <a:pt x="438" y="65"/>
                  <a:pt x="438" y="65"/>
                </a:cubicBezTo>
                <a:moveTo>
                  <a:pt x="481" y="76"/>
                </a:moveTo>
                <a:cubicBezTo>
                  <a:pt x="624" y="425"/>
                  <a:pt x="624" y="425"/>
                  <a:pt x="624" y="425"/>
                </a:cubicBezTo>
                <a:moveTo>
                  <a:pt x="514" y="347"/>
                </a:moveTo>
                <a:cubicBezTo>
                  <a:pt x="603" y="434"/>
                  <a:pt x="603" y="434"/>
                  <a:pt x="603" y="43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8986329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7F503-EBEA-452E-BEC8-E4A62A833CE2}"/>
              </a:ext>
            </a:extLst>
          </p:cNvPr>
          <p:cNvSpPr/>
          <p:nvPr/>
        </p:nvSpPr>
        <p:spPr bwMode="auto">
          <a:xfrm>
            <a:off x="-3518" y="1905990"/>
            <a:ext cx="12192000" cy="5053610"/>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w="3175">
                <a:noFill/>
              </a:ln>
              <a:solidFill>
                <a:srgbClr val="0078D4"/>
              </a:solidFill>
              <a:effectLst/>
              <a:uLnTx/>
              <a:uFillTx/>
              <a:latin typeface="Segoe UI Semibold"/>
              <a:ea typeface="+mn-ea"/>
              <a:cs typeface="Segoe UI Semilight" panose="020B0402040204020203" pitchFamily="34" charset="0"/>
            </a:endParaRPr>
          </a:p>
        </p:txBody>
      </p:sp>
      <p:sp>
        <p:nvSpPr>
          <p:cNvPr id="75" name="04R">
            <a:extLst>
              <a:ext uri="{FF2B5EF4-FFF2-40B4-BE49-F238E27FC236}">
                <a16:creationId xmlns:a16="http://schemas.microsoft.com/office/drawing/2014/main" id="{8AA35A4D-0281-4019-BD9B-8D6E562E13A9}"/>
              </a:ext>
            </a:extLst>
          </p:cNvPr>
          <p:cNvSpPr/>
          <p:nvPr/>
        </p:nvSpPr>
        <p:spPr bwMode="auto">
          <a:xfrm>
            <a:off x="29056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 name="Group 4">
            <a:extLst>
              <a:ext uri="{FF2B5EF4-FFF2-40B4-BE49-F238E27FC236}">
                <a16:creationId xmlns:a16="http://schemas.microsoft.com/office/drawing/2014/main" id="{FB48BFC7-82E6-4DF7-912E-C99F0A2BB19B}"/>
              </a:ext>
            </a:extLst>
          </p:cNvPr>
          <p:cNvGrpSpPr/>
          <p:nvPr/>
        </p:nvGrpSpPr>
        <p:grpSpPr>
          <a:xfrm>
            <a:off x="2852103" y="3692402"/>
            <a:ext cx="1982921" cy="1016652"/>
            <a:chOff x="4882794" y="3913784"/>
            <a:chExt cx="1982921" cy="1016652"/>
          </a:xfrm>
        </p:grpSpPr>
        <p:sp>
          <p:nvSpPr>
            <p:cNvPr id="92" name="04R">
              <a:extLst>
                <a:ext uri="{FF2B5EF4-FFF2-40B4-BE49-F238E27FC236}">
                  <a16:creationId xmlns:a16="http://schemas.microsoft.com/office/drawing/2014/main" id="{8D41CA67-AB4F-4B49-8B72-A33949EA1DD9}"/>
                </a:ext>
              </a:extLst>
            </p:cNvPr>
            <p:cNvSpPr/>
            <p:nvPr/>
          </p:nvSpPr>
          <p:spPr bwMode="auto">
            <a:xfrm>
              <a:off x="4882794" y="4472402"/>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Analytics</a:t>
              </a:r>
            </a:p>
          </p:txBody>
        </p:sp>
        <p:sp>
          <p:nvSpPr>
            <p:cNvPr id="44" name="brain_2" title="Icon of a brain with circles and connection lines inside">
              <a:extLst>
                <a:ext uri="{FF2B5EF4-FFF2-40B4-BE49-F238E27FC236}">
                  <a16:creationId xmlns:a16="http://schemas.microsoft.com/office/drawing/2014/main" id="{ECF244B2-C71C-4F8C-81CC-1475F1ECE412}"/>
                </a:ext>
              </a:extLst>
            </p:cNvPr>
            <p:cNvSpPr>
              <a:spLocks noChangeAspect="1" noEditPoints="1"/>
            </p:cNvSpPr>
            <p:nvPr/>
          </p:nvSpPr>
          <p:spPr bwMode="auto">
            <a:xfrm>
              <a:off x="5532172" y="3913784"/>
              <a:ext cx="675060" cy="452648"/>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 name="Title 1">
            <a:extLst>
              <a:ext uri="{FF2B5EF4-FFF2-40B4-BE49-F238E27FC236}">
                <a16:creationId xmlns:a16="http://schemas.microsoft.com/office/drawing/2014/main" id="{EA0CC193-DD94-42EA-B7F2-D07334725DA8}"/>
              </a:ext>
            </a:extLst>
          </p:cNvPr>
          <p:cNvSpPr>
            <a:spLocks noGrp="1"/>
          </p:cNvSpPr>
          <p:nvPr>
            <p:ph type="title"/>
          </p:nvPr>
        </p:nvSpPr>
        <p:spPr>
          <a:xfrm>
            <a:off x="588263" y="671857"/>
            <a:ext cx="11018520" cy="553998"/>
          </a:xfrm>
        </p:spPr>
        <p:txBody>
          <a:bodyPr anchor="ctr"/>
          <a:lstStyle/>
          <a:p>
            <a:pPr algn="ctr"/>
            <a:r>
              <a:rPr lang="en-US"/>
              <a:t>End-to-end solution for security operations</a:t>
            </a:r>
          </a:p>
        </p:txBody>
      </p:sp>
      <p:sp>
        <p:nvSpPr>
          <p:cNvPr id="76" name="04R">
            <a:extLst>
              <a:ext uri="{FF2B5EF4-FFF2-40B4-BE49-F238E27FC236}">
                <a16:creationId xmlns:a16="http://schemas.microsoft.com/office/drawing/2014/main" id="{CFB2D0DC-F4AB-4328-AD3F-B84241B112F8}"/>
              </a:ext>
            </a:extLst>
          </p:cNvPr>
          <p:cNvSpPr/>
          <p:nvPr/>
        </p:nvSpPr>
        <p:spPr bwMode="auto">
          <a:xfrm>
            <a:off x="4933632" y="309547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7" name="04R">
            <a:extLst>
              <a:ext uri="{FF2B5EF4-FFF2-40B4-BE49-F238E27FC236}">
                <a16:creationId xmlns:a16="http://schemas.microsoft.com/office/drawing/2014/main" id="{0ACDFED2-E93F-4603-8EAC-26B499F3C886}"/>
              </a:ext>
            </a:extLst>
          </p:cNvPr>
          <p:cNvSpPr/>
          <p:nvPr/>
        </p:nvSpPr>
        <p:spPr bwMode="auto">
          <a:xfrm>
            <a:off x="73777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8" name="04R">
            <a:extLst>
              <a:ext uri="{FF2B5EF4-FFF2-40B4-BE49-F238E27FC236}">
                <a16:creationId xmlns:a16="http://schemas.microsoft.com/office/drawing/2014/main" id="{80275087-85FA-4EF8-A88E-1C1834716C48}"/>
              </a:ext>
            </a:extLst>
          </p:cNvPr>
          <p:cNvSpPr/>
          <p:nvPr/>
        </p:nvSpPr>
        <p:spPr bwMode="auto">
          <a:xfrm>
            <a:off x="9782795"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2" name="Rectangle 81">
            <a:extLst>
              <a:ext uri="{FF2B5EF4-FFF2-40B4-BE49-F238E27FC236}">
                <a16:creationId xmlns:a16="http://schemas.microsoft.com/office/drawing/2014/main" id="{1AEDE781-41E3-4D64-B9E8-FAA20FCBF847}"/>
              </a:ext>
            </a:extLst>
          </p:cNvPr>
          <p:cNvSpPr/>
          <p:nvPr/>
        </p:nvSpPr>
        <p:spPr bwMode="auto">
          <a:xfrm>
            <a:off x="2747588" y="2673151"/>
            <a:ext cx="422684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3" name="Rectangle 82">
            <a:extLst>
              <a:ext uri="{FF2B5EF4-FFF2-40B4-BE49-F238E27FC236}">
                <a16:creationId xmlns:a16="http://schemas.microsoft.com/office/drawing/2014/main" id="{A967C277-1177-4F1C-9452-617059D81CE5}"/>
              </a:ext>
            </a:extLst>
          </p:cNvPr>
          <p:cNvSpPr/>
          <p:nvPr/>
        </p:nvSpPr>
        <p:spPr bwMode="auto">
          <a:xfrm>
            <a:off x="293283" y="2673152"/>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4" name="TextBox 83">
            <a:extLst>
              <a:ext uri="{FF2B5EF4-FFF2-40B4-BE49-F238E27FC236}">
                <a16:creationId xmlns:a16="http://schemas.microsoft.com/office/drawing/2014/main" id="{1D9DBB5E-D338-4592-B464-0A902E4F3DAD}"/>
              </a:ext>
            </a:extLst>
          </p:cNvPr>
          <p:cNvSpPr txBox="1"/>
          <p:nvPr/>
        </p:nvSpPr>
        <p:spPr>
          <a:xfrm>
            <a:off x="4459228" y="2459474"/>
            <a:ext cx="803564"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Detect</a:t>
            </a:r>
          </a:p>
        </p:txBody>
      </p:sp>
      <p:sp>
        <p:nvSpPr>
          <p:cNvPr id="87" name="TextBox 86">
            <a:extLst>
              <a:ext uri="{FF2B5EF4-FFF2-40B4-BE49-F238E27FC236}">
                <a16:creationId xmlns:a16="http://schemas.microsoft.com/office/drawing/2014/main" id="{BC75EAB8-FD1B-4542-9274-CEE7B7B40256}"/>
              </a:ext>
            </a:extLst>
          </p:cNvPr>
          <p:cNvSpPr txBox="1"/>
          <p:nvPr/>
        </p:nvSpPr>
        <p:spPr>
          <a:xfrm>
            <a:off x="994675" y="2459474"/>
            <a:ext cx="864291"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Collect</a:t>
            </a:r>
          </a:p>
        </p:txBody>
      </p:sp>
      <p:sp>
        <p:nvSpPr>
          <p:cNvPr id="89" name="04R">
            <a:extLst>
              <a:ext uri="{FF2B5EF4-FFF2-40B4-BE49-F238E27FC236}">
                <a16:creationId xmlns:a16="http://schemas.microsoft.com/office/drawing/2014/main" id="{BEB36440-C62E-4C93-9884-1AF5A7B0758E}"/>
              </a:ext>
            </a:extLst>
          </p:cNvPr>
          <p:cNvSpPr/>
          <p:nvPr/>
        </p:nvSpPr>
        <p:spPr bwMode="auto">
          <a:xfrm>
            <a:off x="7333379" y="4251020"/>
            <a:ext cx="1937614"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Incidents</a:t>
            </a:r>
          </a:p>
        </p:txBody>
      </p:sp>
      <p:sp>
        <p:nvSpPr>
          <p:cNvPr id="99" name="04R">
            <a:extLst>
              <a:ext uri="{FF2B5EF4-FFF2-40B4-BE49-F238E27FC236}">
                <a16:creationId xmlns:a16="http://schemas.microsoft.com/office/drawing/2014/main" id="{A0DBF8AB-4338-4911-BBFD-56C783894536}"/>
              </a:ext>
            </a:extLst>
          </p:cNvPr>
          <p:cNvSpPr/>
          <p:nvPr/>
        </p:nvSpPr>
        <p:spPr bwMode="auto">
          <a:xfrm>
            <a:off x="9727801" y="4251020"/>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Automation</a:t>
            </a:r>
          </a:p>
        </p:txBody>
      </p:sp>
      <p:sp>
        <p:nvSpPr>
          <p:cNvPr id="106" name="04R">
            <a:extLst>
              <a:ext uri="{FF2B5EF4-FFF2-40B4-BE49-F238E27FC236}">
                <a16:creationId xmlns:a16="http://schemas.microsoft.com/office/drawing/2014/main" id="{23A8CF56-8585-4122-B10C-17E86FC0B1AD}"/>
              </a:ext>
            </a:extLst>
          </p:cNvPr>
          <p:cNvSpPr/>
          <p:nvPr/>
        </p:nvSpPr>
        <p:spPr bwMode="auto">
          <a:xfrm flipV="1">
            <a:off x="29056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7" name="04R">
            <a:extLst>
              <a:ext uri="{FF2B5EF4-FFF2-40B4-BE49-F238E27FC236}">
                <a16:creationId xmlns:a16="http://schemas.microsoft.com/office/drawing/2014/main" id="{B175487B-4A1D-4CEA-854A-6732A51576CC}"/>
              </a:ext>
            </a:extLst>
          </p:cNvPr>
          <p:cNvSpPr/>
          <p:nvPr/>
        </p:nvSpPr>
        <p:spPr bwMode="auto">
          <a:xfrm flipV="1">
            <a:off x="4933632"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8" name="04R">
            <a:extLst>
              <a:ext uri="{FF2B5EF4-FFF2-40B4-BE49-F238E27FC236}">
                <a16:creationId xmlns:a16="http://schemas.microsoft.com/office/drawing/2014/main" id="{065D0F57-4141-452D-B6E3-D71221CAF15A}"/>
              </a:ext>
            </a:extLst>
          </p:cNvPr>
          <p:cNvSpPr/>
          <p:nvPr/>
        </p:nvSpPr>
        <p:spPr bwMode="auto">
          <a:xfrm flipV="1">
            <a:off x="73777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9" name="04R">
            <a:extLst>
              <a:ext uri="{FF2B5EF4-FFF2-40B4-BE49-F238E27FC236}">
                <a16:creationId xmlns:a16="http://schemas.microsoft.com/office/drawing/2014/main" id="{9403F95F-1219-497A-9416-558A22BDD216}"/>
              </a:ext>
            </a:extLst>
          </p:cNvPr>
          <p:cNvSpPr/>
          <p:nvPr/>
        </p:nvSpPr>
        <p:spPr bwMode="auto">
          <a:xfrm flipV="1">
            <a:off x="9782795"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79" name="04R">
            <a:extLst>
              <a:ext uri="{FF2B5EF4-FFF2-40B4-BE49-F238E27FC236}">
                <a16:creationId xmlns:a16="http://schemas.microsoft.com/office/drawing/2014/main" id="{9E193906-CF03-466B-998B-498EB3DE58E4}"/>
              </a:ext>
            </a:extLst>
          </p:cNvPr>
          <p:cNvSpPr/>
          <p:nvPr/>
        </p:nvSpPr>
        <p:spPr bwMode="auto">
          <a:xfrm>
            <a:off x="4907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6" name="04R">
            <a:extLst>
              <a:ext uri="{FF2B5EF4-FFF2-40B4-BE49-F238E27FC236}">
                <a16:creationId xmlns:a16="http://schemas.microsoft.com/office/drawing/2014/main" id="{08CCF130-2EE0-4607-8650-39947AFE36C0}"/>
              </a:ext>
            </a:extLst>
          </p:cNvPr>
          <p:cNvSpPr/>
          <p:nvPr/>
        </p:nvSpPr>
        <p:spPr bwMode="auto">
          <a:xfrm>
            <a:off x="435359" y="4251021"/>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Visibility</a:t>
            </a:r>
          </a:p>
        </p:txBody>
      </p:sp>
      <p:sp>
        <p:nvSpPr>
          <p:cNvPr id="110" name="04R">
            <a:extLst>
              <a:ext uri="{FF2B5EF4-FFF2-40B4-BE49-F238E27FC236}">
                <a16:creationId xmlns:a16="http://schemas.microsoft.com/office/drawing/2014/main" id="{F05B5880-024D-41EE-8AAA-290A65A36958}"/>
              </a:ext>
            </a:extLst>
          </p:cNvPr>
          <p:cNvSpPr/>
          <p:nvPr/>
        </p:nvSpPr>
        <p:spPr bwMode="auto">
          <a:xfrm flipV="1">
            <a:off x="4907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nvGrpSpPr>
          <p:cNvPr id="100" name="Group 99">
            <a:extLst>
              <a:ext uri="{FF2B5EF4-FFF2-40B4-BE49-F238E27FC236}">
                <a16:creationId xmlns:a16="http://schemas.microsoft.com/office/drawing/2014/main" id="{59B0AF0F-6FAD-4812-A16C-DACAB8E53B70}"/>
              </a:ext>
            </a:extLst>
          </p:cNvPr>
          <p:cNvGrpSpPr/>
          <p:nvPr/>
        </p:nvGrpSpPr>
        <p:grpSpPr>
          <a:xfrm>
            <a:off x="1152244" y="3597293"/>
            <a:ext cx="549153" cy="561470"/>
            <a:chOff x="836613" y="-2738438"/>
            <a:chExt cx="895350" cy="900113"/>
          </a:xfrm>
        </p:grpSpPr>
        <p:sp>
          <p:nvSpPr>
            <p:cNvPr id="101" name="Rectangle 4">
              <a:extLst>
                <a:ext uri="{FF2B5EF4-FFF2-40B4-BE49-F238E27FC236}">
                  <a16:creationId xmlns:a16="http://schemas.microsoft.com/office/drawing/2014/main" id="{0BC49506-04E3-4DC8-AA79-FFEB48140B5B}"/>
                </a:ext>
              </a:extLst>
            </p:cNvPr>
            <p:cNvSpPr>
              <a:spLocks noChangeArrowheads="1"/>
            </p:cNvSpPr>
            <p:nvPr/>
          </p:nvSpPr>
          <p:spPr bwMode="auto">
            <a:xfrm>
              <a:off x="836613" y="-2365375"/>
              <a:ext cx="728663" cy="520700"/>
            </a:xfrm>
            <a:prstGeom prst="rect">
              <a:avLst/>
            </a:pr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2" name="Line 5">
              <a:extLst>
                <a:ext uri="{FF2B5EF4-FFF2-40B4-BE49-F238E27FC236}">
                  <a16:creationId xmlns:a16="http://schemas.microsoft.com/office/drawing/2014/main" id="{3ECEF54C-CEC2-45BD-B555-3C300BED3D63}"/>
                </a:ext>
              </a:extLst>
            </p:cNvPr>
            <p:cNvSpPr>
              <a:spLocks noChangeShapeType="1"/>
            </p:cNvSpPr>
            <p:nvPr/>
          </p:nvSpPr>
          <p:spPr bwMode="auto">
            <a:xfrm>
              <a:off x="1079501" y="-2365375"/>
              <a:ext cx="0" cy="5270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1" name="Line 6">
              <a:extLst>
                <a:ext uri="{FF2B5EF4-FFF2-40B4-BE49-F238E27FC236}">
                  <a16:creationId xmlns:a16="http://schemas.microsoft.com/office/drawing/2014/main" id="{DEE87824-7BCD-45EC-B563-481AEAC56B23}"/>
                </a:ext>
              </a:extLst>
            </p:cNvPr>
            <p:cNvSpPr>
              <a:spLocks noChangeShapeType="1"/>
            </p:cNvSpPr>
            <p:nvPr/>
          </p:nvSpPr>
          <p:spPr bwMode="auto">
            <a:xfrm>
              <a:off x="1322388" y="-2365375"/>
              <a:ext cx="0" cy="5207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2" name="Line 7">
              <a:extLst>
                <a:ext uri="{FF2B5EF4-FFF2-40B4-BE49-F238E27FC236}">
                  <a16:creationId xmlns:a16="http://schemas.microsoft.com/office/drawing/2014/main" id="{494D65A5-A518-4540-AE90-74F4BCEF53F3}"/>
                </a:ext>
              </a:extLst>
            </p:cNvPr>
            <p:cNvSpPr>
              <a:spLocks noChangeShapeType="1"/>
            </p:cNvSpPr>
            <p:nvPr/>
          </p:nvSpPr>
          <p:spPr bwMode="auto">
            <a:xfrm>
              <a:off x="836613" y="-2233613"/>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3" name="Line 8">
              <a:extLst>
                <a:ext uri="{FF2B5EF4-FFF2-40B4-BE49-F238E27FC236}">
                  <a16:creationId xmlns:a16="http://schemas.microsoft.com/office/drawing/2014/main" id="{F3669353-6DCC-4129-9D85-CE602BA080F6}"/>
                </a:ext>
              </a:extLst>
            </p:cNvPr>
            <p:cNvSpPr>
              <a:spLocks noChangeShapeType="1"/>
            </p:cNvSpPr>
            <p:nvPr/>
          </p:nvSpPr>
          <p:spPr bwMode="auto">
            <a:xfrm>
              <a:off x="836613" y="-2103438"/>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4" name="Line 9">
              <a:extLst>
                <a:ext uri="{FF2B5EF4-FFF2-40B4-BE49-F238E27FC236}">
                  <a16:creationId xmlns:a16="http://schemas.microsoft.com/office/drawing/2014/main" id="{01B6888A-A59B-45EF-A247-9C38E6FA5484}"/>
                </a:ext>
              </a:extLst>
            </p:cNvPr>
            <p:cNvSpPr>
              <a:spLocks noChangeShapeType="1"/>
            </p:cNvSpPr>
            <p:nvPr/>
          </p:nvSpPr>
          <p:spPr bwMode="auto">
            <a:xfrm>
              <a:off x="836613" y="-1971675"/>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5" name="Freeform 10">
              <a:extLst>
                <a:ext uri="{FF2B5EF4-FFF2-40B4-BE49-F238E27FC236}">
                  <a16:creationId xmlns:a16="http://schemas.microsoft.com/office/drawing/2014/main" id="{ADB388F4-AD5A-45CE-81C3-023425B1882E}"/>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sp>
        <p:nvSpPr>
          <p:cNvPr id="88" name="gear" title="Icon of a gear surrounded by a circle with lines of varying length">
            <a:extLst>
              <a:ext uri="{FF2B5EF4-FFF2-40B4-BE49-F238E27FC236}">
                <a16:creationId xmlns:a16="http://schemas.microsoft.com/office/drawing/2014/main" id="{2793A0B4-DBF7-4BA1-8544-DC4D1D2FAD25}"/>
              </a:ext>
            </a:extLst>
          </p:cNvPr>
          <p:cNvSpPr>
            <a:spLocks noChangeAspect="1" noEditPoints="1"/>
          </p:cNvSpPr>
          <p:nvPr/>
        </p:nvSpPr>
        <p:spPr bwMode="auto">
          <a:xfrm>
            <a:off x="10457652" y="3616032"/>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nvGrpSpPr>
          <p:cNvPr id="4" name="Group 3">
            <a:extLst>
              <a:ext uri="{FF2B5EF4-FFF2-40B4-BE49-F238E27FC236}">
                <a16:creationId xmlns:a16="http://schemas.microsoft.com/office/drawing/2014/main" id="{E77C3DA6-F229-4A6D-9FBB-B66BE5023EAB}"/>
              </a:ext>
            </a:extLst>
          </p:cNvPr>
          <p:cNvGrpSpPr/>
          <p:nvPr/>
        </p:nvGrpSpPr>
        <p:grpSpPr>
          <a:xfrm>
            <a:off x="4871847" y="3687166"/>
            <a:ext cx="1964802" cy="1021888"/>
            <a:chOff x="2868193" y="3908548"/>
            <a:chExt cx="1964802" cy="1021888"/>
          </a:xfrm>
        </p:grpSpPr>
        <p:sp>
          <p:nvSpPr>
            <p:cNvPr id="95" name="04R">
              <a:extLst>
                <a:ext uri="{FF2B5EF4-FFF2-40B4-BE49-F238E27FC236}">
                  <a16:creationId xmlns:a16="http://schemas.microsoft.com/office/drawing/2014/main" id="{55ED039B-3F68-45E7-8E42-01C47F3DE48B}"/>
                </a:ext>
              </a:extLst>
            </p:cNvPr>
            <p:cNvSpPr/>
            <p:nvPr/>
          </p:nvSpPr>
          <p:spPr bwMode="auto">
            <a:xfrm>
              <a:off x="2868193" y="4472402"/>
              <a:ext cx="1964802"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Hunting</a:t>
              </a:r>
            </a:p>
          </p:txBody>
        </p:sp>
        <p:sp>
          <p:nvSpPr>
            <p:cNvPr id="93" name="binoculars" title="Icon of binoculars">
              <a:extLst>
                <a:ext uri="{FF2B5EF4-FFF2-40B4-BE49-F238E27FC236}">
                  <a16:creationId xmlns:a16="http://schemas.microsoft.com/office/drawing/2014/main" id="{A8E0FA05-8F42-4D1E-9245-D519C173723B}"/>
                </a:ext>
              </a:extLst>
            </p:cNvPr>
            <p:cNvSpPr>
              <a:spLocks noChangeAspect="1" noEditPoints="1"/>
            </p:cNvSpPr>
            <p:nvPr/>
          </p:nvSpPr>
          <p:spPr bwMode="auto">
            <a:xfrm>
              <a:off x="3584288" y="3908548"/>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96" name="target_2" title="Icon of a target with an arrow hitting the bullseye">
            <a:extLst>
              <a:ext uri="{FF2B5EF4-FFF2-40B4-BE49-F238E27FC236}">
                <a16:creationId xmlns:a16="http://schemas.microsoft.com/office/drawing/2014/main" id="{A7BD9DDD-E3C9-4FB2-BCA9-44A9D1607A4C}"/>
              </a:ext>
            </a:extLst>
          </p:cNvPr>
          <p:cNvSpPr>
            <a:spLocks noChangeAspect="1" noEditPoints="1"/>
          </p:cNvSpPr>
          <p:nvPr/>
        </p:nvSpPr>
        <p:spPr bwMode="auto">
          <a:xfrm>
            <a:off x="8027699" y="3632399"/>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905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 name="Rectangle 46">
            <a:extLst>
              <a:ext uri="{FF2B5EF4-FFF2-40B4-BE49-F238E27FC236}">
                <a16:creationId xmlns:a16="http://schemas.microsoft.com/office/drawing/2014/main" id="{CFE094EC-A3CB-4F98-87E3-526D4AA9807D}"/>
              </a:ext>
            </a:extLst>
          </p:cNvPr>
          <p:cNvSpPr/>
          <p:nvPr/>
        </p:nvSpPr>
        <p:spPr bwMode="auto">
          <a:xfrm>
            <a:off x="7149863" y="2673151"/>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8" name="TextBox 47">
            <a:extLst>
              <a:ext uri="{FF2B5EF4-FFF2-40B4-BE49-F238E27FC236}">
                <a16:creationId xmlns:a16="http://schemas.microsoft.com/office/drawing/2014/main" id="{2D3071A8-9134-4E71-AFF6-246589F0D159}"/>
              </a:ext>
            </a:extLst>
          </p:cNvPr>
          <p:cNvSpPr txBox="1"/>
          <p:nvPr/>
        </p:nvSpPr>
        <p:spPr>
          <a:xfrm>
            <a:off x="7614458" y="2459474"/>
            <a:ext cx="1248123"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Investigate</a:t>
            </a:r>
          </a:p>
        </p:txBody>
      </p:sp>
      <p:sp>
        <p:nvSpPr>
          <p:cNvPr id="49" name="Rectangle 48">
            <a:extLst>
              <a:ext uri="{FF2B5EF4-FFF2-40B4-BE49-F238E27FC236}">
                <a16:creationId xmlns:a16="http://schemas.microsoft.com/office/drawing/2014/main" id="{031DB527-B054-4F8A-ACC1-82C58BD126B1}"/>
              </a:ext>
            </a:extLst>
          </p:cNvPr>
          <p:cNvSpPr/>
          <p:nvPr/>
        </p:nvSpPr>
        <p:spPr bwMode="auto">
          <a:xfrm>
            <a:off x="9597959" y="2673151"/>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extBox 49">
            <a:extLst>
              <a:ext uri="{FF2B5EF4-FFF2-40B4-BE49-F238E27FC236}">
                <a16:creationId xmlns:a16="http://schemas.microsoft.com/office/drawing/2014/main" id="{7CFA6699-DBB4-4710-9946-A947085B6D5C}"/>
              </a:ext>
            </a:extLst>
          </p:cNvPr>
          <p:cNvSpPr txBox="1"/>
          <p:nvPr/>
        </p:nvSpPr>
        <p:spPr>
          <a:xfrm>
            <a:off x="10152317" y="2459474"/>
            <a:ext cx="1158360"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Respond</a:t>
            </a:r>
          </a:p>
        </p:txBody>
      </p:sp>
      <p:sp>
        <p:nvSpPr>
          <p:cNvPr id="39" name="TextBox 38">
            <a:extLst>
              <a:ext uri="{FF2B5EF4-FFF2-40B4-BE49-F238E27FC236}">
                <a16:creationId xmlns:a16="http://schemas.microsoft.com/office/drawing/2014/main" id="{80C0A762-20C6-4D40-85B5-BAFEAE75BBB0}"/>
              </a:ext>
            </a:extLst>
          </p:cNvPr>
          <p:cNvSpPr txBox="1"/>
          <p:nvPr/>
        </p:nvSpPr>
        <p:spPr>
          <a:xfrm>
            <a:off x="980513" y="6287497"/>
            <a:ext cx="10230974" cy="437435"/>
          </a:xfrm>
          <a:prstGeom prst="rect">
            <a:avLst/>
          </a:prstGeom>
          <a:noFill/>
        </p:spPr>
        <p:txBody>
          <a:bodyPr wrap="square" lIns="0" tIns="0" rIns="0" bIns="0" rtlCol="0" anchor="ctr" anchorCtr="0">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effectLst/>
                <a:uLnTx/>
                <a:uFillTx/>
                <a:latin typeface="Segoe UI Semibold"/>
                <a:ea typeface="+mn-ea"/>
                <a:cs typeface="Segoe UI Semilight" panose="020B0402040204020203" pitchFamily="34" charset="0"/>
              </a:rPr>
              <a:t>Powered by community + backed by Microsoft’s security experts</a:t>
            </a:r>
          </a:p>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3175">
                <a:noFill/>
              </a:ln>
              <a:effectLst/>
              <a:uLnTx/>
              <a:uFillTx/>
              <a:latin typeface="Segoe UI Semibold"/>
              <a:ea typeface="+mn-ea"/>
              <a:cs typeface="Segoe UI Semilight" panose="020B0402040204020203" pitchFamily="34" charset="0"/>
            </a:endParaRPr>
          </a:p>
        </p:txBody>
      </p:sp>
    </p:spTree>
    <p:extLst>
      <p:ext uri="{BB962C8B-B14F-4D97-AF65-F5344CB8AC3E}">
        <p14:creationId xmlns:p14="http://schemas.microsoft.com/office/powerpoint/2010/main" val="58782339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412193" y="2916522"/>
            <a:ext cx="9160113"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10 steps to Modernize your SIEM</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1606534" y="3146924"/>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642329" y="196246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1651373" y="3259018"/>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nvGrpSpPr>
          <p:cNvPr id="46" name="Group 45">
            <a:extLst>
              <a:ext uri="{FF2B5EF4-FFF2-40B4-BE49-F238E27FC236}">
                <a16:creationId xmlns:a16="http://schemas.microsoft.com/office/drawing/2014/main" id="{3D19FEBA-FBE2-42AB-851D-C80BF474A18B}"/>
              </a:ext>
            </a:extLst>
          </p:cNvPr>
          <p:cNvGrpSpPr/>
          <p:nvPr/>
        </p:nvGrpSpPr>
        <p:grpSpPr>
          <a:xfrm>
            <a:off x="1066682" y="902279"/>
            <a:ext cx="494604" cy="494604"/>
            <a:chOff x="587529" y="1945831"/>
            <a:chExt cx="494604" cy="494604"/>
          </a:xfrm>
        </p:grpSpPr>
        <p:sp>
          <p:nvSpPr>
            <p:cNvPr id="48" name="Oval 47">
              <a:extLst>
                <a:ext uri="{FF2B5EF4-FFF2-40B4-BE49-F238E27FC236}">
                  <a16:creationId xmlns:a16="http://schemas.microsoft.com/office/drawing/2014/main" id="{F256A3A1-3AA0-4927-84FD-C02CD55FB6AD}"/>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9" name="Group 48">
              <a:extLst>
                <a:ext uri="{FF2B5EF4-FFF2-40B4-BE49-F238E27FC236}">
                  <a16:creationId xmlns:a16="http://schemas.microsoft.com/office/drawing/2014/main" id="{BE417ADE-8E48-4FD7-8711-555F29A809B6}"/>
                </a:ext>
              </a:extLst>
            </p:cNvPr>
            <p:cNvGrpSpPr/>
            <p:nvPr/>
          </p:nvGrpSpPr>
          <p:grpSpPr>
            <a:xfrm>
              <a:off x="703568" y="2056528"/>
              <a:ext cx="259340" cy="252832"/>
              <a:chOff x="783093" y="-2783562"/>
              <a:chExt cx="1002275" cy="977133"/>
            </a:xfrm>
          </p:grpSpPr>
          <p:sp>
            <p:nvSpPr>
              <p:cNvPr id="50" name="Rectangle 49">
                <a:extLst>
                  <a:ext uri="{FF2B5EF4-FFF2-40B4-BE49-F238E27FC236}">
                    <a16:creationId xmlns:a16="http://schemas.microsoft.com/office/drawing/2014/main" id="{6F286A26-1E37-4917-A628-F3C3F5A41D69}"/>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1" name="Line 5">
                <a:extLst>
                  <a:ext uri="{FF2B5EF4-FFF2-40B4-BE49-F238E27FC236}">
                    <a16:creationId xmlns:a16="http://schemas.microsoft.com/office/drawing/2014/main" id="{6CDB45F9-F7DF-4E25-9F93-C6FD89B84621}"/>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2" name="Line 6">
                <a:extLst>
                  <a:ext uri="{FF2B5EF4-FFF2-40B4-BE49-F238E27FC236}">
                    <a16:creationId xmlns:a16="http://schemas.microsoft.com/office/drawing/2014/main" id="{ED96F71C-0044-4C47-996E-7219BF2D71D6}"/>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3" name="Line 7">
                <a:extLst>
                  <a:ext uri="{FF2B5EF4-FFF2-40B4-BE49-F238E27FC236}">
                    <a16:creationId xmlns:a16="http://schemas.microsoft.com/office/drawing/2014/main" id="{6875E44E-B46E-4CD8-9CB5-CAC0A3C156C7}"/>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4" name="Line 8">
                <a:extLst>
                  <a:ext uri="{FF2B5EF4-FFF2-40B4-BE49-F238E27FC236}">
                    <a16:creationId xmlns:a16="http://schemas.microsoft.com/office/drawing/2014/main" id="{326729AD-4608-4D3D-A3EA-2CF306149B40}"/>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9">
                <a:extLst>
                  <a:ext uri="{FF2B5EF4-FFF2-40B4-BE49-F238E27FC236}">
                    <a16:creationId xmlns:a16="http://schemas.microsoft.com/office/drawing/2014/main" id="{2C32FDA3-D799-4078-8F04-ED6383B9F25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Freeform 10">
                <a:extLst>
                  <a:ext uri="{FF2B5EF4-FFF2-40B4-BE49-F238E27FC236}">
                    <a16:creationId xmlns:a16="http://schemas.microsoft.com/office/drawing/2014/main" id="{D8A95A31-DBC9-427D-BE65-45388EC2F58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Tree>
    <p:extLst>
      <p:ext uri="{BB962C8B-B14F-4D97-AF65-F5344CB8AC3E}">
        <p14:creationId xmlns:p14="http://schemas.microsoft.com/office/powerpoint/2010/main" val="49906379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Visibility</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1043823" y="88278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69" name="Group 368">
            <a:extLst>
              <a:ext uri="{FF2B5EF4-FFF2-40B4-BE49-F238E27FC236}">
                <a16:creationId xmlns:a16="http://schemas.microsoft.com/office/drawing/2014/main" id="{FD995077-63A8-407E-844A-F0C369C7AC02}"/>
              </a:ext>
            </a:extLst>
          </p:cNvPr>
          <p:cNvGrpSpPr/>
          <p:nvPr/>
        </p:nvGrpSpPr>
        <p:grpSpPr>
          <a:xfrm>
            <a:off x="1368505" y="2781518"/>
            <a:ext cx="1288600" cy="1288596"/>
            <a:chOff x="1368505" y="2781518"/>
            <a:chExt cx="1288600" cy="1288596"/>
          </a:xfrm>
        </p:grpSpPr>
        <p:sp>
          <p:nvSpPr>
            <p:cNvPr id="351" name="Oval 350">
              <a:extLst>
                <a:ext uri="{FF2B5EF4-FFF2-40B4-BE49-F238E27FC236}">
                  <a16:creationId xmlns:a16="http://schemas.microsoft.com/office/drawing/2014/main" id="{B24DAD59-BF8E-451B-8BA0-E05D71C7FAF9}"/>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52" name="Group 351">
              <a:extLst>
                <a:ext uri="{FF2B5EF4-FFF2-40B4-BE49-F238E27FC236}">
                  <a16:creationId xmlns:a16="http://schemas.microsoft.com/office/drawing/2014/main" id="{06F8ADFC-132E-4A20-85AA-E6422240E451}"/>
                </a:ext>
              </a:extLst>
            </p:cNvPr>
            <p:cNvGrpSpPr/>
            <p:nvPr/>
          </p:nvGrpSpPr>
          <p:grpSpPr>
            <a:xfrm>
              <a:off x="1685695" y="3078164"/>
              <a:ext cx="654219" cy="657697"/>
              <a:chOff x="836613" y="-2738438"/>
              <a:chExt cx="895350" cy="900113"/>
            </a:xfrm>
          </p:grpSpPr>
          <p:sp>
            <p:nvSpPr>
              <p:cNvPr id="353" name="Rectangle 352">
                <a:extLst>
                  <a:ext uri="{FF2B5EF4-FFF2-40B4-BE49-F238E27FC236}">
                    <a16:creationId xmlns:a16="http://schemas.microsoft.com/office/drawing/2014/main" id="{3D2AF147-04E6-4650-89FF-8A1C2AB2C68E}"/>
                  </a:ext>
                </a:extLst>
              </p:cNvPr>
              <p:cNvSpPr>
                <a:spLocks noChangeArrowheads="1"/>
              </p:cNvSpPr>
              <p:nvPr/>
            </p:nvSpPr>
            <p:spPr bwMode="auto">
              <a:xfrm>
                <a:off x="836613" y="-2365375"/>
                <a:ext cx="728663" cy="520700"/>
              </a:xfrm>
              <a:prstGeom prst="rect">
                <a:avLst/>
              </a:pr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4" name="Line 5">
                <a:extLst>
                  <a:ext uri="{FF2B5EF4-FFF2-40B4-BE49-F238E27FC236}">
                    <a16:creationId xmlns:a16="http://schemas.microsoft.com/office/drawing/2014/main" id="{CAE8CC2C-E0FF-470B-80F1-FD062B807EDA}"/>
                  </a:ext>
                </a:extLst>
              </p:cNvPr>
              <p:cNvSpPr>
                <a:spLocks noChangeShapeType="1"/>
              </p:cNvSpPr>
              <p:nvPr/>
            </p:nvSpPr>
            <p:spPr bwMode="auto">
              <a:xfrm>
                <a:off x="1079501" y="-2365375"/>
                <a:ext cx="0" cy="52705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5" name="Line 6">
                <a:extLst>
                  <a:ext uri="{FF2B5EF4-FFF2-40B4-BE49-F238E27FC236}">
                    <a16:creationId xmlns:a16="http://schemas.microsoft.com/office/drawing/2014/main" id="{0F3EB567-25B7-4C63-B933-16F3D62DFA5B}"/>
                  </a:ext>
                </a:extLst>
              </p:cNvPr>
              <p:cNvSpPr>
                <a:spLocks noChangeShapeType="1"/>
              </p:cNvSpPr>
              <p:nvPr/>
            </p:nvSpPr>
            <p:spPr bwMode="auto">
              <a:xfrm>
                <a:off x="1322388" y="-2365375"/>
                <a:ext cx="0" cy="52070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6" name="Line 7">
                <a:extLst>
                  <a:ext uri="{FF2B5EF4-FFF2-40B4-BE49-F238E27FC236}">
                    <a16:creationId xmlns:a16="http://schemas.microsoft.com/office/drawing/2014/main" id="{81BAA3AF-6756-4AA7-895A-4FF1BFB5BC64}"/>
                  </a:ext>
                </a:extLst>
              </p:cNvPr>
              <p:cNvSpPr>
                <a:spLocks noChangeShapeType="1"/>
              </p:cNvSpPr>
              <p:nvPr/>
            </p:nvSpPr>
            <p:spPr bwMode="auto">
              <a:xfrm>
                <a:off x="836613" y="-2233613"/>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7" name="Line 8">
                <a:extLst>
                  <a:ext uri="{FF2B5EF4-FFF2-40B4-BE49-F238E27FC236}">
                    <a16:creationId xmlns:a16="http://schemas.microsoft.com/office/drawing/2014/main" id="{582C9A57-7877-4AB4-9DB3-2F9BCBD625B1}"/>
                  </a:ext>
                </a:extLst>
              </p:cNvPr>
              <p:cNvSpPr>
                <a:spLocks noChangeShapeType="1"/>
              </p:cNvSpPr>
              <p:nvPr/>
            </p:nvSpPr>
            <p:spPr bwMode="auto">
              <a:xfrm>
                <a:off x="836613" y="-2103438"/>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8" name="Line 9">
                <a:extLst>
                  <a:ext uri="{FF2B5EF4-FFF2-40B4-BE49-F238E27FC236}">
                    <a16:creationId xmlns:a16="http://schemas.microsoft.com/office/drawing/2014/main" id="{F7F60250-A1CB-4F90-B097-7C72CCB6BD58}"/>
                  </a:ext>
                </a:extLst>
              </p:cNvPr>
              <p:cNvSpPr>
                <a:spLocks noChangeShapeType="1"/>
              </p:cNvSpPr>
              <p:nvPr/>
            </p:nvSpPr>
            <p:spPr bwMode="auto">
              <a:xfrm>
                <a:off x="836613" y="-1971675"/>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9" name="Freeform 10">
                <a:extLst>
                  <a:ext uri="{FF2B5EF4-FFF2-40B4-BE49-F238E27FC236}">
                    <a16:creationId xmlns:a16="http://schemas.microsoft.com/office/drawing/2014/main" id="{6C7E1E3A-6A93-4BF3-84F9-7AD17AE14F25}"/>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52490826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798CF4-A587-40C5-BDCD-F8360AB8002A}"/>
              </a:ext>
            </a:extLst>
          </p:cNvPr>
          <p:cNvSpPr>
            <a:spLocks noGrp="1"/>
          </p:cNvSpPr>
          <p:nvPr>
            <p:ph type="title"/>
          </p:nvPr>
        </p:nvSpPr>
        <p:spPr>
          <a:xfrm>
            <a:off x="1527175" y="457200"/>
            <a:ext cx="10079607" cy="492443"/>
          </a:xfrm>
        </p:spPr>
        <p:txBody>
          <a:bodyPr/>
          <a:lstStyle/>
          <a:p>
            <a:r>
              <a:rPr lang="en-US" sz="3200"/>
              <a:t>Collect security data at cloud scale from any source</a:t>
            </a:r>
          </a:p>
        </p:txBody>
      </p:sp>
      <p:grpSp>
        <p:nvGrpSpPr>
          <p:cNvPr id="9" name="Group 8">
            <a:extLst>
              <a:ext uri="{FF2B5EF4-FFF2-40B4-BE49-F238E27FC236}">
                <a16:creationId xmlns:a16="http://schemas.microsoft.com/office/drawing/2014/main" id="{3591BF09-907F-41C4-B970-298C4E9F4FDC}"/>
              </a:ext>
            </a:extLst>
          </p:cNvPr>
          <p:cNvGrpSpPr/>
          <p:nvPr/>
        </p:nvGrpSpPr>
        <p:grpSpPr>
          <a:xfrm>
            <a:off x="585217" y="0"/>
            <a:ext cx="745914" cy="1143000"/>
            <a:chOff x="585217" y="0"/>
            <a:chExt cx="745914" cy="1143000"/>
          </a:xfrm>
        </p:grpSpPr>
        <p:grpSp>
          <p:nvGrpSpPr>
            <p:cNvPr id="7" name="Group 6">
              <a:extLst>
                <a:ext uri="{FF2B5EF4-FFF2-40B4-BE49-F238E27FC236}">
                  <a16:creationId xmlns:a16="http://schemas.microsoft.com/office/drawing/2014/main" id="{5E29C253-C54F-4D65-A4B3-F56FE4C5B0CF}"/>
                </a:ext>
              </a:extLst>
            </p:cNvPr>
            <p:cNvGrpSpPr/>
            <p:nvPr/>
          </p:nvGrpSpPr>
          <p:grpSpPr>
            <a:xfrm>
              <a:off x="585217" y="0"/>
              <a:ext cx="745914" cy="1143000"/>
              <a:chOff x="490749" y="2984912"/>
              <a:chExt cx="1872140" cy="2557382"/>
            </a:xfrm>
          </p:grpSpPr>
          <p:sp>
            <p:nvSpPr>
              <p:cNvPr id="12" name="04R">
                <a:extLst>
                  <a:ext uri="{FF2B5EF4-FFF2-40B4-BE49-F238E27FC236}">
                    <a16:creationId xmlns:a16="http://schemas.microsoft.com/office/drawing/2014/main" id="{DD687BAB-B840-424D-BAA3-D05B644BFC74}"/>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3" name="04R">
                <a:extLst>
                  <a:ext uri="{FF2B5EF4-FFF2-40B4-BE49-F238E27FC236}">
                    <a16:creationId xmlns:a16="http://schemas.microsoft.com/office/drawing/2014/main" id="{1E66A23D-2F6A-4C78-82EE-CECC9E42CB11}"/>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8" name="Rectangle 17">
              <a:extLst>
                <a:ext uri="{FF2B5EF4-FFF2-40B4-BE49-F238E27FC236}">
                  <a16:creationId xmlns:a16="http://schemas.microsoft.com/office/drawing/2014/main" id="{7DA4C518-B677-4311-8C37-AF21517EF085}"/>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1</a:t>
              </a:r>
            </a:p>
          </p:txBody>
        </p:sp>
      </p:grpSp>
      <p:sp>
        <p:nvSpPr>
          <p:cNvPr id="17" name="Arrow: Pentagon 16">
            <a:extLst>
              <a:ext uri="{FF2B5EF4-FFF2-40B4-BE49-F238E27FC236}">
                <a16:creationId xmlns:a16="http://schemas.microsoft.com/office/drawing/2014/main" id="{2AB3932D-2336-454D-AE59-2D5907261AC2}"/>
              </a:ext>
            </a:extLst>
          </p:cNvPr>
          <p:cNvSpPr/>
          <p:nvPr/>
        </p:nvSpPr>
        <p:spPr bwMode="auto">
          <a:xfrm>
            <a:off x="4310119" y="3519034"/>
            <a:ext cx="2471297" cy="975199"/>
          </a:xfrm>
          <a:prstGeom prst="homePlate">
            <a:avLst/>
          </a:prstGeom>
          <a:noFill/>
          <a:ln w="381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Rectangle: Rounded Corners 15">
            <a:extLst>
              <a:ext uri="{FF2B5EF4-FFF2-40B4-BE49-F238E27FC236}">
                <a16:creationId xmlns:a16="http://schemas.microsoft.com/office/drawing/2014/main" id="{E286CF7E-E151-484E-9A32-1B255C4D8383}"/>
              </a:ext>
            </a:extLst>
          </p:cNvPr>
          <p:cNvSpPr/>
          <p:nvPr/>
        </p:nvSpPr>
        <p:spPr bwMode="auto">
          <a:xfrm>
            <a:off x="585217" y="2158168"/>
            <a:ext cx="4213441" cy="3061234"/>
          </a:xfrm>
          <a:prstGeom prst="roundRect">
            <a:avLst>
              <a:gd name="adj" fmla="val 0"/>
            </a:avLst>
          </a:prstGeom>
          <a:solidFill>
            <a:schemeClr val="bg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 name="Group 7">
            <a:extLst>
              <a:ext uri="{FF2B5EF4-FFF2-40B4-BE49-F238E27FC236}">
                <a16:creationId xmlns:a16="http://schemas.microsoft.com/office/drawing/2014/main" id="{A2D41259-1D24-411C-AFAE-EC86F90186DE}"/>
              </a:ext>
            </a:extLst>
          </p:cNvPr>
          <p:cNvGrpSpPr/>
          <p:nvPr/>
        </p:nvGrpSpPr>
        <p:grpSpPr>
          <a:xfrm>
            <a:off x="913947" y="2881799"/>
            <a:ext cx="1808332" cy="1692733"/>
            <a:chOff x="913947" y="2881799"/>
            <a:chExt cx="1808332" cy="1692733"/>
          </a:xfrm>
        </p:grpSpPr>
        <p:sp>
          <p:nvSpPr>
            <p:cNvPr id="26" name="Freeform 95">
              <a:extLst>
                <a:ext uri="{FF2B5EF4-FFF2-40B4-BE49-F238E27FC236}">
                  <a16:creationId xmlns:a16="http://schemas.microsoft.com/office/drawing/2014/main" id="{E0524813-3D89-4482-8A70-A9DF6DDC4753}"/>
                </a:ext>
              </a:extLst>
            </p:cNvPr>
            <p:cNvSpPr>
              <a:spLocks/>
            </p:cNvSpPr>
            <p:nvPr/>
          </p:nvSpPr>
          <p:spPr bwMode="auto">
            <a:xfrm flipH="1">
              <a:off x="1361668" y="2881799"/>
              <a:ext cx="882768" cy="54426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noFill/>
            <a:ln w="19050">
              <a:solidFill>
                <a:schemeClr val="accent1"/>
              </a:solidFill>
              <a:round/>
              <a:headEnd/>
              <a:tailEnd/>
            </a:ln>
          </p:spPr>
          <p:txBody>
            <a:bodyPr vert="horz" wrap="square" lIns="91388" tIns="45694" rIns="91388" bIns="45694"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nvGrpSpPr>
            <p:cNvPr id="29" name="Group 28">
              <a:extLst>
                <a:ext uri="{FF2B5EF4-FFF2-40B4-BE49-F238E27FC236}">
                  <a16:creationId xmlns:a16="http://schemas.microsoft.com/office/drawing/2014/main" id="{B013ED52-A24B-485A-9E45-C46A7D48A9C0}"/>
                </a:ext>
              </a:extLst>
            </p:cNvPr>
            <p:cNvGrpSpPr/>
            <p:nvPr/>
          </p:nvGrpSpPr>
          <p:grpSpPr>
            <a:xfrm>
              <a:off x="913947" y="3849871"/>
              <a:ext cx="1808332" cy="724661"/>
              <a:chOff x="4880528" y="5716822"/>
              <a:chExt cx="715908" cy="307700"/>
            </a:xfrm>
            <a:solidFill>
              <a:srgbClr val="077BD6"/>
            </a:solidFill>
          </p:grpSpPr>
          <p:sp>
            <p:nvSpPr>
              <p:cNvPr id="46" name="building_4" title="Icon of a tall rectangular building in front of two shorter buildings">
                <a:extLst>
                  <a:ext uri="{FF2B5EF4-FFF2-40B4-BE49-F238E27FC236}">
                    <a16:creationId xmlns:a16="http://schemas.microsoft.com/office/drawing/2014/main" id="{DE593400-321A-4CAA-AB5F-662B340547BD}"/>
                  </a:ext>
                </a:extLst>
              </p:cNvPr>
              <p:cNvSpPr>
                <a:spLocks noChangeAspect="1" noEditPoints="1"/>
              </p:cNvSpPr>
              <p:nvPr/>
            </p:nvSpPr>
            <p:spPr bwMode="auto">
              <a:xfrm>
                <a:off x="4880528" y="5716822"/>
                <a:ext cx="302929" cy="307700"/>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7" name="building_1" title="Icon of two tall rectangular buildings of different heights">
                <a:extLst>
                  <a:ext uri="{FF2B5EF4-FFF2-40B4-BE49-F238E27FC236}">
                    <a16:creationId xmlns:a16="http://schemas.microsoft.com/office/drawing/2014/main" id="{ACFFC13B-EF5E-417B-A730-6C24A7E4D7D8}"/>
                  </a:ext>
                </a:extLst>
              </p:cNvPr>
              <p:cNvSpPr>
                <a:spLocks noChangeAspect="1" noEditPoints="1"/>
              </p:cNvSpPr>
              <p:nvPr/>
            </p:nvSpPr>
            <p:spPr bwMode="auto">
              <a:xfrm>
                <a:off x="5289986" y="5716822"/>
                <a:ext cx="306450" cy="307700"/>
              </a:xfrm>
              <a:custGeom>
                <a:avLst/>
                <a:gdLst>
                  <a:gd name="T0" fmla="*/ 140 w 245"/>
                  <a:gd name="T1" fmla="*/ 246 h 246"/>
                  <a:gd name="T2" fmla="*/ 245 w 245"/>
                  <a:gd name="T3" fmla="*/ 0 h 246"/>
                  <a:gd name="T4" fmla="*/ 105 w 245"/>
                  <a:gd name="T5" fmla="*/ 69 h 246"/>
                  <a:gd name="T6" fmla="*/ 0 w 245"/>
                  <a:gd name="T7" fmla="*/ 246 h 246"/>
                  <a:gd name="T8" fmla="*/ 105 w 245"/>
                  <a:gd name="T9" fmla="*/ 69 h 246"/>
                  <a:gd name="T10" fmla="*/ 58 w 245"/>
                  <a:gd name="T11" fmla="*/ 203 h 246"/>
                  <a:gd name="T12" fmla="*/ 45 w 245"/>
                  <a:gd name="T13" fmla="*/ 246 h 246"/>
                  <a:gd name="T14" fmla="*/ 198 w 245"/>
                  <a:gd name="T15" fmla="*/ 203 h 246"/>
                  <a:gd name="T16" fmla="*/ 185 w 245"/>
                  <a:gd name="T17" fmla="*/ 246 h 246"/>
                  <a:gd name="T18" fmla="*/ 179 w 245"/>
                  <a:gd name="T19" fmla="*/ 29 h 246"/>
                  <a:gd name="T20" fmla="*/ 172 w 245"/>
                  <a:gd name="T21" fmla="*/ 38 h 246"/>
                  <a:gd name="T22" fmla="*/ 179 w 245"/>
                  <a:gd name="T23" fmla="*/ 33 h 246"/>
                  <a:gd name="T24" fmla="*/ 214 w 245"/>
                  <a:gd name="T25" fmla="*/ 29 h 246"/>
                  <a:gd name="T26" fmla="*/ 206 w 245"/>
                  <a:gd name="T27" fmla="*/ 38 h 246"/>
                  <a:gd name="T28" fmla="*/ 214 w 245"/>
                  <a:gd name="T29" fmla="*/ 33 h 246"/>
                  <a:gd name="T30" fmla="*/ 179 w 245"/>
                  <a:gd name="T31" fmla="*/ 99 h 246"/>
                  <a:gd name="T32" fmla="*/ 172 w 245"/>
                  <a:gd name="T33" fmla="*/ 107 h 246"/>
                  <a:gd name="T34" fmla="*/ 179 w 245"/>
                  <a:gd name="T35" fmla="*/ 103 h 246"/>
                  <a:gd name="T36" fmla="*/ 214 w 245"/>
                  <a:gd name="T37" fmla="*/ 99 h 246"/>
                  <a:gd name="T38" fmla="*/ 206 w 245"/>
                  <a:gd name="T39" fmla="*/ 107 h 246"/>
                  <a:gd name="T40" fmla="*/ 214 w 245"/>
                  <a:gd name="T41" fmla="*/ 103 h 246"/>
                  <a:gd name="T42" fmla="*/ 179 w 245"/>
                  <a:gd name="T43" fmla="*/ 134 h 246"/>
                  <a:gd name="T44" fmla="*/ 172 w 245"/>
                  <a:gd name="T45" fmla="*/ 142 h 246"/>
                  <a:gd name="T46" fmla="*/ 179 w 245"/>
                  <a:gd name="T47" fmla="*/ 137 h 246"/>
                  <a:gd name="T48" fmla="*/ 214 w 245"/>
                  <a:gd name="T49" fmla="*/ 134 h 246"/>
                  <a:gd name="T50" fmla="*/ 206 w 245"/>
                  <a:gd name="T51" fmla="*/ 142 h 246"/>
                  <a:gd name="T52" fmla="*/ 214 w 245"/>
                  <a:gd name="T53" fmla="*/ 137 h 246"/>
                  <a:gd name="T54" fmla="*/ 179 w 245"/>
                  <a:gd name="T55" fmla="*/ 169 h 246"/>
                  <a:gd name="T56" fmla="*/ 172 w 245"/>
                  <a:gd name="T57" fmla="*/ 177 h 246"/>
                  <a:gd name="T58" fmla="*/ 179 w 245"/>
                  <a:gd name="T59" fmla="*/ 172 h 246"/>
                  <a:gd name="T60" fmla="*/ 214 w 245"/>
                  <a:gd name="T61" fmla="*/ 169 h 246"/>
                  <a:gd name="T62" fmla="*/ 206 w 245"/>
                  <a:gd name="T63" fmla="*/ 177 h 246"/>
                  <a:gd name="T64" fmla="*/ 214 w 245"/>
                  <a:gd name="T65" fmla="*/ 172 h 246"/>
                  <a:gd name="T66" fmla="*/ 179 w 245"/>
                  <a:gd name="T67" fmla="*/ 64 h 246"/>
                  <a:gd name="T68" fmla="*/ 172 w 245"/>
                  <a:gd name="T69" fmla="*/ 73 h 246"/>
                  <a:gd name="T70" fmla="*/ 179 w 245"/>
                  <a:gd name="T71" fmla="*/ 68 h 246"/>
                  <a:gd name="T72" fmla="*/ 214 w 245"/>
                  <a:gd name="T73" fmla="*/ 64 h 246"/>
                  <a:gd name="T74" fmla="*/ 206 w 245"/>
                  <a:gd name="T75" fmla="*/ 73 h 246"/>
                  <a:gd name="T76" fmla="*/ 214 w 245"/>
                  <a:gd name="T77" fmla="*/ 68 h 246"/>
                  <a:gd name="T78" fmla="*/ 39 w 245"/>
                  <a:gd name="T79" fmla="*/ 100 h 246"/>
                  <a:gd name="T80" fmla="*/ 31 w 245"/>
                  <a:gd name="T81" fmla="*/ 108 h 246"/>
                  <a:gd name="T82" fmla="*/ 39 w 245"/>
                  <a:gd name="T83" fmla="*/ 104 h 246"/>
                  <a:gd name="T84" fmla="*/ 74 w 245"/>
                  <a:gd name="T85" fmla="*/ 100 h 246"/>
                  <a:gd name="T86" fmla="*/ 66 w 245"/>
                  <a:gd name="T87" fmla="*/ 108 h 246"/>
                  <a:gd name="T88" fmla="*/ 74 w 245"/>
                  <a:gd name="T89" fmla="*/ 104 h 246"/>
                  <a:gd name="T90" fmla="*/ 39 w 245"/>
                  <a:gd name="T91" fmla="*/ 171 h 246"/>
                  <a:gd name="T92" fmla="*/ 31 w 245"/>
                  <a:gd name="T93" fmla="*/ 179 h 246"/>
                  <a:gd name="T94" fmla="*/ 39 w 245"/>
                  <a:gd name="T95" fmla="*/ 175 h 246"/>
                  <a:gd name="T96" fmla="*/ 74 w 245"/>
                  <a:gd name="T97" fmla="*/ 171 h 246"/>
                  <a:gd name="T98" fmla="*/ 66 w 245"/>
                  <a:gd name="T99" fmla="*/ 179 h 246"/>
                  <a:gd name="T100" fmla="*/ 74 w 245"/>
                  <a:gd name="T101" fmla="*/ 175 h 246"/>
                  <a:gd name="T102" fmla="*/ 39 w 245"/>
                  <a:gd name="T103" fmla="*/ 135 h 246"/>
                  <a:gd name="T104" fmla="*/ 31 w 245"/>
                  <a:gd name="T105" fmla="*/ 144 h 246"/>
                  <a:gd name="T106" fmla="*/ 39 w 245"/>
                  <a:gd name="T107" fmla="*/ 140 h 246"/>
                  <a:gd name="T108" fmla="*/ 74 w 245"/>
                  <a:gd name="T109" fmla="*/ 135 h 246"/>
                  <a:gd name="T110" fmla="*/ 66 w 245"/>
                  <a:gd name="T111" fmla="*/ 144 h 246"/>
                  <a:gd name="T112" fmla="*/ 74 w 245"/>
                  <a:gd name="T113" fmla="*/ 1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46">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w="1905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30" name="Group 29">
            <a:extLst>
              <a:ext uri="{FF2B5EF4-FFF2-40B4-BE49-F238E27FC236}">
                <a16:creationId xmlns:a16="http://schemas.microsoft.com/office/drawing/2014/main" id="{EFF48EEA-8D90-4946-B849-53492F81C505}"/>
              </a:ext>
            </a:extLst>
          </p:cNvPr>
          <p:cNvGrpSpPr/>
          <p:nvPr/>
        </p:nvGrpSpPr>
        <p:grpSpPr>
          <a:xfrm>
            <a:off x="3505952" y="2761747"/>
            <a:ext cx="895687" cy="1854076"/>
            <a:chOff x="2858458" y="4764372"/>
            <a:chExt cx="877981" cy="1817423"/>
          </a:xfrm>
        </p:grpSpPr>
        <p:sp>
          <p:nvSpPr>
            <p:cNvPr id="39" name="server" title="Icon of a server tower">
              <a:extLst>
                <a:ext uri="{FF2B5EF4-FFF2-40B4-BE49-F238E27FC236}">
                  <a16:creationId xmlns:a16="http://schemas.microsoft.com/office/drawing/2014/main" id="{E00C155C-58CA-4ED7-90AA-691CE2D69CEC}"/>
                </a:ext>
              </a:extLst>
            </p:cNvPr>
            <p:cNvSpPr>
              <a:spLocks noChangeAspect="1" noEditPoints="1"/>
            </p:cNvSpPr>
            <p:nvPr/>
          </p:nvSpPr>
          <p:spPr bwMode="auto">
            <a:xfrm>
              <a:off x="3502050" y="5485493"/>
              <a:ext cx="183584" cy="34869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0" name="people_3" title="Icon of a person surrounded by brackets">
              <a:extLst>
                <a:ext uri="{FF2B5EF4-FFF2-40B4-BE49-F238E27FC236}">
                  <a16:creationId xmlns:a16="http://schemas.microsoft.com/office/drawing/2014/main" id="{3D9243DA-D419-4254-8A57-28661E56E728}"/>
                </a:ext>
              </a:extLst>
            </p:cNvPr>
            <p:cNvSpPr>
              <a:spLocks noChangeAspect="1" noEditPoints="1"/>
            </p:cNvSpPr>
            <p:nvPr/>
          </p:nvSpPr>
          <p:spPr bwMode="auto">
            <a:xfrm>
              <a:off x="2895238" y="6296601"/>
              <a:ext cx="282934" cy="285194"/>
            </a:xfrm>
            <a:custGeom>
              <a:avLst/>
              <a:gdLst>
                <a:gd name="T0" fmla="*/ 346 w 346"/>
                <a:gd name="T1" fmla="*/ 265 h 348"/>
                <a:gd name="T2" fmla="*/ 346 w 346"/>
                <a:gd name="T3" fmla="*/ 348 h 348"/>
                <a:gd name="T4" fmla="*/ 263 w 346"/>
                <a:gd name="T5" fmla="*/ 348 h 348"/>
                <a:gd name="T6" fmla="*/ 346 w 346"/>
                <a:gd name="T7" fmla="*/ 83 h 348"/>
                <a:gd name="T8" fmla="*/ 346 w 346"/>
                <a:gd name="T9" fmla="*/ 0 h 348"/>
                <a:gd name="T10" fmla="*/ 263 w 346"/>
                <a:gd name="T11" fmla="*/ 0 h 348"/>
                <a:gd name="T12" fmla="*/ 83 w 346"/>
                <a:gd name="T13" fmla="*/ 0 h 348"/>
                <a:gd name="T14" fmla="*/ 0 w 346"/>
                <a:gd name="T15" fmla="*/ 0 h 348"/>
                <a:gd name="T16" fmla="*/ 0 w 346"/>
                <a:gd name="T17" fmla="*/ 83 h 348"/>
                <a:gd name="T18" fmla="*/ 0 w 346"/>
                <a:gd name="T19" fmla="*/ 265 h 348"/>
                <a:gd name="T20" fmla="*/ 0 w 346"/>
                <a:gd name="T21" fmla="*/ 348 h 348"/>
                <a:gd name="T22" fmla="*/ 83 w 346"/>
                <a:gd name="T23" fmla="*/ 348 h 348"/>
                <a:gd name="T24" fmla="*/ 173 w 346"/>
                <a:gd name="T25" fmla="*/ 184 h 348"/>
                <a:gd name="T26" fmla="*/ 229 w 346"/>
                <a:gd name="T27" fmla="*/ 129 h 348"/>
                <a:gd name="T28" fmla="*/ 173 w 346"/>
                <a:gd name="T29" fmla="*/ 73 h 348"/>
                <a:gd name="T30" fmla="*/ 117 w 346"/>
                <a:gd name="T31" fmla="*/ 129 h 348"/>
                <a:gd name="T32" fmla="*/ 173 w 346"/>
                <a:gd name="T33" fmla="*/ 184 h 348"/>
                <a:gd name="T34" fmla="*/ 262 w 346"/>
                <a:gd name="T35" fmla="*/ 275 h 348"/>
                <a:gd name="T36" fmla="*/ 172 w 346"/>
                <a:gd name="T37" fmla="*/ 184 h 348"/>
                <a:gd name="T38" fmla="*/ 82 w 346"/>
                <a:gd name="T39" fmla="*/ 27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348">
                  <a:moveTo>
                    <a:pt x="346" y="265"/>
                  </a:moveTo>
                  <a:cubicBezTo>
                    <a:pt x="346" y="348"/>
                    <a:pt x="346" y="348"/>
                    <a:pt x="346" y="348"/>
                  </a:cubicBezTo>
                  <a:cubicBezTo>
                    <a:pt x="263" y="348"/>
                    <a:pt x="263" y="348"/>
                    <a:pt x="263" y="348"/>
                  </a:cubicBezTo>
                  <a:moveTo>
                    <a:pt x="346" y="83"/>
                  </a:moveTo>
                  <a:cubicBezTo>
                    <a:pt x="346" y="0"/>
                    <a:pt x="346" y="0"/>
                    <a:pt x="346" y="0"/>
                  </a:cubicBezTo>
                  <a:cubicBezTo>
                    <a:pt x="263" y="0"/>
                    <a:pt x="263" y="0"/>
                    <a:pt x="263" y="0"/>
                  </a:cubicBezTo>
                  <a:moveTo>
                    <a:pt x="83" y="0"/>
                  </a:moveTo>
                  <a:cubicBezTo>
                    <a:pt x="0" y="0"/>
                    <a:pt x="0" y="0"/>
                    <a:pt x="0" y="0"/>
                  </a:cubicBezTo>
                  <a:cubicBezTo>
                    <a:pt x="0" y="83"/>
                    <a:pt x="0" y="83"/>
                    <a:pt x="0" y="83"/>
                  </a:cubicBezTo>
                  <a:moveTo>
                    <a:pt x="0" y="265"/>
                  </a:moveTo>
                  <a:cubicBezTo>
                    <a:pt x="0" y="348"/>
                    <a:pt x="0" y="348"/>
                    <a:pt x="0" y="348"/>
                  </a:cubicBezTo>
                  <a:cubicBezTo>
                    <a:pt x="83" y="348"/>
                    <a:pt x="83" y="348"/>
                    <a:pt x="83" y="348"/>
                  </a:cubicBezTo>
                  <a:moveTo>
                    <a:pt x="173" y="184"/>
                  </a:moveTo>
                  <a:cubicBezTo>
                    <a:pt x="204" y="184"/>
                    <a:pt x="229" y="159"/>
                    <a:pt x="229" y="129"/>
                  </a:cubicBezTo>
                  <a:cubicBezTo>
                    <a:pt x="229" y="98"/>
                    <a:pt x="204" y="73"/>
                    <a:pt x="173" y="73"/>
                  </a:cubicBezTo>
                  <a:cubicBezTo>
                    <a:pt x="142" y="73"/>
                    <a:pt x="117" y="98"/>
                    <a:pt x="117" y="129"/>
                  </a:cubicBezTo>
                  <a:cubicBezTo>
                    <a:pt x="117" y="159"/>
                    <a:pt x="142" y="184"/>
                    <a:pt x="173" y="184"/>
                  </a:cubicBezTo>
                  <a:close/>
                  <a:moveTo>
                    <a:pt x="262" y="275"/>
                  </a:moveTo>
                  <a:cubicBezTo>
                    <a:pt x="262" y="225"/>
                    <a:pt x="222" y="184"/>
                    <a:pt x="172" y="184"/>
                  </a:cubicBezTo>
                  <a:cubicBezTo>
                    <a:pt x="122" y="184"/>
                    <a:pt x="82" y="225"/>
                    <a:pt x="82" y="275"/>
                  </a:cubicBezTo>
                </a:path>
              </a:pathLst>
            </a:custGeom>
            <a:noFill/>
            <a:ln w="15875"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1" name="monitor" title="Icon of a monitor">
              <a:extLst>
                <a:ext uri="{FF2B5EF4-FFF2-40B4-BE49-F238E27FC236}">
                  <a16:creationId xmlns:a16="http://schemas.microsoft.com/office/drawing/2014/main" id="{F5945617-02C2-470A-A6F2-17C393DBEEF7}"/>
                </a:ext>
              </a:extLst>
            </p:cNvPr>
            <p:cNvSpPr>
              <a:spLocks noChangeAspect="1" noEditPoints="1"/>
            </p:cNvSpPr>
            <p:nvPr/>
          </p:nvSpPr>
          <p:spPr bwMode="auto">
            <a:xfrm>
              <a:off x="2858458" y="5802188"/>
              <a:ext cx="356493" cy="273214"/>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2" name="binary" title="Icon of binary code, ones and zeros">
              <a:extLst>
                <a:ext uri="{FF2B5EF4-FFF2-40B4-BE49-F238E27FC236}">
                  <a16:creationId xmlns:a16="http://schemas.microsoft.com/office/drawing/2014/main" id="{F1325B14-D9B6-40F2-8BDB-1954C616D583}"/>
                </a:ext>
              </a:extLst>
            </p:cNvPr>
            <p:cNvSpPr>
              <a:spLocks noChangeAspect="1" noEditPoints="1"/>
            </p:cNvSpPr>
            <p:nvPr/>
          </p:nvSpPr>
          <p:spPr bwMode="auto">
            <a:xfrm>
              <a:off x="2894107" y="5271224"/>
              <a:ext cx="285195" cy="246265"/>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43" name="GenericApp_EB3B" title="Icon of an app window">
              <a:extLst>
                <a:ext uri="{FF2B5EF4-FFF2-40B4-BE49-F238E27FC236}">
                  <a16:creationId xmlns:a16="http://schemas.microsoft.com/office/drawing/2014/main" id="{AD010D8C-9701-4149-981D-4C675F31B774}"/>
                </a:ext>
              </a:extLst>
            </p:cNvPr>
            <p:cNvSpPr>
              <a:spLocks noChangeAspect="1" noEditPoints="1"/>
            </p:cNvSpPr>
            <p:nvPr/>
          </p:nvSpPr>
          <p:spPr bwMode="auto">
            <a:xfrm>
              <a:off x="2858528" y="4764372"/>
              <a:ext cx="356354" cy="285194"/>
            </a:xfrm>
            <a:custGeom>
              <a:avLst/>
              <a:gdLst>
                <a:gd name="T0" fmla="*/ 5088 w 5088"/>
                <a:gd name="T1" fmla="*/ 4072 h 4072"/>
                <a:gd name="T2" fmla="*/ 0 w 5088"/>
                <a:gd name="T3" fmla="*/ 4072 h 4072"/>
                <a:gd name="T4" fmla="*/ 0 w 5088"/>
                <a:gd name="T5" fmla="*/ 0 h 4072"/>
                <a:gd name="T6" fmla="*/ 5088 w 5088"/>
                <a:gd name="T7" fmla="*/ 0 h 4072"/>
                <a:gd name="T8" fmla="*/ 5088 w 5088"/>
                <a:gd name="T9" fmla="*/ 4072 h 4072"/>
                <a:gd name="T10" fmla="*/ 0 w 5088"/>
                <a:gd name="T11" fmla="*/ 1018 h 4072"/>
                <a:gd name="T12" fmla="*/ 5004 w 5088"/>
                <a:gd name="T13" fmla="*/ 1018 h 4072"/>
                <a:gd name="T14" fmla="*/ 2035 w 5088"/>
                <a:gd name="T15" fmla="*/ 1697 h 4072"/>
                <a:gd name="T16" fmla="*/ 678 w 5088"/>
                <a:gd name="T17" fmla="*/ 1697 h 4072"/>
                <a:gd name="T18" fmla="*/ 678 w 5088"/>
                <a:gd name="T19" fmla="*/ 3393 h 4072"/>
                <a:gd name="T20" fmla="*/ 2035 w 5088"/>
                <a:gd name="T21" fmla="*/ 3393 h 4072"/>
                <a:gd name="T22" fmla="*/ 2035 w 5088"/>
                <a:gd name="T23" fmla="*/ 1697 h 4072"/>
                <a:gd name="T24" fmla="*/ 2544 w 5088"/>
                <a:gd name="T25" fmla="*/ 1697 h 4072"/>
                <a:gd name="T26" fmla="*/ 3561 w 5088"/>
                <a:gd name="T27" fmla="*/ 1697 h 4072"/>
                <a:gd name="T28" fmla="*/ 2544 w 5088"/>
                <a:gd name="T29" fmla="*/ 2375 h 4072"/>
                <a:gd name="T30" fmla="*/ 3561 w 5088"/>
                <a:gd name="T31" fmla="*/ 2375 h 4072"/>
                <a:gd name="T32" fmla="*/ 2544 w 5088"/>
                <a:gd name="T33" fmla="*/ 3054 h 4072"/>
                <a:gd name="T34" fmla="*/ 3222 w 5088"/>
                <a:gd name="T35" fmla="*/ 3054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8" h="4072">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44" name="IoT" title="Icon of five circles that all connect to a center circle">
              <a:extLst>
                <a:ext uri="{FF2B5EF4-FFF2-40B4-BE49-F238E27FC236}">
                  <a16:creationId xmlns:a16="http://schemas.microsoft.com/office/drawing/2014/main" id="{D810BDB6-C653-45D4-B1D6-24EA47AA68D3}"/>
                </a:ext>
              </a:extLst>
            </p:cNvPr>
            <p:cNvSpPr>
              <a:spLocks noChangeAspect="1" noEditPoints="1"/>
            </p:cNvSpPr>
            <p:nvPr/>
          </p:nvSpPr>
          <p:spPr bwMode="auto">
            <a:xfrm>
              <a:off x="3451244" y="5017570"/>
              <a:ext cx="285195" cy="285651"/>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5875" cap="sq">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5" name="network" title="Icon of a device or computer network">
              <a:extLst>
                <a:ext uri="{FF2B5EF4-FFF2-40B4-BE49-F238E27FC236}">
                  <a16:creationId xmlns:a16="http://schemas.microsoft.com/office/drawing/2014/main" id="{6AEA1C78-486F-4596-A98C-0643A6B9B684}"/>
                </a:ext>
              </a:extLst>
            </p:cNvPr>
            <p:cNvSpPr>
              <a:spLocks noChangeAspect="1" noEditPoints="1"/>
            </p:cNvSpPr>
            <p:nvPr/>
          </p:nvSpPr>
          <p:spPr bwMode="auto">
            <a:xfrm>
              <a:off x="3456891" y="6043405"/>
              <a:ext cx="273900" cy="285194"/>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Right Brace 30">
            <a:extLst>
              <a:ext uri="{FF2B5EF4-FFF2-40B4-BE49-F238E27FC236}">
                <a16:creationId xmlns:a16="http://schemas.microsoft.com/office/drawing/2014/main" id="{1EA34D30-2CFA-4C3D-9F65-BE5A5B9FE534}"/>
              </a:ext>
            </a:extLst>
          </p:cNvPr>
          <p:cNvSpPr/>
          <p:nvPr/>
        </p:nvSpPr>
        <p:spPr>
          <a:xfrm>
            <a:off x="2972603" y="2552911"/>
            <a:ext cx="253015" cy="2323115"/>
          </a:xfrm>
          <a:prstGeom prst="rightBrace">
            <a:avLst/>
          </a:prstGeom>
          <a:ln w="12700" cap="sq">
            <a:solidFill>
              <a:schemeClr val="accent6"/>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1" name="TextBox 20">
            <a:extLst>
              <a:ext uri="{FF2B5EF4-FFF2-40B4-BE49-F238E27FC236}">
                <a16:creationId xmlns:a16="http://schemas.microsoft.com/office/drawing/2014/main" id="{6F3F11CD-002A-49EC-8C2B-7FD90E2D385A}"/>
              </a:ext>
            </a:extLst>
          </p:cNvPr>
          <p:cNvSpPr txBox="1"/>
          <p:nvPr/>
        </p:nvSpPr>
        <p:spPr>
          <a:xfrm>
            <a:off x="4946982" y="4460885"/>
            <a:ext cx="1887592"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APIs</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Custom Logs</a:t>
            </a:r>
          </a:p>
        </p:txBody>
      </p:sp>
      <p:sp>
        <p:nvSpPr>
          <p:cNvPr id="23" name="TextBox 22">
            <a:extLst>
              <a:ext uri="{FF2B5EF4-FFF2-40B4-BE49-F238E27FC236}">
                <a16:creationId xmlns:a16="http://schemas.microsoft.com/office/drawing/2014/main" id="{23F73198-9BD1-4BEA-827B-801C78CB0D2F}"/>
              </a:ext>
            </a:extLst>
          </p:cNvPr>
          <p:cNvSpPr txBox="1"/>
          <p:nvPr/>
        </p:nvSpPr>
        <p:spPr>
          <a:xfrm>
            <a:off x="4923190" y="3782004"/>
            <a:ext cx="1810987"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TAXII + MS Graph</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Threat Indicators</a:t>
            </a:r>
          </a:p>
        </p:txBody>
      </p:sp>
      <p:sp>
        <p:nvSpPr>
          <p:cNvPr id="24" name="TextBox 23">
            <a:extLst>
              <a:ext uri="{FF2B5EF4-FFF2-40B4-BE49-F238E27FC236}">
                <a16:creationId xmlns:a16="http://schemas.microsoft.com/office/drawing/2014/main" id="{EE7FA5BD-70BC-48D0-A28B-0FA852716042}"/>
              </a:ext>
            </a:extLst>
          </p:cNvPr>
          <p:cNvSpPr txBox="1"/>
          <p:nvPr/>
        </p:nvSpPr>
        <p:spPr>
          <a:xfrm>
            <a:off x="4910783" y="3103123"/>
            <a:ext cx="2450284"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COLLECTORS</a:t>
            </a:r>
          </a:p>
          <a:p>
            <a:pPr marL="0" marR="0" lvl="0" indent="0" algn="l" defTabSz="1117679" rtl="0" eaLnBrk="1" fontAlgn="base" latinLnBrk="0" hangingPunct="1">
              <a:lnSpc>
                <a:spcPct val="100000"/>
              </a:lnSpc>
              <a:spcBef>
                <a:spcPts val="0"/>
              </a:spcBef>
              <a:spcAft>
                <a:spcPct val="0"/>
              </a:spcAft>
              <a:buClrTx/>
              <a:buSzTx/>
              <a:buFontTx/>
              <a:buNone/>
              <a:tabLst/>
              <a:defRPr/>
            </a:pPr>
            <a:r>
              <a:rPr lang="en-US" sz="1200" kern="0">
                <a:ln>
                  <a:solidFill>
                    <a:srgbClr val="FFFFFF">
                      <a:alpha val="0"/>
                    </a:srgbClr>
                  </a:solidFill>
                </a:ln>
                <a:latin typeface="Segoe UI" panose="020B0502040204020203" pitchFamily="34" charset="0"/>
                <a:cs typeface="Segoe UI" panose="020B0502040204020203" pitchFamily="34" charset="0"/>
              </a:rPr>
              <a:t>CEF, Syslog, Windows, Linux</a:t>
            </a:r>
          </a:p>
        </p:txBody>
      </p:sp>
      <p:sp>
        <p:nvSpPr>
          <p:cNvPr id="25" name="TextBox 24">
            <a:extLst>
              <a:ext uri="{FF2B5EF4-FFF2-40B4-BE49-F238E27FC236}">
                <a16:creationId xmlns:a16="http://schemas.microsoft.com/office/drawing/2014/main" id="{BFC3E845-731E-4D2A-ADC7-5C26FBA56741}"/>
              </a:ext>
            </a:extLst>
          </p:cNvPr>
          <p:cNvSpPr txBox="1"/>
          <p:nvPr/>
        </p:nvSpPr>
        <p:spPr>
          <a:xfrm>
            <a:off x="4922403" y="2424242"/>
            <a:ext cx="2383618" cy="492443"/>
          </a:xfrm>
          <a:prstGeom prst="rect">
            <a:avLst/>
          </a:prstGeom>
          <a:noFill/>
          <a:ln>
            <a:noFill/>
          </a:ln>
        </p:spPr>
        <p:txBody>
          <a:bodyPr wrap="square" rtlCol="0" anchor="ctr">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 MICROSOFT 365</a:t>
            </a:r>
            <a:br>
              <a:rPr kumimoji="0" lang="en-US" sz="14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br>
            <a:r>
              <a:rPr kumimoji="0" lang="en-US" sz="1200" b="0" i="0" u="none" strike="noStrike" kern="0" cap="none" spc="0" normalizeH="0" baseline="0" noProof="0">
                <a:ln>
                  <a:solidFill>
                    <a:srgbClr val="FFFFFF">
                      <a:alpha val="0"/>
                    </a:srgbClr>
                  </a:solidFill>
                </a:ln>
                <a:effectLst/>
                <a:uLnTx/>
                <a:uFillTx/>
                <a:latin typeface="Segoe UI" panose="020B0502040204020203" pitchFamily="34" charset="0"/>
                <a:ea typeface="+mn-ea"/>
                <a:cs typeface="Segoe UI" panose="020B0502040204020203" pitchFamily="34" charset="0"/>
              </a:rPr>
              <a:t>Security Alerts, Activity Data</a:t>
            </a:r>
            <a:endParaRPr kumimoji="0" lang="en-US" sz="1200" b="1" i="0" u="none" strike="noStrike" kern="0" cap="none" spc="0" normalizeH="0" baseline="0" noProof="0">
              <a:ln>
                <a:solidFill>
                  <a:srgbClr val="FFFFFF">
                    <a:alpha val="0"/>
                  </a:srgbClr>
                </a:solidFill>
              </a:ln>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1CABEEA0-2964-4144-8031-2295E1FDDD5F}"/>
              </a:ext>
            </a:extLst>
          </p:cNvPr>
          <p:cNvGrpSpPr/>
          <p:nvPr/>
        </p:nvGrpSpPr>
        <p:grpSpPr>
          <a:xfrm>
            <a:off x="4798659" y="3009904"/>
            <a:ext cx="2478916" cy="1357762"/>
            <a:chOff x="5049443" y="3009904"/>
            <a:chExt cx="2228131" cy="1357762"/>
          </a:xfrm>
        </p:grpSpPr>
        <p:cxnSp>
          <p:nvCxnSpPr>
            <p:cNvPr id="36" name="Straight Connector 35">
              <a:extLst>
                <a:ext uri="{FF2B5EF4-FFF2-40B4-BE49-F238E27FC236}">
                  <a16:creationId xmlns:a16="http://schemas.microsoft.com/office/drawing/2014/main" id="{4C3D84FF-B468-47A4-8827-932A37D3E4AE}"/>
                </a:ext>
              </a:extLst>
            </p:cNvPr>
            <p:cNvCxnSpPr>
              <a:cxnSpLocks/>
            </p:cNvCxnSpPr>
            <p:nvPr/>
          </p:nvCxnSpPr>
          <p:spPr>
            <a:xfrm>
              <a:off x="5049443" y="3688785"/>
              <a:ext cx="2228131" cy="0"/>
            </a:xfrm>
            <a:prstGeom prst="line">
              <a:avLst/>
            </a:prstGeom>
            <a:noFill/>
            <a:ln w="12700" cap="flat" cmpd="sng" algn="ctr">
              <a:solidFill>
                <a:schemeClr val="tx2"/>
              </a:solidFill>
              <a:prstDash val="solid"/>
              <a:headEnd type="none" w="med" len="med"/>
              <a:tailEnd type="triangle" w="med" len="sm"/>
            </a:ln>
            <a:effectLst/>
          </p:spPr>
        </p:cxnSp>
        <p:cxnSp>
          <p:nvCxnSpPr>
            <p:cNvPr id="37" name="Straight Connector 36">
              <a:extLst>
                <a:ext uri="{FF2B5EF4-FFF2-40B4-BE49-F238E27FC236}">
                  <a16:creationId xmlns:a16="http://schemas.microsoft.com/office/drawing/2014/main" id="{8C5962B3-2C86-4E64-8685-EB81807A4150}"/>
                </a:ext>
              </a:extLst>
            </p:cNvPr>
            <p:cNvCxnSpPr>
              <a:cxnSpLocks/>
            </p:cNvCxnSpPr>
            <p:nvPr/>
          </p:nvCxnSpPr>
          <p:spPr>
            <a:xfrm>
              <a:off x="5049443" y="3009904"/>
              <a:ext cx="2162143" cy="0"/>
            </a:xfrm>
            <a:prstGeom prst="line">
              <a:avLst/>
            </a:prstGeom>
            <a:noFill/>
            <a:ln w="12700" cap="flat" cmpd="sng" algn="ctr">
              <a:solidFill>
                <a:schemeClr val="tx2"/>
              </a:solidFill>
              <a:prstDash val="solid"/>
              <a:headEnd type="none" w="med" len="med"/>
              <a:tailEnd type="triangle" w="med" len="sm"/>
            </a:ln>
            <a:effectLst/>
          </p:spPr>
        </p:cxnSp>
        <p:cxnSp>
          <p:nvCxnSpPr>
            <p:cNvPr id="38" name="Straight Connector 37">
              <a:extLst>
                <a:ext uri="{FF2B5EF4-FFF2-40B4-BE49-F238E27FC236}">
                  <a16:creationId xmlns:a16="http://schemas.microsoft.com/office/drawing/2014/main" id="{EFAFDB72-2B25-4DA7-8D05-5BF7B210104E}"/>
                </a:ext>
              </a:extLst>
            </p:cNvPr>
            <p:cNvCxnSpPr>
              <a:cxnSpLocks/>
            </p:cNvCxnSpPr>
            <p:nvPr/>
          </p:nvCxnSpPr>
          <p:spPr>
            <a:xfrm>
              <a:off x="5049443" y="4367666"/>
              <a:ext cx="2162143" cy="0"/>
            </a:xfrm>
            <a:prstGeom prst="line">
              <a:avLst/>
            </a:prstGeom>
            <a:noFill/>
            <a:ln w="12700" cap="flat" cmpd="sng" algn="ctr">
              <a:solidFill>
                <a:schemeClr val="tx2"/>
              </a:solidFill>
              <a:prstDash val="solid"/>
              <a:headEnd type="none" w="med" len="med"/>
              <a:tailEnd type="triangle" w="med" len="sm"/>
            </a:ln>
            <a:effectLst/>
          </p:spPr>
        </p:cxnSp>
      </p:grpSp>
      <p:grpSp>
        <p:nvGrpSpPr>
          <p:cNvPr id="3" name="Group 2">
            <a:extLst>
              <a:ext uri="{FF2B5EF4-FFF2-40B4-BE49-F238E27FC236}">
                <a16:creationId xmlns:a16="http://schemas.microsoft.com/office/drawing/2014/main" id="{F1CEBD4F-1DAF-4A10-90CE-074B2470926D}"/>
              </a:ext>
            </a:extLst>
          </p:cNvPr>
          <p:cNvGrpSpPr/>
          <p:nvPr/>
        </p:nvGrpSpPr>
        <p:grpSpPr>
          <a:xfrm>
            <a:off x="7485843" y="2366682"/>
            <a:ext cx="4354358" cy="2644206"/>
            <a:chOff x="7371613" y="2297315"/>
            <a:chExt cx="4582818" cy="2782940"/>
          </a:xfrm>
        </p:grpSpPr>
        <p:sp>
          <p:nvSpPr>
            <p:cNvPr id="15" name="Freeform 95">
              <a:extLst>
                <a:ext uri="{FF2B5EF4-FFF2-40B4-BE49-F238E27FC236}">
                  <a16:creationId xmlns:a16="http://schemas.microsoft.com/office/drawing/2014/main" id="{1B7E6781-A75B-4684-9D47-FF0D04881D96}"/>
                </a:ext>
              </a:extLst>
            </p:cNvPr>
            <p:cNvSpPr>
              <a:spLocks/>
            </p:cNvSpPr>
            <p:nvPr/>
          </p:nvSpPr>
          <p:spPr bwMode="auto">
            <a:xfrm>
              <a:off x="7371613" y="2297315"/>
              <a:ext cx="4582818" cy="278294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solidFill>
            <a:ln w="38100">
              <a:noFill/>
              <a:round/>
              <a:headEnd/>
              <a:tailEnd/>
            </a:ln>
            <a:effectLst>
              <a:outerShdw blurRad="114300" dist="25400" dir="2700000" sx="101000" sy="101000" algn="ctr" rotWithShape="0">
                <a:schemeClr val="tx1">
                  <a:alpha val="30000"/>
                </a:schemeClr>
              </a:outerShdw>
            </a:effectLst>
          </p:spPr>
          <p:txBody>
            <a:bodyPr vert="horz" wrap="square" lIns="91388" tIns="45694" rIns="91388" bIns="45694" numCol="1" anchor="t" anchorCtr="0" compatLnSpc="1">
              <a:prstTxWarp prst="textNoShape">
                <a:avLst/>
              </a:prstTxWarp>
            </a:bodyPr>
            <a:lstStyle/>
            <a:p>
              <a:pPr marL="0" marR="0" lvl="0" indent="0" algn="l" defTabSz="91369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593C3C34-22E4-4249-81F9-9B12C36EAE54}"/>
                </a:ext>
              </a:extLst>
            </p:cNvPr>
            <p:cNvSpPr/>
            <p:nvPr/>
          </p:nvSpPr>
          <p:spPr>
            <a:xfrm>
              <a:off x="9069178" y="3244451"/>
              <a:ext cx="2331091" cy="405985"/>
            </a:xfrm>
            <a:prstGeom prst="rect">
              <a:avLst/>
            </a:prstGeom>
            <a:noFill/>
            <a:ln>
              <a:noFill/>
            </a:ln>
          </p:spPr>
          <p:txBody>
            <a:bodyPr wrap="square">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SENTINEL</a:t>
              </a:r>
              <a:endParaRPr kumimoji="0" lang="en-US" sz="1800" b="0" i="0" u="none" strike="noStrike" kern="0" cap="none" spc="0" normalizeH="0" baseline="0" noProof="0">
                <a:ln>
                  <a:noFill/>
                </a:ln>
                <a:solidFill>
                  <a:srgbClr val="353535"/>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5EC6A1-FFF8-4282-8012-2E51B514BBFE}"/>
                </a:ext>
              </a:extLst>
            </p:cNvPr>
            <p:cNvSpPr/>
            <p:nvPr/>
          </p:nvSpPr>
          <p:spPr>
            <a:xfrm>
              <a:off x="9042849" y="4457390"/>
              <a:ext cx="2563933" cy="508558"/>
            </a:xfrm>
            <a:prstGeom prst="rect">
              <a:avLst/>
            </a:prstGeom>
            <a:ln>
              <a:noFill/>
            </a:ln>
          </p:spPr>
          <p:txBody>
            <a:bodyPr wrap="square">
              <a:spAutoFit/>
            </a:bodyPr>
            <a:lstStyle/>
            <a:p>
              <a:pPr marL="0" marR="0" lvl="0" indent="0" algn="l" defTabSz="1117679" rtl="0" eaLnBrk="1" fontAlgn="base" latinLnBrk="0" hangingPunct="1">
                <a:lnSpc>
                  <a:spcPct val="100000"/>
                </a:lnSpc>
                <a:spcBef>
                  <a:spcPts val="0"/>
                </a:spcBef>
                <a:spcAft>
                  <a:spcPct val="0"/>
                </a:spcAft>
                <a:buClrTx/>
                <a:buSzTx/>
                <a:buFontTx/>
                <a:buNone/>
                <a:tabLst/>
                <a:defRPr/>
              </a:pPr>
              <a:r>
                <a:rPr kumimoji="0" lang="en-US" sz="1078" b="1" i="0" u="none" strike="noStrike" kern="0" cap="none" spc="0" normalizeH="0" baseline="0" noProof="0">
                  <a:ln>
                    <a:solidFill>
                      <a:srgbClr val="FFFFFF">
                        <a:alpha val="0"/>
                      </a:srgbClr>
                    </a:solidFill>
                  </a:ln>
                  <a:gradFill>
                    <a:gsLst>
                      <a:gs pos="0">
                        <a:srgbClr val="0078D7"/>
                      </a:gs>
                      <a:gs pos="100000">
                        <a:srgbClr val="0078D7"/>
                      </a:gs>
                    </a:gsLst>
                    <a:lin ang="5400000" scaled="0"/>
                  </a:gradFill>
                  <a:effectLst/>
                  <a:uLnTx/>
                  <a:uFillTx/>
                  <a:latin typeface="Segoe UI" panose="020B0502040204020203" pitchFamily="34" charset="0"/>
                  <a:ea typeface="+mn-ea"/>
                  <a:cs typeface="Segoe UI" panose="020B0502040204020203" pitchFamily="34" charset="0"/>
                </a:rPr>
                <a:t>AZURE MONITOR LOG ANALYTICS</a:t>
              </a:r>
            </a:p>
          </p:txBody>
        </p:sp>
        <p:pic>
          <p:nvPicPr>
            <p:cNvPr id="33" name="Picture 32" descr="A close up of a logo&#10;&#10;Description automatically generated">
              <a:extLst>
                <a:ext uri="{FF2B5EF4-FFF2-40B4-BE49-F238E27FC236}">
                  <a16:creationId xmlns:a16="http://schemas.microsoft.com/office/drawing/2014/main" id="{1C64C9FE-4A85-4F7D-B1B6-21C9EF974BC6}"/>
                </a:ext>
              </a:extLst>
            </p:cNvPr>
            <p:cNvPicPr>
              <a:picLocks noChangeAspect="1"/>
            </p:cNvPicPr>
            <p:nvPr/>
          </p:nvPicPr>
          <p:blipFill>
            <a:blip r:embed="rId3"/>
            <a:stretch>
              <a:fillRect/>
            </a:stretch>
          </p:blipFill>
          <p:spPr>
            <a:xfrm>
              <a:off x="8327165" y="2991266"/>
              <a:ext cx="819685" cy="819685"/>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9AAC8D21-81AE-4C48-89C4-DBBA364E6477}"/>
                </a:ext>
              </a:extLst>
            </p:cNvPr>
            <p:cNvPicPr>
              <a:picLocks noChangeAspect="1"/>
            </p:cNvPicPr>
            <p:nvPr/>
          </p:nvPicPr>
          <p:blipFill>
            <a:blip r:embed="rId4"/>
            <a:stretch>
              <a:fillRect/>
            </a:stretch>
          </p:blipFill>
          <p:spPr>
            <a:xfrm>
              <a:off x="8477227" y="4162989"/>
              <a:ext cx="554713" cy="554713"/>
            </a:xfrm>
            <a:prstGeom prst="rect">
              <a:avLst/>
            </a:prstGeom>
          </p:spPr>
        </p:pic>
        <p:cxnSp>
          <p:nvCxnSpPr>
            <p:cNvPr id="35" name="Straight Connector 34">
              <a:extLst>
                <a:ext uri="{FF2B5EF4-FFF2-40B4-BE49-F238E27FC236}">
                  <a16:creationId xmlns:a16="http://schemas.microsoft.com/office/drawing/2014/main" id="{91FD0638-DADA-434F-B570-950509CD8CA3}"/>
                </a:ext>
              </a:extLst>
            </p:cNvPr>
            <p:cNvCxnSpPr/>
            <p:nvPr/>
          </p:nvCxnSpPr>
          <p:spPr>
            <a:xfrm>
              <a:off x="8171891" y="4018105"/>
              <a:ext cx="2849880" cy="0"/>
            </a:xfrm>
            <a:prstGeom prst="line">
              <a:avLst/>
            </a:prstGeom>
            <a:ln w="19050">
              <a:solidFill>
                <a:srgbClr val="D2D2D2"/>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39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04R">
            <a:extLst>
              <a:ext uri="{FF2B5EF4-FFF2-40B4-BE49-F238E27FC236}">
                <a16:creationId xmlns:a16="http://schemas.microsoft.com/office/drawing/2014/main" id="{EF574F17-48F6-450B-BDEB-A5954E3480C1}"/>
              </a:ext>
            </a:extLst>
          </p:cNvPr>
          <p:cNvSpPr/>
          <p:nvPr/>
        </p:nvSpPr>
        <p:spPr bwMode="auto">
          <a:xfrm>
            <a:off x="445008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Scales to support your growing digital estate</a:t>
            </a:r>
          </a:p>
        </p:txBody>
      </p:sp>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7" name="Rectangle 66">
            <a:extLst>
              <a:ext uri="{FF2B5EF4-FFF2-40B4-BE49-F238E27FC236}">
                <a16:creationId xmlns:a16="http://schemas.microsoft.com/office/drawing/2014/main" id="{27F2C2BF-1A09-4E0F-A647-2CC14178D34F}"/>
              </a:ext>
            </a:extLst>
          </p:cNvPr>
          <p:cNvSpPr/>
          <p:nvPr/>
        </p:nvSpPr>
        <p:spPr bwMode="auto">
          <a:xfrm>
            <a:off x="4318527"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normAutofit fontScale="90000"/>
          </a:bodyPr>
          <a:lstStyle/>
          <a:p>
            <a:r>
              <a:rPr lang="en-US"/>
              <a:t>Introducing Azure Sentinel</a:t>
            </a:r>
            <a:br>
              <a:rPr lang="en-US"/>
            </a:br>
            <a:r>
              <a:rPr lang="en-US" sz="1800" spc="300">
                <a:solidFill>
                  <a:schemeClr val="accent1"/>
                </a:solidFill>
              </a:rPr>
              <a:t>INTELLIGENT, CLOUD-NATIVE SIEM</a:t>
            </a:r>
          </a:p>
        </p:txBody>
      </p:sp>
      <p:sp>
        <p:nvSpPr>
          <p:cNvPr id="36" name="Oval 35">
            <a:extLst>
              <a:ext uri="{FF2B5EF4-FFF2-40B4-BE49-F238E27FC236}">
                <a16:creationId xmlns:a16="http://schemas.microsoft.com/office/drawing/2014/main" id="{AEC9E2B5-96BF-4C29-89E1-64E40021F82D}"/>
              </a:ext>
            </a:extLst>
          </p:cNvPr>
          <p:cNvSpPr/>
          <p:nvPr/>
        </p:nvSpPr>
        <p:spPr bwMode="auto">
          <a:xfrm>
            <a:off x="569178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411C7EAF-D132-452C-B1B1-78E8AF3D6062}"/>
              </a:ext>
            </a:extLst>
          </p:cNvPr>
          <p:cNvGrpSpPr/>
          <p:nvPr/>
        </p:nvGrpSpPr>
        <p:grpSpPr>
          <a:xfrm>
            <a:off x="5898333" y="2532937"/>
            <a:ext cx="395335" cy="435222"/>
            <a:chOff x="-6283325" y="2071688"/>
            <a:chExt cx="2643187" cy="2909887"/>
          </a:xfrm>
        </p:grpSpPr>
        <p:sp>
          <p:nvSpPr>
            <p:cNvPr id="46" name="Freeform 5">
              <a:extLst>
                <a:ext uri="{FF2B5EF4-FFF2-40B4-BE49-F238E27FC236}">
                  <a16:creationId xmlns:a16="http://schemas.microsoft.com/office/drawing/2014/main" id="{5CB9FC01-5FC4-453D-8354-C49CBF4627BE}"/>
                </a:ext>
              </a:extLst>
            </p:cNvPr>
            <p:cNvSpPr>
              <a:spLocks noEditPoints="1"/>
            </p:cNvSpPr>
            <p:nvPr/>
          </p:nvSpPr>
          <p:spPr bwMode="auto">
            <a:xfrm>
              <a:off x="-6283325" y="2071688"/>
              <a:ext cx="2012950" cy="2184400"/>
            </a:xfrm>
            <a:custGeom>
              <a:avLst/>
              <a:gdLst>
                <a:gd name="T0" fmla="*/ 51 w 619"/>
                <a:gd name="T1" fmla="*/ 389 h 672"/>
                <a:gd name="T2" fmla="*/ 167 w 619"/>
                <a:gd name="T3" fmla="*/ 274 h 672"/>
                <a:gd name="T4" fmla="*/ 282 w 619"/>
                <a:gd name="T5" fmla="*/ 389 h 672"/>
                <a:gd name="T6" fmla="*/ 167 w 619"/>
                <a:gd name="T7" fmla="*/ 504 h 672"/>
                <a:gd name="T8" fmla="*/ 51 w 619"/>
                <a:gd name="T9" fmla="*/ 389 h 672"/>
                <a:gd name="T10" fmla="*/ 337 w 619"/>
                <a:gd name="T11" fmla="*/ 672 h 672"/>
                <a:gd name="T12" fmla="*/ 169 w 619"/>
                <a:gd name="T13" fmla="*/ 504 h 672"/>
                <a:gd name="T14" fmla="*/ 0 w 619"/>
                <a:gd name="T15" fmla="*/ 672 h 672"/>
                <a:gd name="T16" fmla="*/ 449 w 619"/>
                <a:gd name="T17" fmla="*/ 230 h 672"/>
                <a:gd name="T18" fmla="*/ 564 w 619"/>
                <a:gd name="T19" fmla="*/ 115 h 672"/>
                <a:gd name="T20" fmla="*/ 449 w 619"/>
                <a:gd name="T21" fmla="*/ 0 h 672"/>
                <a:gd name="T22" fmla="*/ 333 w 619"/>
                <a:gd name="T23" fmla="*/ 115 h 672"/>
                <a:gd name="T24" fmla="*/ 449 w 619"/>
                <a:gd name="T25" fmla="*/ 230 h 672"/>
                <a:gd name="T26" fmla="*/ 619 w 619"/>
                <a:gd name="T27" fmla="*/ 397 h 672"/>
                <a:gd name="T28" fmla="*/ 451 w 619"/>
                <a:gd name="T29" fmla="*/ 230 h 672"/>
                <a:gd name="T30" fmla="*/ 282 w 619"/>
                <a:gd name="T31" fmla="*/ 39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672">
                  <a:moveTo>
                    <a:pt x="51" y="389"/>
                  </a:moveTo>
                  <a:cubicBezTo>
                    <a:pt x="51" y="325"/>
                    <a:pt x="102" y="274"/>
                    <a:pt x="167" y="274"/>
                  </a:cubicBezTo>
                  <a:cubicBezTo>
                    <a:pt x="230" y="274"/>
                    <a:pt x="282" y="325"/>
                    <a:pt x="282" y="389"/>
                  </a:cubicBezTo>
                  <a:cubicBezTo>
                    <a:pt x="282" y="454"/>
                    <a:pt x="230" y="504"/>
                    <a:pt x="167" y="504"/>
                  </a:cubicBezTo>
                  <a:cubicBezTo>
                    <a:pt x="102" y="504"/>
                    <a:pt x="51" y="454"/>
                    <a:pt x="51" y="389"/>
                  </a:cubicBezTo>
                  <a:close/>
                  <a:moveTo>
                    <a:pt x="337" y="672"/>
                  </a:moveTo>
                  <a:cubicBezTo>
                    <a:pt x="337" y="580"/>
                    <a:pt x="261" y="504"/>
                    <a:pt x="169" y="504"/>
                  </a:cubicBezTo>
                  <a:cubicBezTo>
                    <a:pt x="75" y="504"/>
                    <a:pt x="0" y="580"/>
                    <a:pt x="0" y="672"/>
                  </a:cubicBezTo>
                  <a:moveTo>
                    <a:pt x="449" y="230"/>
                  </a:moveTo>
                  <a:cubicBezTo>
                    <a:pt x="512" y="230"/>
                    <a:pt x="564" y="179"/>
                    <a:pt x="564" y="115"/>
                  </a:cubicBezTo>
                  <a:cubicBezTo>
                    <a:pt x="564" y="50"/>
                    <a:pt x="512" y="0"/>
                    <a:pt x="449" y="0"/>
                  </a:cubicBezTo>
                  <a:cubicBezTo>
                    <a:pt x="384" y="0"/>
                    <a:pt x="333" y="50"/>
                    <a:pt x="333" y="115"/>
                  </a:cubicBezTo>
                  <a:cubicBezTo>
                    <a:pt x="333" y="179"/>
                    <a:pt x="384" y="230"/>
                    <a:pt x="449" y="230"/>
                  </a:cubicBezTo>
                  <a:close/>
                  <a:moveTo>
                    <a:pt x="619" y="397"/>
                  </a:moveTo>
                  <a:cubicBezTo>
                    <a:pt x="619" y="306"/>
                    <a:pt x="543" y="230"/>
                    <a:pt x="451" y="230"/>
                  </a:cubicBezTo>
                  <a:cubicBezTo>
                    <a:pt x="357" y="230"/>
                    <a:pt x="282" y="306"/>
                    <a:pt x="282" y="397"/>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7" name="Freeform 6">
              <a:extLst>
                <a:ext uri="{FF2B5EF4-FFF2-40B4-BE49-F238E27FC236}">
                  <a16:creationId xmlns:a16="http://schemas.microsoft.com/office/drawing/2014/main" id="{E498F198-3BB2-4D0D-B46F-13ACF5C97379}"/>
                </a:ext>
              </a:extLst>
            </p:cNvPr>
            <p:cNvSpPr>
              <a:spLocks/>
            </p:cNvSpPr>
            <p:nvPr/>
          </p:nvSpPr>
          <p:spPr bwMode="auto">
            <a:xfrm>
              <a:off x="-4884738" y="3665538"/>
              <a:ext cx="1244600" cy="1316037"/>
            </a:xfrm>
            <a:custGeom>
              <a:avLst/>
              <a:gdLst>
                <a:gd name="T0" fmla="*/ 383 w 383"/>
                <a:gd name="T1" fmla="*/ 149 h 405"/>
                <a:gd name="T2" fmla="*/ 191 w 383"/>
                <a:gd name="T3" fmla="*/ 405 h 405"/>
                <a:gd name="T4" fmla="*/ 0 w 383"/>
                <a:gd name="T5" fmla="*/ 149 h 405"/>
                <a:gd name="T6" fmla="*/ 0 w 383"/>
                <a:gd name="T7" fmla="*/ 54 h 405"/>
                <a:gd name="T8" fmla="*/ 123 w 383"/>
                <a:gd name="T9" fmla="*/ 20 h 405"/>
                <a:gd name="T10" fmla="*/ 191 w 383"/>
                <a:gd name="T11" fmla="*/ 0 h 405"/>
                <a:gd name="T12" fmla="*/ 260 w 383"/>
                <a:gd name="T13" fmla="*/ 20 h 405"/>
                <a:gd name="T14" fmla="*/ 383 w 383"/>
                <a:gd name="T15" fmla="*/ 54 h 405"/>
                <a:gd name="T16" fmla="*/ 383 w 383"/>
                <a:gd name="T17" fmla="*/ 149 h 405"/>
                <a:gd name="T18" fmla="*/ 383 w 383"/>
                <a:gd name="T19" fmla="*/ 14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5">
                  <a:moveTo>
                    <a:pt x="383" y="149"/>
                  </a:moveTo>
                  <a:cubicBezTo>
                    <a:pt x="383" y="250"/>
                    <a:pt x="310" y="339"/>
                    <a:pt x="191" y="405"/>
                  </a:cubicBezTo>
                  <a:cubicBezTo>
                    <a:pt x="73" y="339"/>
                    <a:pt x="0" y="250"/>
                    <a:pt x="0" y="149"/>
                  </a:cubicBezTo>
                  <a:cubicBezTo>
                    <a:pt x="0" y="54"/>
                    <a:pt x="0" y="54"/>
                    <a:pt x="0" y="54"/>
                  </a:cubicBezTo>
                  <a:cubicBezTo>
                    <a:pt x="48" y="54"/>
                    <a:pt x="91" y="41"/>
                    <a:pt x="123" y="20"/>
                  </a:cubicBezTo>
                  <a:cubicBezTo>
                    <a:pt x="140" y="8"/>
                    <a:pt x="165" y="0"/>
                    <a:pt x="191" y="0"/>
                  </a:cubicBezTo>
                  <a:cubicBezTo>
                    <a:pt x="218" y="0"/>
                    <a:pt x="242" y="8"/>
                    <a:pt x="260" y="20"/>
                  </a:cubicBezTo>
                  <a:cubicBezTo>
                    <a:pt x="291" y="41"/>
                    <a:pt x="335" y="54"/>
                    <a:pt x="383" y="54"/>
                  </a:cubicBezTo>
                  <a:cubicBezTo>
                    <a:pt x="383" y="149"/>
                    <a:pt x="383" y="149"/>
                    <a:pt x="383" y="149"/>
                  </a:cubicBezTo>
                  <a:cubicBezTo>
                    <a:pt x="383" y="149"/>
                    <a:pt x="383" y="149"/>
                    <a:pt x="383" y="149"/>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25286625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7BEC391-547A-4352-9022-FFDBD5A10818}"/>
              </a:ext>
            </a:extLst>
          </p:cNvPr>
          <p:cNvSpPr txBox="1"/>
          <p:nvPr/>
        </p:nvSpPr>
        <p:spPr>
          <a:xfrm>
            <a:off x="588263" y="2017713"/>
            <a:ext cx="4827799" cy="2453153"/>
          </a:xfrm>
          <a:prstGeom prst="rect">
            <a:avLst/>
          </a:prstGeom>
          <a:noFill/>
        </p:spPr>
        <p:txBody>
          <a:bodyPr wrap="square" lIns="0" tIns="0" rIns="179285" bIns="143428" rtlCol="0">
            <a:spAutoFit/>
          </a:bodyPr>
          <a:lstStyle/>
          <a:p>
            <a:pPr>
              <a:spcAft>
                <a:spcPts val="2400"/>
              </a:spcAft>
              <a:defRPr/>
            </a:pPr>
            <a:r>
              <a:rPr lang="en-US" sz="1800">
                <a:latin typeface="Segoe UI Semibold"/>
              </a:rPr>
              <a:t>Choose from a gallery of workbooks </a:t>
            </a:r>
          </a:p>
          <a:p>
            <a:pPr>
              <a:spcAft>
                <a:spcPts val="2400"/>
              </a:spcAft>
              <a:defRPr/>
            </a:pPr>
            <a:r>
              <a:rPr lang="en-US" sz="1800">
                <a:latin typeface="Segoe UI Semibold"/>
              </a:rPr>
              <a:t>Customize or create your own workbooks using queries</a:t>
            </a:r>
          </a:p>
          <a:p>
            <a:pPr>
              <a:spcAft>
                <a:spcPts val="2400"/>
              </a:spcAft>
              <a:defRPr/>
            </a:pPr>
            <a:r>
              <a:rPr lang="en-US" sz="1800">
                <a:latin typeface="Segoe UI Semibold"/>
              </a:rPr>
              <a:t>Take advantage of rich visualization options</a:t>
            </a:r>
          </a:p>
          <a:p>
            <a:pPr>
              <a:spcAft>
                <a:spcPts val="2400"/>
              </a:spcAft>
              <a:defRPr/>
            </a:pPr>
            <a:r>
              <a:rPr lang="en-US" sz="1800">
                <a:latin typeface="Segoe UI Semibold"/>
              </a:rPr>
              <a:t>Gain insight into one or more data sources</a:t>
            </a:r>
          </a:p>
        </p:txBody>
      </p:sp>
      <p:grpSp>
        <p:nvGrpSpPr>
          <p:cNvPr id="3" name="Group 2">
            <a:extLst>
              <a:ext uri="{FF2B5EF4-FFF2-40B4-BE49-F238E27FC236}">
                <a16:creationId xmlns:a16="http://schemas.microsoft.com/office/drawing/2014/main" id="{9B052A8B-C8C6-4CBB-89D6-DC2B22A6FFC7}"/>
              </a:ext>
            </a:extLst>
          </p:cNvPr>
          <p:cNvGrpSpPr/>
          <p:nvPr/>
        </p:nvGrpSpPr>
        <p:grpSpPr>
          <a:xfrm>
            <a:off x="5738132" y="1386522"/>
            <a:ext cx="6455454" cy="5273755"/>
            <a:chOff x="5738132" y="1386522"/>
            <a:chExt cx="6455454" cy="5273755"/>
          </a:xfrm>
        </p:grpSpPr>
        <p:grpSp>
          <p:nvGrpSpPr>
            <p:cNvPr id="28" name="Group 27">
              <a:extLst>
                <a:ext uri="{FF2B5EF4-FFF2-40B4-BE49-F238E27FC236}">
                  <a16:creationId xmlns:a16="http://schemas.microsoft.com/office/drawing/2014/main" id="{C2EB0CB3-6DA9-47FE-BC29-035ABF135E16}"/>
                </a:ext>
              </a:extLst>
            </p:cNvPr>
            <p:cNvGrpSpPr/>
            <p:nvPr/>
          </p:nvGrpSpPr>
          <p:grpSpPr>
            <a:xfrm>
              <a:off x="5738132" y="1386522"/>
              <a:ext cx="6453868" cy="5273755"/>
              <a:chOff x="5738132" y="1386522"/>
              <a:chExt cx="6453868" cy="5273755"/>
            </a:xfrm>
          </p:grpSpPr>
          <p:sp>
            <p:nvSpPr>
              <p:cNvPr id="29" name="Rectangle: Rounded Corners 28">
                <a:extLst>
                  <a:ext uri="{FF2B5EF4-FFF2-40B4-BE49-F238E27FC236}">
                    <a16:creationId xmlns:a16="http://schemas.microsoft.com/office/drawing/2014/main" id="{FCD53D08-1948-4413-BAA9-A80E3E3E65FA}"/>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0" name="Picture 29" descr="A screenshot of a cell phone&#10;&#10;Description automatically generated">
                <a:extLst>
                  <a:ext uri="{FF2B5EF4-FFF2-40B4-BE49-F238E27FC236}">
                    <a16:creationId xmlns:a16="http://schemas.microsoft.com/office/drawing/2014/main" id="{BE5D9F52-7029-41E6-8D31-F3F3C5CF34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5" name="Picture 24" descr="A screenshot of a cell phone&#10;&#10;Description automatically generated">
              <a:extLst>
                <a:ext uri="{FF2B5EF4-FFF2-40B4-BE49-F238E27FC236}">
                  <a16:creationId xmlns:a16="http://schemas.microsoft.com/office/drawing/2014/main" id="{C1EDD07A-30A5-40A1-82EE-B6BE549075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 r="34709"/>
            <a:stretch/>
          </p:blipFill>
          <p:spPr>
            <a:xfrm>
              <a:off x="6232525" y="1847644"/>
              <a:ext cx="5961061" cy="4291854"/>
            </a:xfrm>
            <a:prstGeom prst="rect">
              <a:avLst/>
            </a:prstGeom>
          </p:spPr>
        </p:pic>
      </p:grpSp>
      <p:sp>
        <p:nvSpPr>
          <p:cNvPr id="2" name="Title 1">
            <a:extLst>
              <a:ext uri="{FF2B5EF4-FFF2-40B4-BE49-F238E27FC236}">
                <a16:creationId xmlns:a16="http://schemas.microsoft.com/office/drawing/2014/main" id="{E7303C7E-8523-4B7D-A9E8-49FD4FC18681}"/>
              </a:ext>
            </a:extLst>
          </p:cNvPr>
          <p:cNvSpPr>
            <a:spLocks noGrp="1"/>
          </p:cNvSpPr>
          <p:nvPr>
            <p:ph type="title"/>
          </p:nvPr>
        </p:nvSpPr>
        <p:spPr>
          <a:xfrm>
            <a:off x="1527175" y="457200"/>
            <a:ext cx="10079608" cy="984885"/>
          </a:xfrm>
        </p:spPr>
        <p:txBody>
          <a:bodyPr/>
          <a:lstStyle/>
          <a:p>
            <a:r>
              <a:rPr lang="en-US" sz="3200"/>
              <a:t>Use workbooks to power interactive dashboards</a:t>
            </a:r>
            <a:br>
              <a:rPr lang="en-US" sz="3200"/>
            </a:br>
            <a:endParaRPr lang="en-US" sz="3200"/>
          </a:p>
        </p:txBody>
      </p:sp>
      <p:grpSp>
        <p:nvGrpSpPr>
          <p:cNvPr id="10" name="Group 9">
            <a:extLst>
              <a:ext uri="{FF2B5EF4-FFF2-40B4-BE49-F238E27FC236}">
                <a16:creationId xmlns:a16="http://schemas.microsoft.com/office/drawing/2014/main" id="{378F14E5-91AD-4428-8441-F70FA926244D}"/>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C2112B8B-E3EA-44F5-BDC3-340C1988E652}"/>
                </a:ext>
              </a:extLst>
            </p:cNvPr>
            <p:cNvGrpSpPr/>
            <p:nvPr/>
          </p:nvGrpSpPr>
          <p:grpSpPr>
            <a:xfrm>
              <a:off x="585217" y="0"/>
              <a:ext cx="745914" cy="1143000"/>
              <a:chOff x="490749" y="2984912"/>
              <a:chExt cx="1872140" cy="2557382"/>
            </a:xfrm>
          </p:grpSpPr>
          <p:sp>
            <p:nvSpPr>
              <p:cNvPr id="13" name="04R">
                <a:extLst>
                  <a:ext uri="{FF2B5EF4-FFF2-40B4-BE49-F238E27FC236}">
                    <a16:creationId xmlns:a16="http://schemas.microsoft.com/office/drawing/2014/main" id="{66260588-2F2E-41B0-854A-40BAA8C7CF24}"/>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04R">
                <a:extLst>
                  <a:ext uri="{FF2B5EF4-FFF2-40B4-BE49-F238E27FC236}">
                    <a16:creationId xmlns:a16="http://schemas.microsoft.com/office/drawing/2014/main" id="{BB98B3A5-AA5E-4883-897F-7F819AB1E4B0}"/>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2" name="Rectangle 11">
              <a:extLst>
                <a:ext uri="{FF2B5EF4-FFF2-40B4-BE49-F238E27FC236}">
                  <a16:creationId xmlns:a16="http://schemas.microsoft.com/office/drawing/2014/main" id="{D2D50157-897A-4A65-952C-C7A1275E175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2</a:t>
              </a:r>
            </a:p>
          </p:txBody>
        </p:sp>
      </p:grpSp>
    </p:spTree>
    <p:extLst>
      <p:ext uri="{BB962C8B-B14F-4D97-AF65-F5344CB8AC3E}">
        <p14:creationId xmlns:p14="http://schemas.microsoft.com/office/powerpoint/2010/main" val="122077596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1043823" y="88278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69" name="Group 368">
            <a:extLst>
              <a:ext uri="{FF2B5EF4-FFF2-40B4-BE49-F238E27FC236}">
                <a16:creationId xmlns:a16="http://schemas.microsoft.com/office/drawing/2014/main" id="{FD995077-63A8-407E-844A-F0C369C7AC02}"/>
              </a:ext>
            </a:extLst>
          </p:cNvPr>
          <p:cNvGrpSpPr/>
          <p:nvPr/>
        </p:nvGrpSpPr>
        <p:grpSpPr>
          <a:xfrm>
            <a:off x="1368505" y="2781518"/>
            <a:ext cx="1288600" cy="1288596"/>
            <a:chOff x="1368505" y="2781518"/>
            <a:chExt cx="1288600" cy="1288596"/>
          </a:xfrm>
        </p:grpSpPr>
        <p:sp>
          <p:nvSpPr>
            <p:cNvPr id="351" name="Oval 350">
              <a:extLst>
                <a:ext uri="{FF2B5EF4-FFF2-40B4-BE49-F238E27FC236}">
                  <a16:creationId xmlns:a16="http://schemas.microsoft.com/office/drawing/2014/main" id="{B24DAD59-BF8E-451B-8BA0-E05D71C7FAF9}"/>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52" name="Group 351">
              <a:extLst>
                <a:ext uri="{FF2B5EF4-FFF2-40B4-BE49-F238E27FC236}">
                  <a16:creationId xmlns:a16="http://schemas.microsoft.com/office/drawing/2014/main" id="{06F8ADFC-132E-4A20-85AA-E6422240E451}"/>
                </a:ext>
              </a:extLst>
            </p:cNvPr>
            <p:cNvGrpSpPr/>
            <p:nvPr/>
          </p:nvGrpSpPr>
          <p:grpSpPr>
            <a:xfrm>
              <a:off x="1685695" y="3078164"/>
              <a:ext cx="654219" cy="657697"/>
              <a:chOff x="836613" y="-2738438"/>
              <a:chExt cx="895350" cy="900113"/>
            </a:xfrm>
          </p:grpSpPr>
          <p:sp>
            <p:nvSpPr>
              <p:cNvPr id="353" name="Rectangle 352">
                <a:extLst>
                  <a:ext uri="{FF2B5EF4-FFF2-40B4-BE49-F238E27FC236}">
                    <a16:creationId xmlns:a16="http://schemas.microsoft.com/office/drawing/2014/main" id="{3D2AF147-04E6-4650-89FF-8A1C2AB2C68E}"/>
                  </a:ext>
                </a:extLst>
              </p:cNvPr>
              <p:cNvSpPr>
                <a:spLocks noChangeArrowheads="1"/>
              </p:cNvSpPr>
              <p:nvPr/>
            </p:nvSpPr>
            <p:spPr bwMode="auto">
              <a:xfrm>
                <a:off x="836613" y="-2365375"/>
                <a:ext cx="728663" cy="520700"/>
              </a:xfrm>
              <a:prstGeom prst="rect">
                <a:avLst/>
              </a:pr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4" name="Line 5">
                <a:extLst>
                  <a:ext uri="{FF2B5EF4-FFF2-40B4-BE49-F238E27FC236}">
                    <a16:creationId xmlns:a16="http://schemas.microsoft.com/office/drawing/2014/main" id="{CAE8CC2C-E0FF-470B-80F1-FD062B807EDA}"/>
                  </a:ext>
                </a:extLst>
              </p:cNvPr>
              <p:cNvSpPr>
                <a:spLocks noChangeShapeType="1"/>
              </p:cNvSpPr>
              <p:nvPr/>
            </p:nvSpPr>
            <p:spPr bwMode="auto">
              <a:xfrm>
                <a:off x="1079501" y="-2365375"/>
                <a:ext cx="0" cy="52705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5" name="Line 6">
                <a:extLst>
                  <a:ext uri="{FF2B5EF4-FFF2-40B4-BE49-F238E27FC236}">
                    <a16:creationId xmlns:a16="http://schemas.microsoft.com/office/drawing/2014/main" id="{0F3EB567-25B7-4C63-B933-16F3D62DFA5B}"/>
                  </a:ext>
                </a:extLst>
              </p:cNvPr>
              <p:cNvSpPr>
                <a:spLocks noChangeShapeType="1"/>
              </p:cNvSpPr>
              <p:nvPr/>
            </p:nvSpPr>
            <p:spPr bwMode="auto">
              <a:xfrm>
                <a:off x="1322388" y="-2365375"/>
                <a:ext cx="0" cy="52070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6" name="Line 7">
                <a:extLst>
                  <a:ext uri="{FF2B5EF4-FFF2-40B4-BE49-F238E27FC236}">
                    <a16:creationId xmlns:a16="http://schemas.microsoft.com/office/drawing/2014/main" id="{81BAA3AF-6756-4AA7-895A-4FF1BFB5BC64}"/>
                  </a:ext>
                </a:extLst>
              </p:cNvPr>
              <p:cNvSpPr>
                <a:spLocks noChangeShapeType="1"/>
              </p:cNvSpPr>
              <p:nvPr/>
            </p:nvSpPr>
            <p:spPr bwMode="auto">
              <a:xfrm>
                <a:off x="836613" y="-2233613"/>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7" name="Line 8">
                <a:extLst>
                  <a:ext uri="{FF2B5EF4-FFF2-40B4-BE49-F238E27FC236}">
                    <a16:creationId xmlns:a16="http://schemas.microsoft.com/office/drawing/2014/main" id="{582C9A57-7877-4AB4-9DB3-2F9BCBD625B1}"/>
                  </a:ext>
                </a:extLst>
              </p:cNvPr>
              <p:cNvSpPr>
                <a:spLocks noChangeShapeType="1"/>
              </p:cNvSpPr>
              <p:nvPr/>
            </p:nvSpPr>
            <p:spPr bwMode="auto">
              <a:xfrm>
                <a:off x="836613" y="-2103438"/>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8" name="Line 9">
                <a:extLst>
                  <a:ext uri="{FF2B5EF4-FFF2-40B4-BE49-F238E27FC236}">
                    <a16:creationId xmlns:a16="http://schemas.microsoft.com/office/drawing/2014/main" id="{F7F60250-A1CB-4F90-B097-7C72CCB6BD58}"/>
                  </a:ext>
                </a:extLst>
              </p:cNvPr>
              <p:cNvSpPr>
                <a:spLocks noChangeShapeType="1"/>
              </p:cNvSpPr>
              <p:nvPr/>
            </p:nvSpPr>
            <p:spPr bwMode="auto">
              <a:xfrm>
                <a:off x="836613" y="-1971675"/>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9" name="Freeform 10">
                <a:extLst>
                  <a:ext uri="{FF2B5EF4-FFF2-40B4-BE49-F238E27FC236}">
                    <a16:creationId xmlns:a16="http://schemas.microsoft.com/office/drawing/2014/main" id="{6C7E1E3A-6A93-4BF3-84F9-7AD17AE14F25}"/>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64781103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CA9F04-0D07-4BC2-88EC-9DF450592FDC}"/>
              </a:ext>
            </a:extLst>
          </p:cNvPr>
          <p:cNvSpPr/>
          <p:nvPr/>
        </p:nvSpPr>
        <p:spPr>
          <a:xfrm>
            <a:off x="4356100" y="2705725"/>
            <a:ext cx="7253288" cy="1446550"/>
          </a:xfrm>
          <a:prstGeom prst="rect">
            <a:avLst/>
          </a:prstGeom>
        </p:spPr>
        <p:txBody>
          <a:bodyPr wrap="square"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noProof="0">
                <a:ln>
                  <a:noFill/>
                </a:ln>
                <a:effectLst/>
                <a:uLnTx/>
                <a:uFillTx/>
                <a:latin typeface="+mj-lt"/>
                <a:ea typeface="+mn-ea"/>
                <a:cs typeface="+mn-cs"/>
              </a:rPr>
              <a:t>What data can you ingest in Azure Sentinel at no cost?</a:t>
            </a:r>
          </a:p>
        </p:txBody>
      </p:sp>
      <p:grpSp>
        <p:nvGrpSpPr>
          <p:cNvPr id="5" name="Group 4">
            <a:extLst>
              <a:ext uri="{FF2B5EF4-FFF2-40B4-BE49-F238E27FC236}">
                <a16:creationId xmlns:a16="http://schemas.microsoft.com/office/drawing/2014/main" id="{9F72A480-C0D8-4582-8C86-461AC980491F}"/>
              </a:ext>
            </a:extLst>
          </p:cNvPr>
          <p:cNvGrpSpPr/>
          <p:nvPr/>
        </p:nvGrpSpPr>
        <p:grpSpPr>
          <a:xfrm>
            <a:off x="-256153" y="893699"/>
            <a:ext cx="3378766" cy="5070603"/>
            <a:chOff x="-256153" y="893699"/>
            <a:chExt cx="3378766" cy="5070603"/>
          </a:xfrm>
        </p:grpSpPr>
        <p:sp>
          <p:nvSpPr>
            <p:cNvPr id="6" name="Microphone_E720" title="Icon of a microphone">
              <a:extLst>
                <a:ext uri="{FF2B5EF4-FFF2-40B4-BE49-F238E27FC236}">
                  <a16:creationId xmlns:a16="http://schemas.microsoft.com/office/drawing/2014/main" id="{FA7DD01F-3910-4705-B794-B555553DE6E6}"/>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89FE52AD-2A61-4A82-84F8-3C070B8D5830}"/>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124102103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E69514-9EAB-4B65-82AB-B3986287C9EF}"/>
              </a:ext>
            </a:extLst>
          </p:cNvPr>
          <p:cNvSpPr/>
          <p:nvPr/>
        </p:nvSpPr>
        <p:spPr>
          <a:xfrm>
            <a:off x="4356100" y="2151728"/>
            <a:ext cx="7253288" cy="2554545"/>
          </a:xfrm>
          <a:prstGeom prst="rect">
            <a:avLst/>
          </a:prstGeom>
        </p:spPr>
        <p:txBody>
          <a:bodyPr wrap="square" anchor="ctr">
            <a:spAutoFit/>
          </a:bodyPr>
          <a:lstStyle/>
          <a:p>
            <a:pPr lvl="0">
              <a:defRPr/>
            </a:pPr>
            <a:r>
              <a:rPr lang="en-US" sz="4000" spc="-100">
                <a:solidFill>
                  <a:schemeClr val="accent1"/>
                </a:solidFill>
                <a:latin typeface="+mj-lt"/>
              </a:rPr>
              <a:t>Azure Activity Logs, Office 365 Activity Logs, Alerts from Microsoft Threat Protection are available at no cost.</a:t>
            </a:r>
          </a:p>
        </p:txBody>
      </p:sp>
      <p:grpSp>
        <p:nvGrpSpPr>
          <p:cNvPr id="8" name="Group 7">
            <a:extLst>
              <a:ext uri="{FF2B5EF4-FFF2-40B4-BE49-F238E27FC236}">
                <a16:creationId xmlns:a16="http://schemas.microsoft.com/office/drawing/2014/main" id="{A1D9F405-D352-459D-8B0F-9535653FD86C}"/>
              </a:ext>
            </a:extLst>
          </p:cNvPr>
          <p:cNvGrpSpPr/>
          <p:nvPr/>
        </p:nvGrpSpPr>
        <p:grpSpPr>
          <a:xfrm>
            <a:off x="-2403433" y="893698"/>
            <a:ext cx="5707728" cy="5070602"/>
            <a:chOff x="-2459705" y="893698"/>
            <a:chExt cx="5707728" cy="5070602"/>
          </a:xfrm>
        </p:grpSpPr>
        <p:sp>
          <p:nvSpPr>
            <p:cNvPr id="18" name="speech_2" title="Icon of a chat bubble">
              <a:extLst>
                <a:ext uri="{FF2B5EF4-FFF2-40B4-BE49-F238E27FC236}">
                  <a16:creationId xmlns:a16="http://schemas.microsoft.com/office/drawing/2014/main" id="{0B9C3808-1C41-460B-8BA5-265D75D88B63}"/>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5" name="Group 4">
              <a:extLst>
                <a:ext uri="{FF2B5EF4-FFF2-40B4-BE49-F238E27FC236}">
                  <a16:creationId xmlns:a16="http://schemas.microsoft.com/office/drawing/2014/main" id="{F7B7844E-BE0B-4566-80C6-E1DD7D872860}"/>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6D1F696E-BC09-4284-9094-D073460576CC}"/>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a:extLst>
                  <a:ext uri="{FF2B5EF4-FFF2-40B4-BE49-F238E27FC236}">
                    <a16:creationId xmlns:a16="http://schemas.microsoft.com/office/drawing/2014/main" id="{2AD6799D-567B-4E39-AC11-AD152E252721}"/>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655892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Energy City line">
            <a:extLst>
              <a:ext uri="{FF2B5EF4-FFF2-40B4-BE49-F238E27FC236}">
                <a16:creationId xmlns:a16="http://schemas.microsoft.com/office/drawing/2014/main" id="{EE00B57A-304B-4DEE-83FE-F277ECC602FA}"/>
              </a:ext>
            </a:extLst>
          </p:cNvPr>
          <p:cNvCxnSpPr>
            <a:cxnSpLocks/>
            <a:stCxn id="26"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F3580F9C-5F4C-4BE1-8CD3-C194F36AFBD9}"/>
              </a:ext>
            </a:extLst>
          </p:cNvPr>
          <p:cNvCxnSpPr>
            <a:cxnSpLocks/>
            <a:endCxn id="26" idx="6"/>
          </p:cNvCxnSpPr>
          <p:nvPr/>
        </p:nvCxnSpPr>
        <p:spPr>
          <a:xfrm flipH="1" flipV="1">
            <a:off x="449990" y="3052354"/>
            <a:ext cx="1478808" cy="302983"/>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2E3254C8-EFFF-4875-883B-F63B0096B98A}"/>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E538E58-D87E-4C9C-9A49-6CA52CF61684}"/>
              </a:ext>
            </a:extLst>
          </p:cNvPr>
          <p:cNvCxnSpPr>
            <a:cxnSpLocks/>
            <a:endCxn id="23"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 name="Energy City line">
            <a:extLst>
              <a:ext uri="{FF2B5EF4-FFF2-40B4-BE49-F238E27FC236}">
                <a16:creationId xmlns:a16="http://schemas.microsoft.com/office/drawing/2014/main" id="{43C8E3BB-78F7-4B86-AC72-47EC975194F8}"/>
              </a:ext>
            </a:extLst>
          </p:cNvPr>
          <p:cNvCxnSpPr>
            <a:cxnSpLocks/>
          </p:cNvCxnSpPr>
          <p:nvPr/>
        </p:nvCxnSpPr>
        <p:spPr>
          <a:xfrm>
            <a:off x="831511" y="2233164"/>
            <a:ext cx="1097287" cy="112217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 name="Energy City line">
            <a:extLst>
              <a:ext uri="{FF2B5EF4-FFF2-40B4-BE49-F238E27FC236}">
                <a16:creationId xmlns:a16="http://schemas.microsoft.com/office/drawing/2014/main" id="{0B2E7F5D-3AC3-47F9-B288-E186DE9BC428}"/>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 name="Energy City line">
            <a:extLst>
              <a:ext uri="{FF2B5EF4-FFF2-40B4-BE49-F238E27FC236}">
                <a16:creationId xmlns:a16="http://schemas.microsoft.com/office/drawing/2014/main" id="{8878E8B8-C9CD-4B11-9E04-D7F29A650EA6}"/>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 name="Energy City line">
            <a:extLst>
              <a:ext uri="{FF2B5EF4-FFF2-40B4-BE49-F238E27FC236}">
                <a16:creationId xmlns:a16="http://schemas.microsoft.com/office/drawing/2014/main" id="{D40910F3-2A23-401E-BCF8-5CE8A429EC6F}"/>
              </a:ext>
            </a:extLst>
          </p:cNvPr>
          <p:cNvCxnSpPr>
            <a:cxnSpLocks/>
            <a:endCxn id="25" idx="0"/>
          </p:cNvCxnSpPr>
          <p:nvPr/>
        </p:nvCxnSpPr>
        <p:spPr>
          <a:xfrm flipH="1">
            <a:off x="400471" y="3375359"/>
            <a:ext cx="1528327" cy="154898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 name="Energy City line">
            <a:extLst>
              <a:ext uri="{FF2B5EF4-FFF2-40B4-BE49-F238E27FC236}">
                <a16:creationId xmlns:a16="http://schemas.microsoft.com/office/drawing/2014/main" id="{4C090B08-7D38-4B58-B3FE-342E3F71FF67}"/>
              </a:ext>
            </a:extLst>
          </p:cNvPr>
          <p:cNvCxnSpPr>
            <a:cxnSpLocks/>
            <a:stCxn id="2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9" name="04R">
            <a:extLst>
              <a:ext uri="{FF2B5EF4-FFF2-40B4-BE49-F238E27FC236}">
                <a16:creationId xmlns:a16="http://schemas.microsoft.com/office/drawing/2014/main" id="{33189F12-60EF-4A3B-B0E3-BB83A9EDE76D}"/>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Analytics</a:t>
            </a:r>
          </a:p>
        </p:txBody>
      </p:sp>
      <p:cxnSp>
        <p:nvCxnSpPr>
          <p:cNvPr id="20" name="Energy City line">
            <a:extLst>
              <a:ext uri="{FF2B5EF4-FFF2-40B4-BE49-F238E27FC236}">
                <a16:creationId xmlns:a16="http://schemas.microsoft.com/office/drawing/2014/main" id="{3FFB27DB-7570-4434-91C4-F100EF6C6D30}"/>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 name="Energy City line">
            <a:extLst>
              <a:ext uri="{FF2B5EF4-FFF2-40B4-BE49-F238E27FC236}">
                <a16:creationId xmlns:a16="http://schemas.microsoft.com/office/drawing/2014/main" id="{33649FA4-4F17-4728-9AB1-F9CCD1264D63}"/>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22" name="Oval 129">
            <a:extLst>
              <a:ext uri="{FF2B5EF4-FFF2-40B4-BE49-F238E27FC236}">
                <a16:creationId xmlns:a16="http://schemas.microsoft.com/office/drawing/2014/main" id="{BC9D12B1-11DF-4D51-8C8D-47272902F95C}"/>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3" name="Oval 129">
            <a:extLst>
              <a:ext uri="{FF2B5EF4-FFF2-40B4-BE49-F238E27FC236}">
                <a16:creationId xmlns:a16="http://schemas.microsoft.com/office/drawing/2014/main" id="{231592DB-6D92-4DB2-ABDD-6F49E71F290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 name="Oval 129">
            <a:extLst>
              <a:ext uri="{FF2B5EF4-FFF2-40B4-BE49-F238E27FC236}">
                <a16:creationId xmlns:a16="http://schemas.microsoft.com/office/drawing/2014/main" id="{29A57520-5FE7-4FD0-AD5F-D5078D2F94D5}"/>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5" name="Oval 129">
            <a:extLst>
              <a:ext uri="{FF2B5EF4-FFF2-40B4-BE49-F238E27FC236}">
                <a16:creationId xmlns:a16="http://schemas.microsoft.com/office/drawing/2014/main" id="{19C036D5-1854-494F-97F6-9E99D81502AA}"/>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6" name="Oval 129">
            <a:extLst>
              <a:ext uri="{FF2B5EF4-FFF2-40B4-BE49-F238E27FC236}">
                <a16:creationId xmlns:a16="http://schemas.microsoft.com/office/drawing/2014/main" id="{173A3698-F116-4292-8AB3-14A2AE243D1C}"/>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0" name="Group 29">
            <a:extLst>
              <a:ext uri="{FF2B5EF4-FFF2-40B4-BE49-F238E27FC236}">
                <a16:creationId xmlns:a16="http://schemas.microsoft.com/office/drawing/2014/main" id="{1821D0C3-2433-4924-8511-21966720F051}"/>
              </a:ext>
            </a:extLst>
          </p:cNvPr>
          <p:cNvGrpSpPr/>
          <p:nvPr/>
        </p:nvGrpSpPr>
        <p:grpSpPr>
          <a:xfrm>
            <a:off x="587529" y="1945831"/>
            <a:ext cx="494604" cy="494604"/>
            <a:chOff x="587529" y="1945831"/>
            <a:chExt cx="494604" cy="494604"/>
          </a:xfrm>
        </p:grpSpPr>
        <p:sp>
          <p:nvSpPr>
            <p:cNvPr id="31" name="Oval 30">
              <a:extLst>
                <a:ext uri="{FF2B5EF4-FFF2-40B4-BE49-F238E27FC236}">
                  <a16:creationId xmlns:a16="http://schemas.microsoft.com/office/drawing/2014/main" id="{5CD169FF-F1A7-4C2C-A6F2-ABD84A1D4627}"/>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E367B48B-2AFB-4848-9776-81E7D7330134}"/>
                </a:ext>
              </a:extLst>
            </p:cNvPr>
            <p:cNvGrpSpPr/>
            <p:nvPr/>
          </p:nvGrpSpPr>
          <p:grpSpPr>
            <a:xfrm>
              <a:off x="703568" y="2056528"/>
              <a:ext cx="259340" cy="252832"/>
              <a:chOff x="783093" y="-2783562"/>
              <a:chExt cx="1002275" cy="977133"/>
            </a:xfrm>
          </p:grpSpPr>
          <p:sp>
            <p:nvSpPr>
              <p:cNvPr id="33" name="Rectangle 32">
                <a:extLst>
                  <a:ext uri="{FF2B5EF4-FFF2-40B4-BE49-F238E27FC236}">
                    <a16:creationId xmlns:a16="http://schemas.microsoft.com/office/drawing/2014/main" id="{08D6C03D-8EF0-4ED7-99B0-9F80439F2542}"/>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4" name="Line 5">
                <a:extLst>
                  <a:ext uri="{FF2B5EF4-FFF2-40B4-BE49-F238E27FC236}">
                    <a16:creationId xmlns:a16="http://schemas.microsoft.com/office/drawing/2014/main" id="{F7E559C6-E685-417A-9FA4-EF06BC0DF9B9}"/>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 name="Line 6">
                <a:extLst>
                  <a:ext uri="{FF2B5EF4-FFF2-40B4-BE49-F238E27FC236}">
                    <a16:creationId xmlns:a16="http://schemas.microsoft.com/office/drawing/2014/main" id="{17FCEEDA-A19E-4631-A312-5C193D2F50EA}"/>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6" name="Line 7">
                <a:extLst>
                  <a:ext uri="{FF2B5EF4-FFF2-40B4-BE49-F238E27FC236}">
                    <a16:creationId xmlns:a16="http://schemas.microsoft.com/office/drawing/2014/main" id="{BA0BE16B-754F-4DC6-A78E-A791F1CC1929}"/>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7" name="Line 8">
                <a:extLst>
                  <a:ext uri="{FF2B5EF4-FFF2-40B4-BE49-F238E27FC236}">
                    <a16:creationId xmlns:a16="http://schemas.microsoft.com/office/drawing/2014/main" id="{71B7E32B-9C65-497A-8D3B-F88CD28A5ADA}"/>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8" name="Line 9">
                <a:extLst>
                  <a:ext uri="{FF2B5EF4-FFF2-40B4-BE49-F238E27FC236}">
                    <a16:creationId xmlns:a16="http://schemas.microsoft.com/office/drawing/2014/main" id="{1AA8A10D-B3D5-4CFC-AE0A-8668D3899C76}"/>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9" name="Freeform 10">
                <a:extLst>
                  <a:ext uri="{FF2B5EF4-FFF2-40B4-BE49-F238E27FC236}">
                    <a16:creationId xmlns:a16="http://schemas.microsoft.com/office/drawing/2014/main" id="{B97AC8CE-4A8C-4739-B0A8-FD3C7189D6E0}"/>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8" name="Group 47">
            <a:extLst>
              <a:ext uri="{FF2B5EF4-FFF2-40B4-BE49-F238E27FC236}">
                <a16:creationId xmlns:a16="http://schemas.microsoft.com/office/drawing/2014/main" id="{3AD414C4-4E27-40E8-A8CD-6A24F80AC3EC}"/>
              </a:ext>
            </a:extLst>
          </p:cNvPr>
          <p:cNvGrpSpPr/>
          <p:nvPr/>
        </p:nvGrpSpPr>
        <p:grpSpPr>
          <a:xfrm>
            <a:off x="901854" y="5393869"/>
            <a:ext cx="494604" cy="494604"/>
            <a:chOff x="3181981" y="455880"/>
            <a:chExt cx="910036" cy="910036"/>
          </a:xfrm>
        </p:grpSpPr>
        <p:sp>
          <p:nvSpPr>
            <p:cNvPr id="49" name="Oval 48">
              <a:extLst>
                <a:ext uri="{FF2B5EF4-FFF2-40B4-BE49-F238E27FC236}">
                  <a16:creationId xmlns:a16="http://schemas.microsoft.com/office/drawing/2014/main" id="{CE54C58A-BA65-4F3D-BB12-4E6D03C47D82}"/>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593C37F1-D6F2-4655-ABF2-0C7DA8056A0D}"/>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D209DC8-645D-46A0-A41A-707F03A376DE}"/>
              </a:ext>
            </a:extLst>
          </p:cNvPr>
          <p:cNvGrpSpPr/>
          <p:nvPr/>
        </p:nvGrpSpPr>
        <p:grpSpPr>
          <a:xfrm>
            <a:off x="1539527" y="4487373"/>
            <a:ext cx="494604" cy="494604"/>
            <a:chOff x="4498330" y="437396"/>
            <a:chExt cx="910036" cy="910036"/>
          </a:xfrm>
        </p:grpSpPr>
        <p:sp>
          <p:nvSpPr>
            <p:cNvPr id="52" name="Oval 51">
              <a:extLst>
                <a:ext uri="{FF2B5EF4-FFF2-40B4-BE49-F238E27FC236}">
                  <a16:creationId xmlns:a16="http://schemas.microsoft.com/office/drawing/2014/main" id="{3DE8337F-98FF-499E-95D7-61A0786AE3F9}"/>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3" name="gear" title="Icon of a gear surrounded by a circle with lines of varying length">
              <a:extLst>
                <a:ext uri="{FF2B5EF4-FFF2-40B4-BE49-F238E27FC236}">
                  <a16:creationId xmlns:a16="http://schemas.microsoft.com/office/drawing/2014/main" id="{1D11A546-F074-4367-8C3F-68FC5A80373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430FCAD2-35C8-43AB-BD74-A79E9A265371}"/>
              </a:ext>
            </a:extLst>
          </p:cNvPr>
          <p:cNvGrpSpPr/>
          <p:nvPr/>
        </p:nvGrpSpPr>
        <p:grpSpPr>
          <a:xfrm>
            <a:off x="1043823" y="882785"/>
            <a:ext cx="494604" cy="494604"/>
            <a:chOff x="955596" y="437396"/>
            <a:chExt cx="910036" cy="910036"/>
          </a:xfrm>
        </p:grpSpPr>
        <p:sp>
          <p:nvSpPr>
            <p:cNvPr id="68" name="Oval 67">
              <a:extLst>
                <a:ext uri="{FF2B5EF4-FFF2-40B4-BE49-F238E27FC236}">
                  <a16:creationId xmlns:a16="http://schemas.microsoft.com/office/drawing/2014/main" id="{4D26BE52-4F38-4F65-A3AD-E0B6D883E6A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 name="binoculars" title="Icon of binoculars">
              <a:extLst>
                <a:ext uri="{FF2B5EF4-FFF2-40B4-BE49-F238E27FC236}">
                  <a16:creationId xmlns:a16="http://schemas.microsoft.com/office/drawing/2014/main" id="{B62F35A6-BDB1-4B64-AE51-299BB7BD4927}"/>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F0412900-CB3A-4A10-8993-09E6F5CD13FD}"/>
              </a:ext>
            </a:extLst>
          </p:cNvPr>
          <p:cNvGrpSpPr/>
          <p:nvPr/>
        </p:nvGrpSpPr>
        <p:grpSpPr>
          <a:xfrm>
            <a:off x="1372866" y="2786795"/>
            <a:ext cx="1286179" cy="1286175"/>
            <a:chOff x="1372866" y="2786795"/>
            <a:chExt cx="1286179" cy="1286175"/>
          </a:xfrm>
        </p:grpSpPr>
        <p:sp>
          <p:nvSpPr>
            <p:cNvPr id="28" name="Oval 27">
              <a:extLst>
                <a:ext uri="{FF2B5EF4-FFF2-40B4-BE49-F238E27FC236}">
                  <a16:creationId xmlns:a16="http://schemas.microsoft.com/office/drawing/2014/main" id="{E62C5230-DC16-44D9-997C-A9C61C620451}"/>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brain_2" title="Icon of a brain with circles and connection lines inside">
              <a:extLst>
                <a:ext uri="{FF2B5EF4-FFF2-40B4-BE49-F238E27FC236}">
                  <a16:creationId xmlns:a16="http://schemas.microsoft.com/office/drawing/2014/main" id="{FFDB9867-2264-4509-9DE9-CF5193C74BC8}"/>
                </a:ext>
              </a:extLst>
            </p:cNvPr>
            <p:cNvSpPr>
              <a:spLocks noChangeAspect="1" noEditPoints="1"/>
            </p:cNvSpPr>
            <p:nvPr/>
          </p:nvSpPr>
          <p:spPr bwMode="auto">
            <a:xfrm>
              <a:off x="1632922" y="3173047"/>
              <a:ext cx="766067" cy="513671"/>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90789356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2E28B-740D-46E7-AB91-615A01D5EBC0}"/>
              </a:ext>
            </a:extLst>
          </p:cNvPr>
          <p:cNvSpPr>
            <a:spLocks noGrp="1"/>
          </p:cNvSpPr>
          <p:nvPr>
            <p:ph type="title"/>
          </p:nvPr>
        </p:nvSpPr>
        <p:spPr>
          <a:xfrm>
            <a:off x="1527175" y="457200"/>
            <a:ext cx="10079608" cy="492443"/>
          </a:xfrm>
        </p:spPr>
        <p:txBody>
          <a:bodyPr/>
          <a:lstStyle/>
          <a:p>
            <a:r>
              <a:rPr lang="en-US" sz="3200"/>
              <a:t>Leverage analytics to detect threats</a:t>
            </a:r>
          </a:p>
        </p:txBody>
      </p:sp>
      <p:grpSp>
        <p:nvGrpSpPr>
          <p:cNvPr id="5" name="Group 4">
            <a:extLst>
              <a:ext uri="{FF2B5EF4-FFF2-40B4-BE49-F238E27FC236}">
                <a16:creationId xmlns:a16="http://schemas.microsoft.com/office/drawing/2014/main" id="{95E77DD0-A256-4E0E-BA66-2C34BBD27576}"/>
              </a:ext>
            </a:extLst>
          </p:cNvPr>
          <p:cNvGrpSpPr/>
          <p:nvPr/>
        </p:nvGrpSpPr>
        <p:grpSpPr>
          <a:xfrm>
            <a:off x="5152915" y="1584245"/>
            <a:ext cx="6453868" cy="5273755"/>
            <a:chOff x="5738132" y="1386522"/>
            <a:chExt cx="6453868" cy="5273755"/>
          </a:xfrm>
        </p:grpSpPr>
        <p:grpSp>
          <p:nvGrpSpPr>
            <p:cNvPr id="17" name="Group 16">
              <a:extLst>
                <a:ext uri="{FF2B5EF4-FFF2-40B4-BE49-F238E27FC236}">
                  <a16:creationId xmlns:a16="http://schemas.microsoft.com/office/drawing/2014/main" id="{8AC33F6E-CDCE-4FE8-B8EB-59F7E548D110}"/>
                </a:ext>
              </a:extLst>
            </p:cNvPr>
            <p:cNvGrpSpPr/>
            <p:nvPr/>
          </p:nvGrpSpPr>
          <p:grpSpPr>
            <a:xfrm>
              <a:off x="5738132" y="1386522"/>
              <a:ext cx="6453868" cy="5273755"/>
              <a:chOff x="5738132" y="1386522"/>
              <a:chExt cx="6453868" cy="5273755"/>
            </a:xfrm>
          </p:grpSpPr>
          <p:sp>
            <p:nvSpPr>
              <p:cNvPr id="19" name="Rectangle: Rounded Corners 18">
                <a:extLst>
                  <a:ext uri="{FF2B5EF4-FFF2-40B4-BE49-F238E27FC236}">
                    <a16:creationId xmlns:a16="http://schemas.microsoft.com/office/drawing/2014/main" id="{C7AC30A9-E26D-419C-8254-B77C38443805}"/>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screenshot of a cell phone&#10;&#10;Description automatically generated">
                <a:extLst>
                  <a:ext uri="{FF2B5EF4-FFF2-40B4-BE49-F238E27FC236}">
                    <a16:creationId xmlns:a16="http://schemas.microsoft.com/office/drawing/2014/main" id="{EE193230-1500-4824-8525-CF4945C98A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 name="Picture 1">
              <a:extLst>
                <a:ext uri="{FF2B5EF4-FFF2-40B4-BE49-F238E27FC236}">
                  <a16:creationId xmlns:a16="http://schemas.microsoft.com/office/drawing/2014/main" id="{96868398-2473-4C11-8432-53E0F1DFBF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556" t="4916"/>
            <a:stretch/>
          </p:blipFill>
          <p:spPr>
            <a:xfrm>
              <a:off x="6235275" y="1847996"/>
              <a:ext cx="5956724" cy="4286650"/>
            </a:xfrm>
            <a:prstGeom prst="rect">
              <a:avLst/>
            </a:prstGeom>
          </p:spPr>
        </p:pic>
      </p:grpSp>
      <p:sp>
        <p:nvSpPr>
          <p:cNvPr id="28" name="TextBox 27">
            <a:extLst>
              <a:ext uri="{FF2B5EF4-FFF2-40B4-BE49-F238E27FC236}">
                <a16:creationId xmlns:a16="http://schemas.microsoft.com/office/drawing/2014/main" id="{84DC1139-6B88-4BEA-B28C-48488A9D0A29}"/>
              </a:ext>
            </a:extLst>
          </p:cNvPr>
          <p:cNvSpPr txBox="1"/>
          <p:nvPr/>
        </p:nvSpPr>
        <p:spPr>
          <a:xfrm>
            <a:off x="598536" y="2019544"/>
            <a:ext cx="4410027" cy="3284150"/>
          </a:xfrm>
          <a:prstGeom prst="rect">
            <a:avLst/>
          </a:prstGeom>
          <a:noFill/>
        </p:spPr>
        <p:txBody>
          <a:bodyPr wrap="square" lIns="0" tIns="0" rIns="179285" bIns="143428" rtlCol="0">
            <a:spAutoFit/>
          </a:bodyPr>
          <a:lstStyle/>
          <a:p>
            <a:pPr marR="0" lvl="0" indent="0" fontAlgn="auto">
              <a:lnSpc>
                <a:spcPct val="100000"/>
              </a:lnSpc>
              <a:spcAft>
                <a:spcPts val="2400"/>
              </a:spcAft>
              <a:buClrTx/>
              <a:buSzTx/>
              <a:buFontTx/>
              <a:buNone/>
              <a:tabLst/>
              <a:defRPr/>
            </a:pPr>
            <a:r>
              <a:rPr lang="en-US" sz="1800">
                <a:latin typeface="Segoe UI Semibold"/>
              </a:rPr>
              <a:t>Choose from more than 100 built-in analytics rules</a:t>
            </a:r>
          </a:p>
          <a:p>
            <a:pPr marR="0" lvl="0" indent="0" fontAlgn="auto">
              <a:lnSpc>
                <a:spcPct val="100000"/>
              </a:lnSpc>
              <a:spcAft>
                <a:spcPts val="2400"/>
              </a:spcAft>
              <a:buClrTx/>
              <a:buSzTx/>
              <a:buFontTx/>
              <a:buNone/>
              <a:tabLst/>
              <a:defRPr/>
            </a:pPr>
            <a:r>
              <a:rPr lang="en-US" sz="1800">
                <a:latin typeface="Segoe UI Semibold"/>
              </a:rPr>
              <a:t>Customize and create your own rules using KQL queries</a:t>
            </a:r>
          </a:p>
          <a:p>
            <a:pPr marR="0" lvl="0" indent="0" fontAlgn="auto">
              <a:lnSpc>
                <a:spcPct val="100000"/>
              </a:lnSpc>
              <a:spcAft>
                <a:spcPts val="2400"/>
              </a:spcAft>
              <a:buClrTx/>
              <a:buSzTx/>
              <a:buFontTx/>
              <a:buNone/>
              <a:tabLst/>
              <a:defRPr/>
            </a:pPr>
            <a:r>
              <a:rPr lang="en-US" sz="1800">
                <a:latin typeface="Segoe UI Semibold"/>
              </a:rPr>
              <a:t>Correlate events with your threat intelligence and now with Microsoft URL intelligence</a:t>
            </a:r>
          </a:p>
          <a:p>
            <a:pPr marR="0" lvl="0" indent="0" fontAlgn="auto">
              <a:lnSpc>
                <a:spcPct val="100000"/>
              </a:lnSpc>
              <a:spcAft>
                <a:spcPts val="2400"/>
              </a:spcAft>
              <a:buClrTx/>
              <a:buSzTx/>
              <a:buFontTx/>
              <a:buNone/>
              <a:tabLst/>
              <a:defRPr/>
            </a:pPr>
            <a:r>
              <a:rPr lang="en-US" sz="1800">
                <a:latin typeface="Segoe UI Semibold"/>
              </a:rPr>
              <a:t>Trigger automated playbooks</a:t>
            </a:r>
          </a:p>
        </p:txBody>
      </p:sp>
      <p:grpSp>
        <p:nvGrpSpPr>
          <p:cNvPr id="10" name="Group 9">
            <a:extLst>
              <a:ext uri="{FF2B5EF4-FFF2-40B4-BE49-F238E27FC236}">
                <a16:creationId xmlns:a16="http://schemas.microsoft.com/office/drawing/2014/main" id="{AEF08A04-AC38-4622-95A9-81C541D9441E}"/>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041DDB23-A597-4292-9DA0-0EB3F263E3B6}"/>
                </a:ext>
              </a:extLst>
            </p:cNvPr>
            <p:cNvGrpSpPr/>
            <p:nvPr/>
          </p:nvGrpSpPr>
          <p:grpSpPr>
            <a:xfrm>
              <a:off x="585217" y="0"/>
              <a:ext cx="745914" cy="1143000"/>
              <a:chOff x="490749" y="2984912"/>
              <a:chExt cx="1872140" cy="2557382"/>
            </a:xfrm>
          </p:grpSpPr>
          <p:sp>
            <p:nvSpPr>
              <p:cNvPr id="13" name="04R">
                <a:extLst>
                  <a:ext uri="{FF2B5EF4-FFF2-40B4-BE49-F238E27FC236}">
                    <a16:creationId xmlns:a16="http://schemas.microsoft.com/office/drawing/2014/main" id="{4E48CCD1-776A-4DD7-B00A-9EB4091C09BB}"/>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04R">
                <a:extLst>
                  <a:ext uri="{FF2B5EF4-FFF2-40B4-BE49-F238E27FC236}">
                    <a16:creationId xmlns:a16="http://schemas.microsoft.com/office/drawing/2014/main" id="{A4A07DE0-EC5F-4A29-8FC5-1F18ABF080E7}"/>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2" name="Rectangle 11">
              <a:extLst>
                <a:ext uri="{FF2B5EF4-FFF2-40B4-BE49-F238E27FC236}">
                  <a16:creationId xmlns:a16="http://schemas.microsoft.com/office/drawing/2014/main" id="{A8C27679-6E8E-4F8D-8C02-AA3EF097A2B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3</a:t>
              </a:r>
            </a:p>
          </p:txBody>
        </p:sp>
      </p:grpSp>
    </p:spTree>
    <p:extLst>
      <p:ext uri="{BB962C8B-B14F-4D97-AF65-F5344CB8AC3E}">
        <p14:creationId xmlns:p14="http://schemas.microsoft.com/office/powerpoint/2010/main" val="36337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1267F-4E90-43B7-91D0-AD2857287322}"/>
              </a:ext>
            </a:extLst>
          </p:cNvPr>
          <p:cNvSpPr/>
          <p:nvPr/>
        </p:nvSpPr>
        <p:spPr bwMode="auto">
          <a:xfrm>
            <a:off x="6240465" y="1469807"/>
            <a:ext cx="5661218" cy="4799856"/>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1E2BD316-C42C-466A-B4CB-4E1AE9ED2F15}"/>
              </a:ext>
            </a:extLst>
          </p:cNvPr>
          <p:cNvPicPr>
            <a:picLocks noChangeAspect="1"/>
          </p:cNvPicPr>
          <p:nvPr/>
        </p:nvPicPr>
        <p:blipFill rotWithShape="1">
          <a:blip r:embed="rId3"/>
          <a:srcRect b="1139"/>
          <a:stretch/>
        </p:blipFill>
        <p:spPr>
          <a:xfrm>
            <a:off x="6738634" y="1865894"/>
            <a:ext cx="4664880" cy="4007682"/>
          </a:xfrm>
          <a:prstGeom prst="rect">
            <a:avLst/>
          </a:prstGeom>
        </p:spPr>
      </p:pic>
      <p:sp>
        <p:nvSpPr>
          <p:cNvPr id="3" name="Title 2">
            <a:extLst>
              <a:ext uri="{FF2B5EF4-FFF2-40B4-BE49-F238E27FC236}">
                <a16:creationId xmlns:a16="http://schemas.microsoft.com/office/drawing/2014/main" id="{80D1577F-B5D9-49A2-8D78-5A6DE7A1273B}"/>
              </a:ext>
            </a:extLst>
          </p:cNvPr>
          <p:cNvSpPr>
            <a:spLocks noGrp="1"/>
          </p:cNvSpPr>
          <p:nvPr>
            <p:ph type="title"/>
          </p:nvPr>
        </p:nvSpPr>
        <p:spPr>
          <a:xfrm>
            <a:off x="1527175" y="457200"/>
            <a:ext cx="10079608" cy="1477328"/>
          </a:xfrm>
        </p:spPr>
        <p:txBody>
          <a:bodyPr/>
          <a:lstStyle/>
          <a:p>
            <a:r>
              <a:rPr lang="en-US" sz="3200"/>
              <a:t>Tap into the power of ML increase your catch rate without increasing noise</a:t>
            </a:r>
            <a:br>
              <a:rPr lang="en-US" sz="3200"/>
            </a:br>
            <a:endParaRPr lang="en-US" sz="3200"/>
          </a:p>
        </p:txBody>
      </p:sp>
      <p:sp>
        <p:nvSpPr>
          <p:cNvPr id="20" name="TextBox 19">
            <a:extLst>
              <a:ext uri="{FF2B5EF4-FFF2-40B4-BE49-F238E27FC236}">
                <a16:creationId xmlns:a16="http://schemas.microsoft.com/office/drawing/2014/main" id="{06DD5A48-A2DC-4466-86A9-67BB1DE96519}"/>
              </a:ext>
            </a:extLst>
          </p:cNvPr>
          <p:cNvSpPr txBox="1"/>
          <p:nvPr/>
        </p:nvSpPr>
        <p:spPr>
          <a:xfrm>
            <a:off x="598534" y="2023770"/>
            <a:ext cx="5353003" cy="3037928"/>
          </a:xfrm>
          <a:prstGeom prst="rect">
            <a:avLst/>
          </a:prstGeom>
          <a:noFill/>
        </p:spPr>
        <p:txBody>
          <a:bodyPr wrap="square" lIns="0" tIns="0" rIns="179285" bIns="143428" rtlCol="0">
            <a:spAutoFit/>
          </a:bodyPr>
          <a:lstStyle/>
          <a:p>
            <a:pPr>
              <a:spcAft>
                <a:spcPts val="2400"/>
              </a:spcAft>
              <a:defRPr/>
            </a:pPr>
            <a:r>
              <a:rPr lang="en-US" sz="1800">
                <a:latin typeface="Segoe UI Semibold"/>
              </a:rPr>
              <a:t>Use built–in models – no ML experience required</a:t>
            </a:r>
          </a:p>
          <a:p>
            <a:pPr marL="285750" indent="-285750">
              <a:spcAft>
                <a:spcPts val="2400"/>
              </a:spcAft>
              <a:buFont typeface="Arial" panose="020B0604020202020204" pitchFamily="34" charset="0"/>
              <a:buChar char="•"/>
              <a:defRPr/>
            </a:pPr>
            <a:r>
              <a:rPr lang="en-US" sz="1800"/>
              <a:t>Detects anomalies using transferred learning </a:t>
            </a:r>
          </a:p>
          <a:p>
            <a:pPr marL="285750" indent="-285750">
              <a:spcAft>
                <a:spcPts val="2400"/>
              </a:spcAft>
              <a:buFont typeface="Arial" panose="020B0604020202020204" pitchFamily="34" charset="0"/>
              <a:buChar char="•"/>
              <a:defRPr/>
            </a:pPr>
            <a:r>
              <a:rPr lang="en-US" sz="1800"/>
              <a:t>Fuses data sources to detect threats that span the kill chain</a:t>
            </a:r>
          </a:p>
          <a:p>
            <a:pPr marL="285750" indent="-285750">
              <a:spcAft>
                <a:spcPts val="2400"/>
              </a:spcAft>
              <a:buFont typeface="Arial" panose="020B0604020202020204" pitchFamily="34" charset="0"/>
              <a:buChar char="•"/>
              <a:defRPr/>
            </a:pPr>
            <a:r>
              <a:rPr lang="en-US" sz="1800"/>
              <a:t>Simply connect your data and learning begins </a:t>
            </a:r>
          </a:p>
          <a:p>
            <a:pPr>
              <a:spcAft>
                <a:spcPts val="2400"/>
              </a:spcAft>
              <a:defRPr/>
            </a:pPr>
            <a:r>
              <a:rPr lang="en-US" sz="1800">
                <a:latin typeface="Segoe UI Semibold"/>
              </a:rPr>
              <a:t>Bring your own ML models (coming soon)</a:t>
            </a:r>
          </a:p>
        </p:txBody>
      </p:sp>
      <p:grpSp>
        <p:nvGrpSpPr>
          <p:cNvPr id="7" name="Group 6">
            <a:extLst>
              <a:ext uri="{FF2B5EF4-FFF2-40B4-BE49-F238E27FC236}">
                <a16:creationId xmlns:a16="http://schemas.microsoft.com/office/drawing/2014/main" id="{1AB323E7-D53D-4009-B043-78594B29F222}"/>
              </a:ext>
            </a:extLst>
          </p:cNvPr>
          <p:cNvGrpSpPr/>
          <p:nvPr/>
        </p:nvGrpSpPr>
        <p:grpSpPr>
          <a:xfrm>
            <a:off x="522306" y="0"/>
            <a:ext cx="870273" cy="1143000"/>
            <a:chOff x="522306" y="0"/>
            <a:chExt cx="870273" cy="1143000"/>
          </a:xfrm>
        </p:grpSpPr>
        <p:grpSp>
          <p:nvGrpSpPr>
            <p:cNvPr id="8" name="Group 7">
              <a:extLst>
                <a:ext uri="{FF2B5EF4-FFF2-40B4-BE49-F238E27FC236}">
                  <a16:creationId xmlns:a16="http://schemas.microsoft.com/office/drawing/2014/main" id="{D29ACC47-F74F-4331-A5C8-9E5F7AAD9A01}"/>
                </a:ext>
              </a:extLst>
            </p:cNvPr>
            <p:cNvGrpSpPr/>
            <p:nvPr/>
          </p:nvGrpSpPr>
          <p:grpSpPr>
            <a:xfrm>
              <a:off x="585217" y="0"/>
              <a:ext cx="745914" cy="1143000"/>
              <a:chOff x="490749" y="2984912"/>
              <a:chExt cx="1872140" cy="2557382"/>
            </a:xfrm>
          </p:grpSpPr>
          <p:sp>
            <p:nvSpPr>
              <p:cNvPr id="10" name="04R">
                <a:extLst>
                  <a:ext uri="{FF2B5EF4-FFF2-40B4-BE49-F238E27FC236}">
                    <a16:creationId xmlns:a16="http://schemas.microsoft.com/office/drawing/2014/main" id="{AC81B347-86EE-4385-9ACF-7C0FA05B6C97}"/>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04R">
                <a:extLst>
                  <a:ext uri="{FF2B5EF4-FFF2-40B4-BE49-F238E27FC236}">
                    <a16:creationId xmlns:a16="http://schemas.microsoft.com/office/drawing/2014/main" id="{E9EFE534-64B9-4099-B24C-1F825440926B}"/>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9" name="Rectangle 8">
              <a:extLst>
                <a:ext uri="{FF2B5EF4-FFF2-40B4-BE49-F238E27FC236}">
                  <a16:creationId xmlns:a16="http://schemas.microsoft.com/office/drawing/2014/main" id="{4EFE635D-2E08-443B-A16D-573B74FC5F0C}"/>
                </a:ext>
              </a:extLst>
            </p:cNvPr>
            <p:cNvSpPr/>
            <p:nvPr/>
          </p:nvSpPr>
          <p:spPr bwMode="auto">
            <a:xfrm>
              <a:off x="522306" y="466001"/>
              <a:ext cx="870273"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3a</a:t>
              </a:r>
            </a:p>
          </p:txBody>
        </p:sp>
      </p:grpSp>
    </p:spTree>
    <p:extLst>
      <p:ext uri="{BB962C8B-B14F-4D97-AF65-F5344CB8AC3E}">
        <p14:creationId xmlns:p14="http://schemas.microsoft.com/office/powerpoint/2010/main" val="308358595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Energy City line">
            <a:extLst>
              <a:ext uri="{FF2B5EF4-FFF2-40B4-BE49-F238E27FC236}">
                <a16:creationId xmlns:a16="http://schemas.microsoft.com/office/drawing/2014/main" id="{EE00B57A-304B-4DEE-83FE-F277ECC602FA}"/>
              </a:ext>
            </a:extLst>
          </p:cNvPr>
          <p:cNvCxnSpPr>
            <a:cxnSpLocks/>
            <a:stCxn id="26"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F3580F9C-5F4C-4BE1-8CD3-C194F36AFBD9}"/>
              </a:ext>
            </a:extLst>
          </p:cNvPr>
          <p:cNvCxnSpPr>
            <a:cxnSpLocks/>
            <a:endCxn id="26" idx="6"/>
          </p:cNvCxnSpPr>
          <p:nvPr/>
        </p:nvCxnSpPr>
        <p:spPr>
          <a:xfrm flipH="1" flipV="1">
            <a:off x="449990" y="3052354"/>
            <a:ext cx="1478808" cy="302983"/>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2E3254C8-EFFF-4875-883B-F63B0096B98A}"/>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E538E58-D87E-4C9C-9A49-6CA52CF61684}"/>
              </a:ext>
            </a:extLst>
          </p:cNvPr>
          <p:cNvCxnSpPr>
            <a:cxnSpLocks/>
            <a:endCxn id="23"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4" name="Energy City line">
            <a:extLst>
              <a:ext uri="{FF2B5EF4-FFF2-40B4-BE49-F238E27FC236}">
                <a16:creationId xmlns:a16="http://schemas.microsoft.com/office/drawing/2014/main" id="{43C8E3BB-78F7-4B86-AC72-47EC975194F8}"/>
              </a:ext>
            </a:extLst>
          </p:cNvPr>
          <p:cNvCxnSpPr>
            <a:cxnSpLocks/>
          </p:cNvCxnSpPr>
          <p:nvPr/>
        </p:nvCxnSpPr>
        <p:spPr>
          <a:xfrm>
            <a:off x="831511" y="2233164"/>
            <a:ext cx="1097287" cy="1122173"/>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5" name="Energy City line">
            <a:extLst>
              <a:ext uri="{FF2B5EF4-FFF2-40B4-BE49-F238E27FC236}">
                <a16:creationId xmlns:a16="http://schemas.microsoft.com/office/drawing/2014/main" id="{0B2E7F5D-3AC3-47F9-B288-E186DE9BC428}"/>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6" name="Energy City line">
            <a:extLst>
              <a:ext uri="{FF2B5EF4-FFF2-40B4-BE49-F238E27FC236}">
                <a16:creationId xmlns:a16="http://schemas.microsoft.com/office/drawing/2014/main" id="{8878E8B8-C9CD-4B11-9E04-D7F29A650EA6}"/>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7" name="Energy City line">
            <a:extLst>
              <a:ext uri="{FF2B5EF4-FFF2-40B4-BE49-F238E27FC236}">
                <a16:creationId xmlns:a16="http://schemas.microsoft.com/office/drawing/2014/main" id="{D40910F3-2A23-401E-BCF8-5CE8A429EC6F}"/>
              </a:ext>
            </a:extLst>
          </p:cNvPr>
          <p:cNvCxnSpPr>
            <a:cxnSpLocks/>
            <a:endCxn id="25" idx="0"/>
          </p:cNvCxnSpPr>
          <p:nvPr/>
        </p:nvCxnSpPr>
        <p:spPr>
          <a:xfrm flipH="1">
            <a:off x="400471" y="3375359"/>
            <a:ext cx="1528327" cy="154898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8" name="Energy City line">
            <a:extLst>
              <a:ext uri="{FF2B5EF4-FFF2-40B4-BE49-F238E27FC236}">
                <a16:creationId xmlns:a16="http://schemas.microsoft.com/office/drawing/2014/main" id="{4C090B08-7D38-4B58-B3FE-342E3F71FF67}"/>
              </a:ext>
            </a:extLst>
          </p:cNvPr>
          <p:cNvCxnSpPr>
            <a:cxnSpLocks/>
            <a:stCxn id="2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9" name="04R">
            <a:extLst>
              <a:ext uri="{FF2B5EF4-FFF2-40B4-BE49-F238E27FC236}">
                <a16:creationId xmlns:a16="http://schemas.microsoft.com/office/drawing/2014/main" id="{33189F12-60EF-4A3B-B0E3-BB83A9EDE76D}"/>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0" name="Energy City line">
            <a:extLst>
              <a:ext uri="{FF2B5EF4-FFF2-40B4-BE49-F238E27FC236}">
                <a16:creationId xmlns:a16="http://schemas.microsoft.com/office/drawing/2014/main" id="{3FFB27DB-7570-4434-91C4-F100EF6C6D30}"/>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 name="Energy City line">
            <a:extLst>
              <a:ext uri="{FF2B5EF4-FFF2-40B4-BE49-F238E27FC236}">
                <a16:creationId xmlns:a16="http://schemas.microsoft.com/office/drawing/2014/main" id="{33649FA4-4F17-4728-9AB1-F9CCD1264D63}"/>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22" name="Oval 129">
            <a:extLst>
              <a:ext uri="{FF2B5EF4-FFF2-40B4-BE49-F238E27FC236}">
                <a16:creationId xmlns:a16="http://schemas.microsoft.com/office/drawing/2014/main" id="{BC9D12B1-11DF-4D51-8C8D-47272902F95C}"/>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3" name="Oval 129">
            <a:extLst>
              <a:ext uri="{FF2B5EF4-FFF2-40B4-BE49-F238E27FC236}">
                <a16:creationId xmlns:a16="http://schemas.microsoft.com/office/drawing/2014/main" id="{231592DB-6D92-4DB2-ABDD-6F49E71F290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4" name="Oval 129">
            <a:extLst>
              <a:ext uri="{FF2B5EF4-FFF2-40B4-BE49-F238E27FC236}">
                <a16:creationId xmlns:a16="http://schemas.microsoft.com/office/drawing/2014/main" id="{29A57520-5FE7-4FD0-AD5F-D5078D2F94D5}"/>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5" name="Oval 129">
            <a:extLst>
              <a:ext uri="{FF2B5EF4-FFF2-40B4-BE49-F238E27FC236}">
                <a16:creationId xmlns:a16="http://schemas.microsoft.com/office/drawing/2014/main" id="{19C036D5-1854-494F-97F6-9E99D81502AA}"/>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6" name="Oval 129">
            <a:extLst>
              <a:ext uri="{FF2B5EF4-FFF2-40B4-BE49-F238E27FC236}">
                <a16:creationId xmlns:a16="http://schemas.microsoft.com/office/drawing/2014/main" id="{173A3698-F116-4292-8AB3-14A2AE243D1C}"/>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0" name="Group 29">
            <a:extLst>
              <a:ext uri="{FF2B5EF4-FFF2-40B4-BE49-F238E27FC236}">
                <a16:creationId xmlns:a16="http://schemas.microsoft.com/office/drawing/2014/main" id="{1821D0C3-2433-4924-8511-21966720F051}"/>
              </a:ext>
            </a:extLst>
          </p:cNvPr>
          <p:cNvGrpSpPr/>
          <p:nvPr/>
        </p:nvGrpSpPr>
        <p:grpSpPr>
          <a:xfrm>
            <a:off x="587529" y="1945831"/>
            <a:ext cx="494604" cy="494604"/>
            <a:chOff x="587529" y="1945831"/>
            <a:chExt cx="494604" cy="494604"/>
          </a:xfrm>
        </p:grpSpPr>
        <p:sp>
          <p:nvSpPr>
            <p:cNvPr id="31" name="Oval 30">
              <a:extLst>
                <a:ext uri="{FF2B5EF4-FFF2-40B4-BE49-F238E27FC236}">
                  <a16:creationId xmlns:a16="http://schemas.microsoft.com/office/drawing/2014/main" id="{5CD169FF-F1A7-4C2C-A6F2-ABD84A1D4627}"/>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E367B48B-2AFB-4848-9776-81E7D7330134}"/>
                </a:ext>
              </a:extLst>
            </p:cNvPr>
            <p:cNvGrpSpPr/>
            <p:nvPr/>
          </p:nvGrpSpPr>
          <p:grpSpPr>
            <a:xfrm>
              <a:off x="703568" y="2056528"/>
              <a:ext cx="259340" cy="252832"/>
              <a:chOff x="783093" y="-2783562"/>
              <a:chExt cx="1002275" cy="977133"/>
            </a:xfrm>
          </p:grpSpPr>
          <p:sp>
            <p:nvSpPr>
              <p:cNvPr id="33" name="Rectangle 32">
                <a:extLst>
                  <a:ext uri="{FF2B5EF4-FFF2-40B4-BE49-F238E27FC236}">
                    <a16:creationId xmlns:a16="http://schemas.microsoft.com/office/drawing/2014/main" id="{08D6C03D-8EF0-4ED7-99B0-9F80439F2542}"/>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4" name="Line 5">
                <a:extLst>
                  <a:ext uri="{FF2B5EF4-FFF2-40B4-BE49-F238E27FC236}">
                    <a16:creationId xmlns:a16="http://schemas.microsoft.com/office/drawing/2014/main" id="{F7E559C6-E685-417A-9FA4-EF06BC0DF9B9}"/>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 name="Line 6">
                <a:extLst>
                  <a:ext uri="{FF2B5EF4-FFF2-40B4-BE49-F238E27FC236}">
                    <a16:creationId xmlns:a16="http://schemas.microsoft.com/office/drawing/2014/main" id="{17FCEEDA-A19E-4631-A312-5C193D2F50EA}"/>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6" name="Line 7">
                <a:extLst>
                  <a:ext uri="{FF2B5EF4-FFF2-40B4-BE49-F238E27FC236}">
                    <a16:creationId xmlns:a16="http://schemas.microsoft.com/office/drawing/2014/main" id="{BA0BE16B-754F-4DC6-A78E-A791F1CC1929}"/>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7" name="Line 8">
                <a:extLst>
                  <a:ext uri="{FF2B5EF4-FFF2-40B4-BE49-F238E27FC236}">
                    <a16:creationId xmlns:a16="http://schemas.microsoft.com/office/drawing/2014/main" id="{71B7E32B-9C65-497A-8D3B-F88CD28A5ADA}"/>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8" name="Line 9">
                <a:extLst>
                  <a:ext uri="{FF2B5EF4-FFF2-40B4-BE49-F238E27FC236}">
                    <a16:creationId xmlns:a16="http://schemas.microsoft.com/office/drawing/2014/main" id="{1AA8A10D-B3D5-4CFC-AE0A-8668D3899C76}"/>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9" name="Freeform 10">
                <a:extLst>
                  <a:ext uri="{FF2B5EF4-FFF2-40B4-BE49-F238E27FC236}">
                    <a16:creationId xmlns:a16="http://schemas.microsoft.com/office/drawing/2014/main" id="{B97AC8CE-4A8C-4739-B0A8-FD3C7189D6E0}"/>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8" name="Group 47">
            <a:extLst>
              <a:ext uri="{FF2B5EF4-FFF2-40B4-BE49-F238E27FC236}">
                <a16:creationId xmlns:a16="http://schemas.microsoft.com/office/drawing/2014/main" id="{3AD414C4-4E27-40E8-A8CD-6A24F80AC3EC}"/>
              </a:ext>
            </a:extLst>
          </p:cNvPr>
          <p:cNvGrpSpPr/>
          <p:nvPr/>
        </p:nvGrpSpPr>
        <p:grpSpPr>
          <a:xfrm>
            <a:off x="901854" y="5393869"/>
            <a:ext cx="494604" cy="494604"/>
            <a:chOff x="3181981" y="455880"/>
            <a:chExt cx="910036" cy="910036"/>
          </a:xfrm>
        </p:grpSpPr>
        <p:sp>
          <p:nvSpPr>
            <p:cNvPr id="49" name="Oval 48">
              <a:extLst>
                <a:ext uri="{FF2B5EF4-FFF2-40B4-BE49-F238E27FC236}">
                  <a16:creationId xmlns:a16="http://schemas.microsoft.com/office/drawing/2014/main" id="{CE54C58A-BA65-4F3D-BB12-4E6D03C47D82}"/>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593C37F1-D6F2-4655-ABF2-0C7DA8056A0D}"/>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D209DC8-645D-46A0-A41A-707F03A376DE}"/>
              </a:ext>
            </a:extLst>
          </p:cNvPr>
          <p:cNvGrpSpPr/>
          <p:nvPr/>
        </p:nvGrpSpPr>
        <p:grpSpPr>
          <a:xfrm>
            <a:off x="1539527" y="4487373"/>
            <a:ext cx="494604" cy="494604"/>
            <a:chOff x="4498330" y="437396"/>
            <a:chExt cx="910036" cy="910036"/>
          </a:xfrm>
        </p:grpSpPr>
        <p:sp>
          <p:nvSpPr>
            <p:cNvPr id="52" name="Oval 51">
              <a:extLst>
                <a:ext uri="{FF2B5EF4-FFF2-40B4-BE49-F238E27FC236}">
                  <a16:creationId xmlns:a16="http://schemas.microsoft.com/office/drawing/2014/main" id="{3DE8337F-98FF-499E-95D7-61A0786AE3F9}"/>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3" name="gear" title="Icon of a gear surrounded by a circle with lines of varying length">
              <a:extLst>
                <a:ext uri="{FF2B5EF4-FFF2-40B4-BE49-F238E27FC236}">
                  <a16:creationId xmlns:a16="http://schemas.microsoft.com/office/drawing/2014/main" id="{1D11A546-F074-4367-8C3F-68FC5A80373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430FCAD2-35C8-43AB-BD74-A79E9A265371}"/>
              </a:ext>
            </a:extLst>
          </p:cNvPr>
          <p:cNvGrpSpPr/>
          <p:nvPr/>
        </p:nvGrpSpPr>
        <p:grpSpPr>
          <a:xfrm>
            <a:off x="1043823" y="882785"/>
            <a:ext cx="494604" cy="494604"/>
            <a:chOff x="955596" y="437396"/>
            <a:chExt cx="910036" cy="910036"/>
          </a:xfrm>
        </p:grpSpPr>
        <p:sp>
          <p:nvSpPr>
            <p:cNvPr id="68" name="Oval 67">
              <a:extLst>
                <a:ext uri="{FF2B5EF4-FFF2-40B4-BE49-F238E27FC236}">
                  <a16:creationId xmlns:a16="http://schemas.microsoft.com/office/drawing/2014/main" id="{4D26BE52-4F38-4F65-A3AD-E0B6D883E6A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 name="binoculars" title="Icon of binoculars">
              <a:extLst>
                <a:ext uri="{FF2B5EF4-FFF2-40B4-BE49-F238E27FC236}">
                  <a16:creationId xmlns:a16="http://schemas.microsoft.com/office/drawing/2014/main" id="{B62F35A6-BDB1-4B64-AE51-299BB7BD4927}"/>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F0412900-CB3A-4A10-8993-09E6F5CD13FD}"/>
              </a:ext>
            </a:extLst>
          </p:cNvPr>
          <p:cNvGrpSpPr/>
          <p:nvPr/>
        </p:nvGrpSpPr>
        <p:grpSpPr>
          <a:xfrm>
            <a:off x="1372866" y="2786795"/>
            <a:ext cx="1286179" cy="1286175"/>
            <a:chOff x="1372866" y="2786795"/>
            <a:chExt cx="1286179" cy="1286175"/>
          </a:xfrm>
        </p:grpSpPr>
        <p:sp>
          <p:nvSpPr>
            <p:cNvPr id="28" name="Oval 27">
              <a:extLst>
                <a:ext uri="{FF2B5EF4-FFF2-40B4-BE49-F238E27FC236}">
                  <a16:creationId xmlns:a16="http://schemas.microsoft.com/office/drawing/2014/main" id="{E62C5230-DC16-44D9-997C-A9C61C620451}"/>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brain_2" title="Icon of a brain with circles and connection lines inside">
              <a:extLst>
                <a:ext uri="{FF2B5EF4-FFF2-40B4-BE49-F238E27FC236}">
                  <a16:creationId xmlns:a16="http://schemas.microsoft.com/office/drawing/2014/main" id="{FFDB9867-2264-4509-9DE9-CF5193C74BC8}"/>
                </a:ext>
              </a:extLst>
            </p:cNvPr>
            <p:cNvSpPr>
              <a:spLocks noChangeAspect="1" noEditPoints="1"/>
            </p:cNvSpPr>
            <p:nvPr/>
          </p:nvSpPr>
          <p:spPr bwMode="auto">
            <a:xfrm>
              <a:off x="1632922" y="3173047"/>
              <a:ext cx="766067" cy="513671"/>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396073942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Hunting</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00401516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0FA4-BE95-4132-A4C8-A7905E812CE0}"/>
              </a:ext>
            </a:extLst>
          </p:cNvPr>
          <p:cNvSpPr>
            <a:spLocks noGrp="1"/>
          </p:cNvSpPr>
          <p:nvPr>
            <p:ph type="title"/>
          </p:nvPr>
        </p:nvSpPr>
        <p:spPr>
          <a:xfrm>
            <a:off x="1527175" y="457200"/>
            <a:ext cx="10079608" cy="1477328"/>
          </a:xfrm>
        </p:spPr>
        <p:txBody>
          <a:bodyPr/>
          <a:lstStyle/>
          <a:p>
            <a:r>
              <a:rPr lang="en-US" sz="3200"/>
              <a:t>Start hunting over security data with fast, flexible queries </a:t>
            </a:r>
            <a:br>
              <a:rPr lang="en-US" sz="3200"/>
            </a:br>
            <a:endParaRPr lang="en-US" sz="3200"/>
          </a:p>
        </p:txBody>
      </p:sp>
      <p:grpSp>
        <p:nvGrpSpPr>
          <p:cNvPr id="21" name="Group 20">
            <a:extLst>
              <a:ext uri="{FF2B5EF4-FFF2-40B4-BE49-F238E27FC236}">
                <a16:creationId xmlns:a16="http://schemas.microsoft.com/office/drawing/2014/main" id="{6D46227F-CFCC-4AAD-803F-8235D90110CA}"/>
              </a:ext>
            </a:extLst>
          </p:cNvPr>
          <p:cNvGrpSpPr/>
          <p:nvPr/>
        </p:nvGrpSpPr>
        <p:grpSpPr>
          <a:xfrm>
            <a:off x="5738132" y="1386522"/>
            <a:ext cx="6453868" cy="5273755"/>
            <a:chOff x="5738132" y="1386522"/>
            <a:chExt cx="6453868" cy="5273755"/>
          </a:xfrm>
        </p:grpSpPr>
        <p:sp>
          <p:nvSpPr>
            <p:cNvPr id="24" name="Rectangle: Rounded Corners 23">
              <a:extLst>
                <a:ext uri="{FF2B5EF4-FFF2-40B4-BE49-F238E27FC236}">
                  <a16:creationId xmlns:a16="http://schemas.microsoft.com/office/drawing/2014/main" id="{0F0F44CB-A2AB-4097-9128-217BE0134F88}"/>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5" name="Picture 24" descr="A screenshot of a cell phone&#10;&#10;Description automatically generated">
              <a:extLst>
                <a:ext uri="{FF2B5EF4-FFF2-40B4-BE49-F238E27FC236}">
                  <a16:creationId xmlns:a16="http://schemas.microsoft.com/office/drawing/2014/main" id="{4128CF4F-07E5-49AA-9D29-AA3918FF27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sp>
        <p:nvSpPr>
          <p:cNvPr id="33" name="TextBox 32">
            <a:extLst>
              <a:ext uri="{FF2B5EF4-FFF2-40B4-BE49-F238E27FC236}">
                <a16:creationId xmlns:a16="http://schemas.microsoft.com/office/drawing/2014/main" id="{4AF54484-7F24-47FD-9933-1B106B14E902}"/>
              </a:ext>
            </a:extLst>
          </p:cNvPr>
          <p:cNvSpPr txBox="1"/>
          <p:nvPr/>
        </p:nvSpPr>
        <p:spPr>
          <a:xfrm>
            <a:off x="595491" y="2028959"/>
            <a:ext cx="4618737" cy="2145376"/>
          </a:xfrm>
          <a:prstGeom prst="rect">
            <a:avLst/>
          </a:prstGeom>
          <a:noFill/>
        </p:spPr>
        <p:txBody>
          <a:bodyPr wrap="square" lIns="0" tIns="0" rIns="179285" bIns="143428" rtlCol="0">
            <a:spAutoFit/>
          </a:bodyPr>
          <a:lstStyle/>
          <a:p>
            <a:pPr>
              <a:spcAft>
                <a:spcPts val="2400"/>
              </a:spcAft>
              <a:defRPr/>
            </a:pPr>
            <a:r>
              <a:rPr lang="en-US" sz="1800">
                <a:latin typeface="Segoe UI Semibold"/>
              </a:rPr>
              <a:t>Run built-in threat hunting queries - no prior query experience required</a:t>
            </a:r>
          </a:p>
          <a:p>
            <a:pPr>
              <a:spcAft>
                <a:spcPts val="2400"/>
              </a:spcAft>
              <a:defRPr/>
            </a:pPr>
            <a:r>
              <a:rPr lang="en-US" sz="1800">
                <a:latin typeface="Segoe UI Semibold"/>
              </a:rPr>
              <a:t>Customize and create your own hunting queries using KQL</a:t>
            </a:r>
          </a:p>
          <a:p>
            <a:pPr>
              <a:spcAft>
                <a:spcPts val="2400"/>
              </a:spcAft>
              <a:defRPr/>
            </a:pPr>
            <a:r>
              <a:rPr lang="en-US" sz="1800">
                <a:latin typeface="Segoe UI Semibold"/>
              </a:rPr>
              <a:t>Integrate hunting and investigations</a:t>
            </a:r>
          </a:p>
        </p:txBody>
      </p:sp>
      <p:grpSp>
        <p:nvGrpSpPr>
          <p:cNvPr id="11" name="Group 10">
            <a:extLst>
              <a:ext uri="{FF2B5EF4-FFF2-40B4-BE49-F238E27FC236}">
                <a16:creationId xmlns:a16="http://schemas.microsoft.com/office/drawing/2014/main" id="{53135F39-11E6-4777-B754-025EBE650CF4}"/>
              </a:ext>
            </a:extLst>
          </p:cNvPr>
          <p:cNvGrpSpPr/>
          <p:nvPr/>
        </p:nvGrpSpPr>
        <p:grpSpPr>
          <a:xfrm>
            <a:off x="585217" y="0"/>
            <a:ext cx="745914" cy="1143000"/>
            <a:chOff x="585217" y="0"/>
            <a:chExt cx="745914" cy="1143000"/>
          </a:xfrm>
        </p:grpSpPr>
        <p:grpSp>
          <p:nvGrpSpPr>
            <p:cNvPr id="13" name="Group 12">
              <a:extLst>
                <a:ext uri="{FF2B5EF4-FFF2-40B4-BE49-F238E27FC236}">
                  <a16:creationId xmlns:a16="http://schemas.microsoft.com/office/drawing/2014/main" id="{5C98EF2F-4B65-4B60-966B-715C2F18948B}"/>
                </a:ext>
              </a:extLst>
            </p:cNvPr>
            <p:cNvGrpSpPr/>
            <p:nvPr/>
          </p:nvGrpSpPr>
          <p:grpSpPr>
            <a:xfrm>
              <a:off x="585217" y="0"/>
              <a:ext cx="745914" cy="1143000"/>
              <a:chOff x="490749" y="2984912"/>
              <a:chExt cx="1872140" cy="2557382"/>
            </a:xfrm>
          </p:grpSpPr>
          <p:sp>
            <p:nvSpPr>
              <p:cNvPr id="15" name="04R">
                <a:extLst>
                  <a:ext uri="{FF2B5EF4-FFF2-40B4-BE49-F238E27FC236}">
                    <a16:creationId xmlns:a16="http://schemas.microsoft.com/office/drawing/2014/main" id="{F091051A-0D01-490E-853E-03869EA00FAD}"/>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 name="04R">
                <a:extLst>
                  <a:ext uri="{FF2B5EF4-FFF2-40B4-BE49-F238E27FC236}">
                    <a16:creationId xmlns:a16="http://schemas.microsoft.com/office/drawing/2014/main" id="{699EF02E-E03E-454B-8136-6ACE15F94717}"/>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4" name="Rectangle 13">
              <a:extLst>
                <a:ext uri="{FF2B5EF4-FFF2-40B4-BE49-F238E27FC236}">
                  <a16:creationId xmlns:a16="http://schemas.microsoft.com/office/drawing/2014/main" id="{C42B3F04-919D-4757-9A1C-B7FA4857E7E0}"/>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4</a:t>
              </a:r>
            </a:p>
          </p:txBody>
        </p:sp>
      </p:grpSp>
      <p:pic>
        <p:nvPicPr>
          <p:cNvPr id="4" name="Picture 3">
            <a:extLst>
              <a:ext uri="{FF2B5EF4-FFF2-40B4-BE49-F238E27FC236}">
                <a16:creationId xmlns:a16="http://schemas.microsoft.com/office/drawing/2014/main" id="{E929ECF5-C2A0-4318-AC8D-6EAB006682E1}"/>
              </a:ext>
            </a:extLst>
          </p:cNvPr>
          <p:cNvPicPr>
            <a:picLocks noChangeAspect="1"/>
          </p:cNvPicPr>
          <p:nvPr/>
        </p:nvPicPr>
        <p:blipFill rotWithShape="1">
          <a:blip r:embed="rId4"/>
          <a:srcRect r="11454"/>
          <a:stretch/>
        </p:blipFill>
        <p:spPr>
          <a:xfrm>
            <a:off x="6221403" y="1852058"/>
            <a:ext cx="5970597" cy="4272846"/>
          </a:xfrm>
          <a:prstGeom prst="rect">
            <a:avLst/>
          </a:prstGeom>
        </p:spPr>
      </p:pic>
    </p:spTree>
    <p:extLst>
      <p:ext uri="{BB962C8B-B14F-4D97-AF65-F5344CB8AC3E}">
        <p14:creationId xmlns:p14="http://schemas.microsoft.com/office/powerpoint/2010/main" val="25665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04R">
            <a:extLst>
              <a:ext uri="{FF2B5EF4-FFF2-40B4-BE49-F238E27FC236}">
                <a16:creationId xmlns:a16="http://schemas.microsoft.com/office/drawing/2014/main" id="{B2DDB7A8-38AF-48D6-9807-47059596AE83}"/>
              </a:ext>
            </a:extLst>
          </p:cNvPr>
          <p:cNvSpPr/>
          <p:nvPr/>
        </p:nvSpPr>
        <p:spPr bwMode="auto">
          <a:xfrm>
            <a:off x="817897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Uses AI and automation to improve effectiveness</a:t>
            </a:r>
          </a:p>
        </p:txBody>
      </p:sp>
      <p:sp>
        <p:nvSpPr>
          <p:cNvPr id="72" name="04R">
            <a:extLst>
              <a:ext uri="{FF2B5EF4-FFF2-40B4-BE49-F238E27FC236}">
                <a16:creationId xmlns:a16="http://schemas.microsoft.com/office/drawing/2014/main" id="{EF574F17-48F6-450B-BDEB-A5954E3480C1}"/>
              </a:ext>
            </a:extLst>
          </p:cNvPr>
          <p:cNvSpPr/>
          <p:nvPr/>
        </p:nvSpPr>
        <p:spPr bwMode="auto">
          <a:xfrm>
            <a:off x="445008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Scales to support your growing digital estate</a:t>
            </a:r>
          </a:p>
        </p:txBody>
      </p:sp>
      <p:sp>
        <p:nvSpPr>
          <p:cNvPr id="66" name="Rectangle 65">
            <a:extLst>
              <a:ext uri="{FF2B5EF4-FFF2-40B4-BE49-F238E27FC236}">
                <a16:creationId xmlns:a16="http://schemas.microsoft.com/office/drawing/2014/main" id="{2388D5DD-38B2-4109-A1A8-BD2889301C7F}"/>
              </a:ext>
            </a:extLst>
          </p:cNvPr>
          <p:cNvSpPr/>
          <p:nvPr/>
        </p:nvSpPr>
        <p:spPr bwMode="auto">
          <a:xfrm>
            <a:off x="584199"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7" name="Rectangle 66">
            <a:extLst>
              <a:ext uri="{FF2B5EF4-FFF2-40B4-BE49-F238E27FC236}">
                <a16:creationId xmlns:a16="http://schemas.microsoft.com/office/drawing/2014/main" id="{27F2C2BF-1A09-4E0F-A647-2CC14178D34F}"/>
              </a:ext>
            </a:extLst>
          </p:cNvPr>
          <p:cNvSpPr/>
          <p:nvPr/>
        </p:nvSpPr>
        <p:spPr bwMode="auto">
          <a:xfrm>
            <a:off x="4318527" y="2701354"/>
            <a:ext cx="3553927" cy="3644536"/>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8" name="Rectangle 67">
            <a:extLst>
              <a:ext uri="{FF2B5EF4-FFF2-40B4-BE49-F238E27FC236}">
                <a16:creationId xmlns:a16="http://schemas.microsoft.com/office/drawing/2014/main" id="{8BAD27F1-B199-46DB-BD4D-95A27AEFAF37}"/>
              </a:ext>
            </a:extLst>
          </p:cNvPr>
          <p:cNvSpPr/>
          <p:nvPr/>
        </p:nvSpPr>
        <p:spPr bwMode="auto">
          <a:xfrm>
            <a:off x="8052856" y="2701353"/>
            <a:ext cx="3553927" cy="3644537"/>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a:xfrm>
            <a:off x="588263" y="457200"/>
            <a:ext cx="11018520" cy="830997"/>
          </a:xfrm>
        </p:spPr>
        <p:txBody>
          <a:bodyPr>
            <a:normAutofit fontScale="90000"/>
          </a:bodyPr>
          <a:lstStyle/>
          <a:p>
            <a:r>
              <a:rPr lang="en-US"/>
              <a:t>Introducing Azure Sentinel</a:t>
            </a:r>
            <a:br>
              <a:rPr lang="en-US"/>
            </a:br>
            <a:r>
              <a:rPr lang="en-US" sz="1800" spc="300">
                <a:solidFill>
                  <a:schemeClr val="accent1"/>
                </a:solidFill>
              </a:rPr>
              <a:t>INTELLIGENT, CLOUD-NATIVE SIEM</a:t>
            </a:r>
          </a:p>
        </p:txBody>
      </p:sp>
      <p:sp>
        <p:nvSpPr>
          <p:cNvPr id="36" name="Oval 35">
            <a:extLst>
              <a:ext uri="{FF2B5EF4-FFF2-40B4-BE49-F238E27FC236}">
                <a16:creationId xmlns:a16="http://schemas.microsoft.com/office/drawing/2014/main" id="{AEC9E2B5-96BF-4C29-89E1-64E40021F82D}"/>
              </a:ext>
            </a:extLst>
          </p:cNvPr>
          <p:cNvSpPr/>
          <p:nvPr/>
        </p:nvSpPr>
        <p:spPr bwMode="auto">
          <a:xfrm>
            <a:off x="569178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411C7EAF-D132-452C-B1B1-78E8AF3D6062}"/>
              </a:ext>
            </a:extLst>
          </p:cNvPr>
          <p:cNvGrpSpPr/>
          <p:nvPr/>
        </p:nvGrpSpPr>
        <p:grpSpPr>
          <a:xfrm>
            <a:off x="5898333" y="2532937"/>
            <a:ext cx="395335" cy="435222"/>
            <a:chOff x="-6283325" y="2071688"/>
            <a:chExt cx="2643187" cy="2909887"/>
          </a:xfrm>
        </p:grpSpPr>
        <p:sp>
          <p:nvSpPr>
            <p:cNvPr id="46" name="Freeform 5">
              <a:extLst>
                <a:ext uri="{FF2B5EF4-FFF2-40B4-BE49-F238E27FC236}">
                  <a16:creationId xmlns:a16="http://schemas.microsoft.com/office/drawing/2014/main" id="{5CB9FC01-5FC4-453D-8354-C49CBF4627BE}"/>
                </a:ext>
              </a:extLst>
            </p:cNvPr>
            <p:cNvSpPr>
              <a:spLocks noEditPoints="1"/>
            </p:cNvSpPr>
            <p:nvPr/>
          </p:nvSpPr>
          <p:spPr bwMode="auto">
            <a:xfrm>
              <a:off x="-6283325" y="2071688"/>
              <a:ext cx="2012950" cy="2184400"/>
            </a:xfrm>
            <a:custGeom>
              <a:avLst/>
              <a:gdLst>
                <a:gd name="T0" fmla="*/ 51 w 619"/>
                <a:gd name="T1" fmla="*/ 389 h 672"/>
                <a:gd name="T2" fmla="*/ 167 w 619"/>
                <a:gd name="T3" fmla="*/ 274 h 672"/>
                <a:gd name="T4" fmla="*/ 282 w 619"/>
                <a:gd name="T5" fmla="*/ 389 h 672"/>
                <a:gd name="T6" fmla="*/ 167 w 619"/>
                <a:gd name="T7" fmla="*/ 504 h 672"/>
                <a:gd name="T8" fmla="*/ 51 w 619"/>
                <a:gd name="T9" fmla="*/ 389 h 672"/>
                <a:gd name="T10" fmla="*/ 337 w 619"/>
                <a:gd name="T11" fmla="*/ 672 h 672"/>
                <a:gd name="T12" fmla="*/ 169 w 619"/>
                <a:gd name="T13" fmla="*/ 504 h 672"/>
                <a:gd name="T14" fmla="*/ 0 w 619"/>
                <a:gd name="T15" fmla="*/ 672 h 672"/>
                <a:gd name="T16" fmla="*/ 449 w 619"/>
                <a:gd name="T17" fmla="*/ 230 h 672"/>
                <a:gd name="T18" fmla="*/ 564 w 619"/>
                <a:gd name="T19" fmla="*/ 115 h 672"/>
                <a:gd name="T20" fmla="*/ 449 w 619"/>
                <a:gd name="T21" fmla="*/ 0 h 672"/>
                <a:gd name="T22" fmla="*/ 333 w 619"/>
                <a:gd name="T23" fmla="*/ 115 h 672"/>
                <a:gd name="T24" fmla="*/ 449 w 619"/>
                <a:gd name="T25" fmla="*/ 230 h 672"/>
                <a:gd name="T26" fmla="*/ 619 w 619"/>
                <a:gd name="T27" fmla="*/ 397 h 672"/>
                <a:gd name="T28" fmla="*/ 451 w 619"/>
                <a:gd name="T29" fmla="*/ 230 h 672"/>
                <a:gd name="T30" fmla="*/ 282 w 619"/>
                <a:gd name="T31" fmla="*/ 39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672">
                  <a:moveTo>
                    <a:pt x="51" y="389"/>
                  </a:moveTo>
                  <a:cubicBezTo>
                    <a:pt x="51" y="325"/>
                    <a:pt x="102" y="274"/>
                    <a:pt x="167" y="274"/>
                  </a:cubicBezTo>
                  <a:cubicBezTo>
                    <a:pt x="230" y="274"/>
                    <a:pt x="282" y="325"/>
                    <a:pt x="282" y="389"/>
                  </a:cubicBezTo>
                  <a:cubicBezTo>
                    <a:pt x="282" y="454"/>
                    <a:pt x="230" y="504"/>
                    <a:pt x="167" y="504"/>
                  </a:cubicBezTo>
                  <a:cubicBezTo>
                    <a:pt x="102" y="504"/>
                    <a:pt x="51" y="454"/>
                    <a:pt x="51" y="389"/>
                  </a:cubicBezTo>
                  <a:close/>
                  <a:moveTo>
                    <a:pt x="337" y="672"/>
                  </a:moveTo>
                  <a:cubicBezTo>
                    <a:pt x="337" y="580"/>
                    <a:pt x="261" y="504"/>
                    <a:pt x="169" y="504"/>
                  </a:cubicBezTo>
                  <a:cubicBezTo>
                    <a:pt x="75" y="504"/>
                    <a:pt x="0" y="580"/>
                    <a:pt x="0" y="672"/>
                  </a:cubicBezTo>
                  <a:moveTo>
                    <a:pt x="449" y="230"/>
                  </a:moveTo>
                  <a:cubicBezTo>
                    <a:pt x="512" y="230"/>
                    <a:pt x="564" y="179"/>
                    <a:pt x="564" y="115"/>
                  </a:cubicBezTo>
                  <a:cubicBezTo>
                    <a:pt x="564" y="50"/>
                    <a:pt x="512" y="0"/>
                    <a:pt x="449" y="0"/>
                  </a:cubicBezTo>
                  <a:cubicBezTo>
                    <a:pt x="384" y="0"/>
                    <a:pt x="333" y="50"/>
                    <a:pt x="333" y="115"/>
                  </a:cubicBezTo>
                  <a:cubicBezTo>
                    <a:pt x="333" y="179"/>
                    <a:pt x="384" y="230"/>
                    <a:pt x="449" y="230"/>
                  </a:cubicBezTo>
                  <a:close/>
                  <a:moveTo>
                    <a:pt x="619" y="397"/>
                  </a:moveTo>
                  <a:cubicBezTo>
                    <a:pt x="619" y="306"/>
                    <a:pt x="543" y="230"/>
                    <a:pt x="451" y="230"/>
                  </a:cubicBezTo>
                  <a:cubicBezTo>
                    <a:pt x="357" y="230"/>
                    <a:pt x="282" y="306"/>
                    <a:pt x="282" y="397"/>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47" name="Freeform 6">
              <a:extLst>
                <a:ext uri="{FF2B5EF4-FFF2-40B4-BE49-F238E27FC236}">
                  <a16:creationId xmlns:a16="http://schemas.microsoft.com/office/drawing/2014/main" id="{E498F198-3BB2-4D0D-B46F-13ACF5C97379}"/>
                </a:ext>
              </a:extLst>
            </p:cNvPr>
            <p:cNvSpPr>
              <a:spLocks/>
            </p:cNvSpPr>
            <p:nvPr/>
          </p:nvSpPr>
          <p:spPr bwMode="auto">
            <a:xfrm>
              <a:off x="-4884738" y="3665538"/>
              <a:ext cx="1244600" cy="1316037"/>
            </a:xfrm>
            <a:custGeom>
              <a:avLst/>
              <a:gdLst>
                <a:gd name="T0" fmla="*/ 383 w 383"/>
                <a:gd name="T1" fmla="*/ 149 h 405"/>
                <a:gd name="T2" fmla="*/ 191 w 383"/>
                <a:gd name="T3" fmla="*/ 405 h 405"/>
                <a:gd name="T4" fmla="*/ 0 w 383"/>
                <a:gd name="T5" fmla="*/ 149 h 405"/>
                <a:gd name="T6" fmla="*/ 0 w 383"/>
                <a:gd name="T7" fmla="*/ 54 h 405"/>
                <a:gd name="T8" fmla="*/ 123 w 383"/>
                <a:gd name="T9" fmla="*/ 20 h 405"/>
                <a:gd name="T10" fmla="*/ 191 w 383"/>
                <a:gd name="T11" fmla="*/ 0 h 405"/>
                <a:gd name="T12" fmla="*/ 260 w 383"/>
                <a:gd name="T13" fmla="*/ 20 h 405"/>
                <a:gd name="T14" fmla="*/ 383 w 383"/>
                <a:gd name="T15" fmla="*/ 54 h 405"/>
                <a:gd name="T16" fmla="*/ 383 w 383"/>
                <a:gd name="T17" fmla="*/ 149 h 405"/>
                <a:gd name="T18" fmla="*/ 383 w 383"/>
                <a:gd name="T19" fmla="*/ 14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05">
                  <a:moveTo>
                    <a:pt x="383" y="149"/>
                  </a:moveTo>
                  <a:cubicBezTo>
                    <a:pt x="383" y="250"/>
                    <a:pt x="310" y="339"/>
                    <a:pt x="191" y="405"/>
                  </a:cubicBezTo>
                  <a:cubicBezTo>
                    <a:pt x="73" y="339"/>
                    <a:pt x="0" y="250"/>
                    <a:pt x="0" y="149"/>
                  </a:cubicBezTo>
                  <a:cubicBezTo>
                    <a:pt x="0" y="54"/>
                    <a:pt x="0" y="54"/>
                    <a:pt x="0" y="54"/>
                  </a:cubicBezTo>
                  <a:cubicBezTo>
                    <a:pt x="48" y="54"/>
                    <a:pt x="91" y="41"/>
                    <a:pt x="123" y="20"/>
                  </a:cubicBezTo>
                  <a:cubicBezTo>
                    <a:pt x="140" y="8"/>
                    <a:pt x="165" y="0"/>
                    <a:pt x="191" y="0"/>
                  </a:cubicBezTo>
                  <a:cubicBezTo>
                    <a:pt x="218" y="0"/>
                    <a:pt x="242" y="8"/>
                    <a:pt x="260" y="20"/>
                  </a:cubicBezTo>
                  <a:cubicBezTo>
                    <a:pt x="291" y="41"/>
                    <a:pt x="335" y="54"/>
                    <a:pt x="383" y="54"/>
                  </a:cubicBezTo>
                  <a:cubicBezTo>
                    <a:pt x="383" y="149"/>
                    <a:pt x="383" y="149"/>
                    <a:pt x="383" y="149"/>
                  </a:cubicBezTo>
                  <a:cubicBezTo>
                    <a:pt x="383" y="149"/>
                    <a:pt x="383" y="149"/>
                    <a:pt x="383" y="149"/>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37" name="Oval 36">
            <a:extLst>
              <a:ext uri="{FF2B5EF4-FFF2-40B4-BE49-F238E27FC236}">
                <a16:creationId xmlns:a16="http://schemas.microsoft.com/office/drawing/2014/main" id="{B1EAA8CF-1B16-41D3-B50C-60973C01A22A}"/>
              </a:ext>
            </a:extLst>
          </p:cNvPr>
          <p:cNvSpPr/>
          <p:nvPr/>
        </p:nvSpPr>
        <p:spPr bwMode="auto">
          <a:xfrm>
            <a:off x="942067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9" name="Data &amp; AI" title="Icon of several circles connected to eachother by lines">
            <a:extLst>
              <a:ext uri="{FF2B5EF4-FFF2-40B4-BE49-F238E27FC236}">
                <a16:creationId xmlns:a16="http://schemas.microsoft.com/office/drawing/2014/main" id="{B955BE3B-470F-4756-9BDD-8D0ACFB362FA}"/>
              </a:ext>
            </a:extLst>
          </p:cNvPr>
          <p:cNvSpPr>
            <a:spLocks noChangeAspect="1" noEditPoints="1"/>
          </p:cNvSpPr>
          <p:nvPr/>
        </p:nvSpPr>
        <p:spPr bwMode="auto">
          <a:xfrm>
            <a:off x="9570776" y="2551298"/>
            <a:ext cx="498370" cy="398498"/>
          </a:xfrm>
          <a:custGeom>
            <a:avLst/>
            <a:gdLst>
              <a:gd name="T0" fmla="*/ 465 w 706"/>
              <a:gd name="T1" fmla="*/ 76 h 564"/>
              <a:gd name="T2" fmla="*/ 465 w 706"/>
              <a:gd name="T3" fmla="*/ 0 h 564"/>
              <a:gd name="T4" fmla="*/ 668 w 706"/>
              <a:gd name="T5" fmla="*/ 138 h 564"/>
              <a:gd name="T6" fmla="*/ 668 w 706"/>
              <a:gd name="T7" fmla="*/ 214 h 564"/>
              <a:gd name="T8" fmla="*/ 668 w 706"/>
              <a:gd name="T9" fmla="*/ 138 h 564"/>
              <a:gd name="T10" fmla="*/ 454 w 706"/>
              <a:gd name="T11" fmla="*/ 314 h 564"/>
              <a:gd name="T12" fmla="*/ 530 w 706"/>
              <a:gd name="T13" fmla="*/ 314 h 564"/>
              <a:gd name="T14" fmla="*/ 637 w 706"/>
              <a:gd name="T15" fmla="*/ 422 h 564"/>
              <a:gd name="T16" fmla="*/ 637 w 706"/>
              <a:gd name="T17" fmla="*/ 499 h 564"/>
              <a:gd name="T18" fmla="*/ 637 w 706"/>
              <a:gd name="T19" fmla="*/ 422 h 564"/>
              <a:gd name="T20" fmla="*/ 282 w 706"/>
              <a:gd name="T21" fmla="*/ 526 h 564"/>
              <a:gd name="T22" fmla="*/ 358 w 706"/>
              <a:gd name="T23" fmla="*/ 526 h 564"/>
              <a:gd name="T24" fmla="*/ 38 w 706"/>
              <a:gd name="T25" fmla="*/ 338 h 564"/>
              <a:gd name="T26" fmla="*/ 38 w 706"/>
              <a:gd name="T27" fmla="*/ 415 h 564"/>
              <a:gd name="T28" fmla="*/ 38 w 706"/>
              <a:gd name="T29" fmla="*/ 338 h 564"/>
              <a:gd name="T30" fmla="*/ 258 w 706"/>
              <a:gd name="T31" fmla="*/ 205 h 564"/>
              <a:gd name="T32" fmla="*/ 334 w 706"/>
              <a:gd name="T33" fmla="*/ 205 h 564"/>
              <a:gd name="T34" fmla="*/ 120 w 706"/>
              <a:gd name="T35" fmla="*/ 75 h 564"/>
              <a:gd name="T36" fmla="*/ 120 w 706"/>
              <a:gd name="T37" fmla="*/ 152 h 564"/>
              <a:gd name="T38" fmla="*/ 120 w 706"/>
              <a:gd name="T39" fmla="*/ 75 h 564"/>
              <a:gd name="T40" fmla="*/ 258 w 706"/>
              <a:gd name="T41" fmla="*/ 188 h 564"/>
              <a:gd name="T42" fmla="*/ 460 w 706"/>
              <a:gd name="T43" fmla="*/ 294 h 564"/>
              <a:gd name="T44" fmla="*/ 76 w 706"/>
              <a:gd name="T45" fmla="*/ 376 h 564"/>
              <a:gd name="T46" fmla="*/ 288 w 706"/>
              <a:gd name="T47" fmla="*/ 505 h 564"/>
              <a:gd name="T48" fmla="*/ 603 w 706"/>
              <a:gd name="T49" fmla="*/ 479 h 564"/>
              <a:gd name="T50" fmla="*/ 159 w 706"/>
              <a:gd name="T51" fmla="*/ 104 h 564"/>
              <a:gd name="T52" fmla="*/ 637 w 706"/>
              <a:gd name="T53" fmla="*/ 151 h 564"/>
              <a:gd name="T54" fmla="*/ 523 w 706"/>
              <a:gd name="T55" fmla="*/ 291 h 564"/>
              <a:gd name="T56" fmla="*/ 465 w 706"/>
              <a:gd name="T57" fmla="*/ 347 h 564"/>
              <a:gd name="T58" fmla="*/ 334 w 706"/>
              <a:gd name="T59" fmla="*/ 490 h 564"/>
              <a:gd name="T60" fmla="*/ 320 w 706"/>
              <a:gd name="T61" fmla="*/ 488 h 564"/>
              <a:gd name="T62" fmla="*/ 134 w 706"/>
              <a:gd name="T63" fmla="*/ 149 h 564"/>
              <a:gd name="T64" fmla="*/ 438 w 706"/>
              <a:gd name="T65" fmla="*/ 65 h 564"/>
              <a:gd name="T66" fmla="*/ 624 w 706"/>
              <a:gd name="T67" fmla="*/ 425 h 564"/>
              <a:gd name="T68" fmla="*/ 603 w 706"/>
              <a:gd name="T69" fmla="*/ 4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6" h="564">
                <a:moveTo>
                  <a:pt x="503" y="38"/>
                </a:moveTo>
                <a:cubicBezTo>
                  <a:pt x="503" y="59"/>
                  <a:pt x="486" y="76"/>
                  <a:pt x="465" y="76"/>
                </a:cubicBezTo>
                <a:cubicBezTo>
                  <a:pt x="444" y="76"/>
                  <a:pt x="427" y="59"/>
                  <a:pt x="427" y="38"/>
                </a:cubicBezTo>
                <a:cubicBezTo>
                  <a:pt x="427" y="17"/>
                  <a:pt x="444" y="0"/>
                  <a:pt x="465" y="0"/>
                </a:cubicBezTo>
                <a:cubicBezTo>
                  <a:pt x="486" y="0"/>
                  <a:pt x="503" y="17"/>
                  <a:pt x="503" y="38"/>
                </a:cubicBezTo>
                <a:close/>
                <a:moveTo>
                  <a:pt x="668" y="138"/>
                </a:moveTo>
                <a:cubicBezTo>
                  <a:pt x="647" y="138"/>
                  <a:pt x="630" y="155"/>
                  <a:pt x="630" y="176"/>
                </a:cubicBezTo>
                <a:cubicBezTo>
                  <a:pt x="630" y="197"/>
                  <a:pt x="647" y="214"/>
                  <a:pt x="668" y="214"/>
                </a:cubicBezTo>
                <a:cubicBezTo>
                  <a:pt x="689" y="214"/>
                  <a:pt x="706" y="197"/>
                  <a:pt x="706" y="176"/>
                </a:cubicBezTo>
                <a:cubicBezTo>
                  <a:pt x="706" y="155"/>
                  <a:pt x="689" y="138"/>
                  <a:pt x="668" y="138"/>
                </a:cubicBezTo>
                <a:close/>
                <a:moveTo>
                  <a:pt x="492" y="276"/>
                </a:moveTo>
                <a:cubicBezTo>
                  <a:pt x="471" y="276"/>
                  <a:pt x="454" y="293"/>
                  <a:pt x="454" y="314"/>
                </a:cubicBezTo>
                <a:cubicBezTo>
                  <a:pt x="454" y="335"/>
                  <a:pt x="471" y="352"/>
                  <a:pt x="492" y="352"/>
                </a:cubicBezTo>
                <a:cubicBezTo>
                  <a:pt x="513" y="352"/>
                  <a:pt x="530" y="335"/>
                  <a:pt x="530" y="314"/>
                </a:cubicBezTo>
                <a:cubicBezTo>
                  <a:pt x="530" y="293"/>
                  <a:pt x="513" y="276"/>
                  <a:pt x="492" y="276"/>
                </a:cubicBezTo>
                <a:close/>
                <a:moveTo>
                  <a:pt x="637" y="422"/>
                </a:moveTo>
                <a:cubicBezTo>
                  <a:pt x="616" y="422"/>
                  <a:pt x="599" y="440"/>
                  <a:pt x="599" y="461"/>
                </a:cubicBezTo>
                <a:cubicBezTo>
                  <a:pt x="599" y="482"/>
                  <a:pt x="616" y="499"/>
                  <a:pt x="637" y="499"/>
                </a:cubicBezTo>
                <a:cubicBezTo>
                  <a:pt x="658" y="499"/>
                  <a:pt x="675" y="482"/>
                  <a:pt x="675" y="461"/>
                </a:cubicBezTo>
                <a:cubicBezTo>
                  <a:pt x="675" y="440"/>
                  <a:pt x="658" y="422"/>
                  <a:pt x="637" y="422"/>
                </a:cubicBezTo>
                <a:close/>
                <a:moveTo>
                  <a:pt x="320" y="488"/>
                </a:moveTo>
                <a:cubicBezTo>
                  <a:pt x="299" y="488"/>
                  <a:pt x="282" y="505"/>
                  <a:pt x="282" y="526"/>
                </a:cubicBezTo>
                <a:cubicBezTo>
                  <a:pt x="282" y="547"/>
                  <a:pt x="299" y="564"/>
                  <a:pt x="320" y="564"/>
                </a:cubicBezTo>
                <a:cubicBezTo>
                  <a:pt x="341" y="564"/>
                  <a:pt x="358" y="547"/>
                  <a:pt x="358" y="526"/>
                </a:cubicBezTo>
                <a:cubicBezTo>
                  <a:pt x="358" y="505"/>
                  <a:pt x="341" y="488"/>
                  <a:pt x="320" y="488"/>
                </a:cubicBezTo>
                <a:close/>
                <a:moveTo>
                  <a:pt x="38" y="338"/>
                </a:moveTo>
                <a:cubicBezTo>
                  <a:pt x="17" y="338"/>
                  <a:pt x="0" y="355"/>
                  <a:pt x="0" y="376"/>
                </a:cubicBezTo>
                <a:cubicBezTo>
                  <a:pt x="0" y="398"/>
                  <a:pt x="17" y="415"/>
                  <a:pt x="38" y="415"/>
                </a:cubicBezTo>
                <a:cubicBezTo>
                  <a:pt x="59" y="415"/>
                  <a:pt x="76" y="398"/>
                  <a:pt x="76" y="376"/>
                </a:cubicBezTo>
                <a:cubicBezTo>
                  <a:pt x="76" y="355"/>
                  <a:pt x="59" y="338"/>
                  <a:pt x="38" y="338"/>
                </a:cubicBezTo>
                <a:close/>
                <a:moveTo>
                  <a:pt x="296" y="167"/>
                </a:moveTo>
                <a:cubicBezTo>
                  <a:pt x="275" y="167"/>
                  <a:pt x="258" y="184"/>
                  <a:pt x="258" y="205"/>
                </a:cubicBezTo>
                <a:cubicBezTo>
                  <a:pt x="258" y="226"/>
                  <a:pt x="275" y="243"/>
                  <a:pt x="296" y="243"/>
                </a:cubicBezTo>
                <a:cubicBezTo>
                  <a:pt x="317" y="243"/>
                  <a:pt x="334" y="226"/>
                  <a:pt x="334" y="205"/>
                </a:cubicBezTo>
                <a:cubicBezTo>
                  <a:pt x="334" y="184"/>
                  <a:pt x="317" y="167"/>
                  <a:pt x="296" y="167"/>
                </a:cubicBezTo>
                <a:close/>
                <a:moveTo>
                  <a:pt x="120" y="75"/>
                </a:moveTo>
                <a:cubicBezTo>
                  <a:pt x="99" y="75"/>
                  <a:pt x="82" y="93"/>
                  <a:pt x="82" y="114"/>
                </a:cubicBezTo>
                <a:cubicBezTo>
                  <a:pt x="82" y="135"/>
                  <a:pt x="99" y="152"/>
                  <a:pt x="120" y="152"/>
                </a:cubicBezTo>
                <a:cubicBezTo>
                  <a:pt x="142" y="152"/>
                  <a:pt x="159" y="135"/>
                  <a:pt x="159" y="114"/>
                </a:cubicBezTo>
                <a:cubicBezTo>
                  <a:pt x="159" y="93"/>
                  <a:pt x="142" y="75"/>
                  <a:pt x="120" y="75"/>
                </a:cubicBezTo>
                <a:close/>
                <a:moveTo>
                  <a:pt x="153" y="133"/>
                </a:moveTo>
                <a:cubicBezTo>
                  <a:pt x="258" y="188"/>
                  <a:pt x="258" y="188"/>
                  <a:pt x="258" y="188"/>
                </a:cubicBezTo>
                <a:moveTo>
                  <a:pt x="328" y="225"/>
                </a:moveTo>
                <a:cubicBezTo>
                  <a:pt x="460" y="294"/>
                  <a:pt x="460" y="294"/>
                  <a:pt x="460" y="294"/>
                </a:cubicBezTo>
                <a:moveTo>
                  <a:pt x="454" y="314"/>
                </a:moveTo>
                <a:cubicBezTo>
                  <a:pt x="76" y="376"/>
                  <a:pt x="76" y="376"/>
                  <a:pt x="76" y="376"/>
                </a:cubicBezTo>
                <a:moveTo>
                  <a:pt x="71" y="395"/>
                </a:moveTo>
                <a:cubicBezTo>
                  <a:pt x="288" y="505"/>
                  <a:pt x="288" y="505"/>
                  <a:pt x="288" y="505"/>
                </a:cubicBezTo>
                <a:moveTo>
                  <a:pt x="358" y="526"/>
                </a:moveTo>
                <a:cubicBezTo>
                  <a:pt x="603" y="479"/>
                  <a:pt x="603" y="479"/>
                  <a:pt x="603" y="479"/>
                </a:cubicBezTo>
                <a:moveTo>
                  <a:pt x="427" y="38"/>
                </a:moveTo>
                <a:cubicBezTo>
                  <a:pt x="159" y="104"/>
                  <a:pt x="159" y="104"/>
                  <a:pt x="159" y="104"/>
                </a:cubicBezTo>
                <a:moveTo>
                  <a:pt x="497" y="59"/>
                </a:moveTo>
                <a:cubicBezTo>
                  <a:pt x="637" y="151"/>
                  <a:pt x="637" y="151"/>
                  <a:pt x="637" y="151"/>
                </a:cubicBezTo>
                <a:moveTo>
                  <a:pt x="637" y="198"/>
                </a:moveTo>
                <a:cubicBezTo>
                  <a:pt x="523" y="291"/>
                  <a:pt x="523" y="291"/>
                  <a:pt x="523" y="291"/>
                </a:cubicBezTo>
                <a:moveTo>
                  <a:pt x="346" y="497"/>
                </a:moveTo>
                <a:cubicBezTo>
                  <a:pt x="465" y="347"/>
                  <a:pt x="465" y="347"/>
                  <a:pt x="465" y="347"/>
                </a:cubicBezTo>
                <a:moveTo>
                  <a:pt x="447" y="76"/>
                </a:moveTo>
                <a:cubicBezTo>
                  <a:pt x="334" y="490"/>
                  <a:pt x="334" y="490"/>
                  <a:pt x="334" y="490"/>
                </a:cubicBezTo>
                <a:moveTo>
                  <a:pt x="296" y="243"/>
                </a:moveTo>
                <a:cubicBezTo>
                  <a:pt x="320" y="488"/>
                  <a:pt x="320" y="488"/>
                  <a:pt x="320" y="488"/>
                </a:cubicBezTo>
                <a:moveTo>
                  <a:pt x="305" y="488"/>
                </a:moveTo>
                <a:cubicBezTo>
                  <a:pt x="134" y="149"/>
                  <a:pt x="134" y="149"/>
                  <a:pt x="134" y="149"/>
                </a:cubicBezTo>
                <a:moveTo>
                  <a:pt x="323" y="179"/>
                </a:moveTo>
                <a:cubicBezTo>
                  <a:pt x="438" y="65"/>
                  <a:pt x="438" y="65"/>
                  <a:pt x="438" y="65"/>
                </a:cubicBezTo>
                <a:moveTo>
                  <a:pt x="481" y="76"/>
                </a:moveTo>
                <a:cubicBezTo>
                  <a:pt x="624" y="425"/>
                  <a:pt x="624" y="425"/>
                  <a:pt x="624" y="425"/>
                </a:cubicBezTo>
                <a:moveTo>
                  <a:pt x="514" y="347"/>
                </a:moveTo>
                <a:cubicBezTo>
                  <a:pt x="603" y="434"/>
                  <a:pt x="603" y="434"/>
                  <a:pt x="603" y="43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62" name="04R">
            <a:extLst>
              <a:ext uri="{FF2B5EF4-FFF2-40B4-BE49-F238E27FC236}">
                <a16:creationId xmlns:a16="http://schemas.microsoft.com/office/drawing/2014/main" id="{0F8F6B51-DF7D-4EED-B7E4-F1BD4F123479}"/>
              </a:ext>
            </a:extLst>
          </p:cNvPr>
          <p:cNvSpPr/>
          <p:nvPr/>
        </p:nvSpPr>
        <p:spPr bwMode="auto">
          <a:xfrm>
            <a:off x="721500" y="2834952"/>
            <a:ext cx="3291840" cy="3353621"/>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Delivers instant value to your defenders</a:t>
            </a:r>
          </a:p>
        </p:txBody>
      </p:sp>
      <p:sp>
        <p:nvSpPr>
          <p:cNvPr id="4" name="Oval 3">
            <a:extLst>
              <a:ext uri="{FF2B5EF4-FFF2-40B4-BE49-F238E27FC236}">
                <a16:creationId xmlns:a16="http://schemas.microsoft.com/office/drawing/2014/main" id="{506124F6-B3AB-4AC6-94E1-6F3973D7409C}"/>
              </a:ext>
            </a:extLst>
          </p:cNvPr>
          <p:cNvSpPr/>
          <p:nvPr/>
        </p:nvSpPr>
        <p:spPr bwMode="auto">
          <a:xfrm>
            <a:off x="1963203" y="2346332"/>
            <a:ext cx="808434" cy="808432"/>
          </a:xfrm>
          <a:prstGeom prst="ellipse">
            <a:avLst/>
          </a:prstGeom>
          <a:solidFill>
            <a:schemeClr val="accent1"/>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Freeform 13" title="Icon of a cloud">
            <a:extLst>
              <a:ext uri="{FF2B5EF4-FFF2-40B4-BE49-F238E27FC236}">
                <a16:creationId xmlns:a16="http://schemas.microsoft.com/office/drawing/2014/main" id="{8A221252-C7D8-4995-92D6-BAF48654652D}"/>
              </a:ext>
            </a:extLst>
          </p:cNvPr>
          <p:cNvSpPr>
            <a:spLocks noChangeAspect="1"/>
          </p:cNvSpPr>
          <p:nvPr/>
        </p:nvSpPr>
        <p:spPr bwMode="auto">
          <a:xfrm>
            <a:off x="2095800" y="2577069"/>
            <a:ext cx="543240" cy="29799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6305614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8886D-D5C7-4B33-B5E8-BC43C306692A}"/>
              </a:ext>
            </a:extLst>
          </p:cNvPr>
          <p:cNvSpPr>
            <a:spLocks noGrp="1"/>
          </p:cNvSpPr>
          <p:nvPr>
            <p:ph type="title"/>
          </p:nvPr>
        </p:nvSpPr>
        <p:spPr>
          <a:xfrm>
            <a:off x="1527175" y="457200"/>
            <a:ext cx="10079608" cy="984885"/>
          </a:xfrm>
        </p:spPr>
        <p:txBody>
          <a:bodyPr/>
          <a:lstStyle/>
          <a:p>
            <a:r>
              <a:rPr lang="en-US" sz="3200"/>
              <a:t>Use bookmarks and live stream to manage your hunts</a:t>
            </a:r>
            <a:br>
              <a:rPr lang="en-US" sz="3200"/>
            </a:br>
            <a:endParaRPr lang="en-US" sz="3200"/>
          </a:p>
        </p:txBody>
      </p:sp>
      <p:sp>
        <p:nvSpPr>
          <p:cNvPr id="12" name="TextBox 11">
            <a:extLst>
              <a:ext uri="{FF2B5EF4-FFF2-40B4-BE49-F238E27FC236}">
                <a16:creationId xmlns:a16="http://schemas.microsoft.com/office/drawing/2014/main" id="{0E006913-B209-4204-8785-9E4EF416EB65}"/>
              </a:ext>
            </a:extLst>
          </p:cNvPr>
          <p:cNvSpPr txBox="1"/>
          <p:nvPr/>
        </p:nvSpPr>
        <p:spPr>
          <a:xfrm>
            <a:off x="588262" y="2027987"/>
            <a:ext cx="4420301" cy="2145376"/>
          </a:xfrm>
          <a:prstGeom prst="rect">
            <a:avLst/>
          </a:prstGeom>
          <a:noFill/>
        </p:spPr>
        <p:txBody>
          <a:bodyPr wrap="square" lIns="0" tIns="0" rIns="179285" bIns="143428" rtlCol="0">
            <a:spAutoFit/>
          </a:bodyPr>
          <a:lstStyle/>
          <a:p>
            <a:pPr marR="0" lvl="0" indent="0" fontAlgn="auto">
              <a:lnSpc>
                <a:spcPct val="100000"/>
              </a:lnSpc>
              <a:spcBef>
                <a:spcPts val="0"/>
              </a:spcBef>
              <a:spcAft>
                <a:spcPts val="2400"/>
              </a:spcAft>
              <a:buClrTx/>
              <a:buSzTx/>
              <a:buFontTx/>
              <a:buNone/>
              <a:tabLst/>
              <a:defRPr/>
            </a:pPr>
            <a:r>
              <a:rPr lang="en-US" sz="1800">
                <a:latin typeface="Segoe UI Semibold"/>
              </a:rPr>
              <a:t>Bookmark notable data</a:t>
            </a:r>
          </a:p>
          <a:p>
            <a:pPr marR="0" lvl="0" indent="0" fontAlgn="auto">
              <a:lnSpc>
                <a:spcPct val="100000"/>
              </a:lnSpc>
              <a:spcBef>
                <a:spcPts val="0"/>
              </a:spcBef>
              <a:spcAft>
                <a:spcPts val="2400"/>
              </a:spcAft>
              <a:buClrTx/>
              <a:buSzTx/>
              <a:buFontTx/>
              <a:buNone/>
              <a:tabLst/>
              <a:defRPr/>
            </a:pPr>
            <a:r>
              <a:rPr lang="en-US" sz="1800">
                <a:latin typeface="Segoe UI Semibold"/>
              </a:rPr>
              <a:t>Start an investigation from a bookmark or add to an existing incident</a:t>
            </a:r>
          </a:p>
          <a:p>
            <a:pPr marR="0" lvl="0" indent="0" fontAlgn="auto">
              <a:lnSpc>
                <a:spcPct val="100000"/>
              </a:lnSpc>
              <a:spcBef>
                <a:spcPts val="0"/>
              </a:spcBef>
              <a:spcAft>
                <a:spcPts val="2400"/>
              </a:spcAft>
              <a:buClrTx/>
              <a:buSzTx/>
              <a:buFontTx/>
              <a:buNone/>
              <a:tabLst/>
              <a:defRPr/>
            </a:pPr>
            <a:r>
              <a:rPr lang="en-US" sz="1800">
                <a:latin typeface="Segoe UI Semibold"/>
              </a:rPr>
              <a:t>Monitor a live stream of new threat related activity</a:t>
            </a:r>
          </a:p>
        </p:txBody>
      </p:sp>
      <p:grpSp>
        <p:nvGrpSpPr>
          <p:cNvPr id="14" name="Group 13">
            <a:extLst>
              <a:ext uri="{FF2B5EF4-FFF2-40B4-BE49-F238E27FC236}">
                <a16:creationId xmlns:a16="http://schemas.microsoft.com/office/drawing/2014/main" id="{C3038BB1-D3DA-43F3-B145-DCD07307859A}"/>
              </a:ext>
            </a:extLst>
          </p:cNvPr>
          <p:cNvGrpSpPr/>
          <p:nvPr/>
        </p:nvGrpSpPr>
        <p:grpSpPr>
          <a:xfrm>
            <a:off x="5738132" y="1386522"/>
            <a:ext cx="6453868" cy="5273755"/>
            <a:chOff x="5738132" y="1386522"/>
            <a:chExt cx="6453868" cy="5273755"/>
          </a:xfrm>
        </p:grpSpPr>
        <p:sp>
          <p:nvSpPr>
            <p:cNvPr id="16" name="Rectangle: Rounded Corners 15">
              <a:extLst>
                <a:ext uri="{FF2B5EF4-FFF2-40B4-BE49-F238E27FC236}">
                  <a16:creationId xmlns:a16="http://schemas.microsoft.com/office/drawing/2014/main" id="{17AB8A56-0F01-464C-B78C-FDCC65512FD5}"/>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9ADE0AED-BB68-4A69-963A-3DD16B866B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grpSp>
        <p:nvGrpSpPr>
          <p:cNvPr id="11" name="Group 10">
            <a:extLst>
              <a:ext uri="{FF2B5EF4-FFF2-40B4-BE49-F238E27FC236}">
                <a16:creationId xmlns:a16="http://schemas.microsoft.com/office/drawing/2014/main" id="{E7421DF3-0D0E-4C6C-BF1D-83AEC057E0BC}"/>
              </a:ext>
            </a:extLst>
          </p:cNvPr>
          <p:cNvGrpSpPr/>
          <p:nvPr/>
        </p:nvGrpSpPr>
        <p:grpSpPr>
          <a:xfrm>
            <a:off x="585217" y="0"/>
            <a:ext cx="745914" cy="1143000"/>
            <a:chOff x="585217" y="0"/>
            <a:chExt cx="745914" cy="1143000"/>
          </a:xfrm>
        </p:grpSpPr>
        <p:grpSp>
          <p:nvGrpSpPr>
            <p:cNvPr id="15" name="Group 14">
              <a:extLst>
                <a:ext uri="{FF2B5EF4-FFF2-40B4-BE49-F238E27FC236}">
                  <a16:creationId xmlns:a16="http://schemas.microsoft.com/office/drawing/2014/main" id="{18C0FE43-0DDB-4BBE-884E-B38244D90655}"/>
                </a:ext>
              </a:extLst>
            </p:cNvPr>
            <p:cNvGrpSpPr/>
            <p:nvPr/>
          </p:nvGrpSpPr>
          <p:grpSpPr>
            <a:xfrm>
              <a:off x="585217" y="0"/>
              <a:ext cx="745914" cy="1143000"/>
              <a:chOff x="490749" y="2984912"/>
              <a:chExt cx="1872140" cy="2557382"/>
            </a:xfrm>
          </p:grpSpPr>
          <p:sp>
            <p:nvSpPr>
              <p:cNvPr id="19" name="04R">
                <a:extLst>
                  <a:ext uri="{FF2B5EF4-FFF2-40B4-BE49-F238E27FC236}">
                    <a16:creationId xmlns:a16="http://schemas.microsoft.com/office/drawing/2014/main" id="{8A18E763-5002-4EE9-964E-76BA323A117D}"/>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 name="04R">
                <a:extLst>
                  <a:ext uri="{FF2B5EF4-FFF2-40B4-BE49-F238E27FC236}">
                    <a16:creationId xmlns:a16="http://schemas.microsoft.com/office/drawing/2014/main" id="{22D8858E-1C86-48FC-8EDB-497E9067466B}"/>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8" name="Rectangle 17">
              <a:extLst>
                <a:ext uri="{FF2B5EF4-FFF2-40B4-BE49-F238E27FC236}">
                  <a16:creationId xmlns:a16="http://schemas.microsoft.com/office/drawing/2014/main" id="{58622CC7-5D94-42CA-B3E8-EF110CF6CFAC}"/>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5</a:t>
              </a:r>
            </a:p>
          </p:txBody>
        </p:sp>
      </p:grpSp>
      <p:pic>
        <p:nvPicPr>
          <p:cNvPr id="8" name="Picture 7">
            <a:extLst>
              <a:ext uri="{FF2B5EF4-FFF2-40B4-BE49-F238E27FC236}">
                <a16:creationId xmlns:a16="http://schemas.microsoft.com/office/drawing/2014/main" id="{5EEFBF09-7070-48FF-AB03-EF77FBE44923}"/>
              </a:ext>
            </a:extLst>
          </p:cNvPr>
          <p:cNvPicPr>
            <a:picLocks noChangeAspect="1"/>
          </p:cNvPicPr>
          <p:nvPr/>
        </p:nvPicPr>
        <p:blipFill rotWithShape="1">
          <a:blip r:embed="rId4"/>
          <a:srcRect r="11753"/>
          <a:stretch/>
        </p:blipFill>
        <p:spPr>
          <a:xfrm>
            <a:off x="6234849" y="1845733"/>
            <a:ext cx="5957152" cy="4305300"/>
          </a:xfrm>
          <a:prstGeom prst="rect">
            <a:avLst/>
          </a:prstGeom>
        </p:spPr>
      </p:pic>
    </p:spTree>
    <p:extLst>
      <p:ext uri="{BB962C8B-B14F-4D97-AF65-F5344CB8AC3E}">
        <p14:creationId xmlns:p14="http://schemas.microsoft.com/office/powerpoint/2010/main" val="308610372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F00AE1-8EBB-46BC-9723-18F58A113A32}"/>
              </a:ext>
            </a:extLst>
          </p:cNvPr>
          <p:cNvGrpSpPr/>
          <p:nvPr/>
        </p:nvGrpSpPr>
        <p:grpSpPr>
          <a:xfrm>
            <a:off x="5738132" y="1386522"/>
            <a:ext cx="6453868" cy="5273755"/>
            <a:chOff x="5738132" y="1386522"/>
            <a:chExt cx="6453868" cy="5273755"/>
          </a:xfrm>
        </p:grpSpPr>
        <p:grpSp>
          <p:nvGrpSpPr>
            <p:cNvPr id="14" name="Group 13">
              <a:extLst>
                <a:ext uri="{FF2B5EF4-FFF2-40B4-BE49-F238E27FC236}">
                  <a16:creationId xmlns:a16="http://schemas.microsoft.com/office/drawing/2014/main" id="{342C5D20-B7C5-4C6E-9A92-C9B65B5D8531}"/>
                </a:ext>
              </a:extLst>
            </p:cNvPr>
            <p:cNvGrpSpPr/>
            <p:nvPr/>
          </p:nvGrpSpPr>
          <p:grpSpPr>
            <a:xfrm>
              <a:off x="5738132" y="1386522"/>
              <a:ext cx="6453868" cy="5273755"/>
              <a:chOff x="5738132" y="1386522"/>
              <a:chExt cx="6453868" cy="5273755"/>
            </a:xfrm>
          </p:grpSpPr>
          <p:sp>
            <p:nvSpPr>
              <p:cNvPr id="16" name="Rectangle: Rounded Corners 15">
                <a:extLst>
                  <a:ext uri="{FF2B5EF4-FFF2-40B4-BE49-F238E27FC236}">
                    <a16:creationId xmlns:a16="http://schemas.microsoft.com/office/drawing/2014/main" id="{DDFBDEBE-3FB6-43CE-A3B0-4B9F88D03323}"/>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screenshot of a cell phone&#10;&#10;Description automatically generated">
                <a:extLst>
                  <a:ext uri="{FF2B5EF4-FFF2-40B4-BE49-F238E27FC236}">
                    <a16:creationId xmlns:a16="http://schemas.microsoft.com/office/drawing/2014/main" id="{87DEB96F-ED93-4A61-B3AB-8CF88A94E8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4" name="Picture 23" descr="A screenshot of a social media post&#10;&#10;Description automatically generated">
              <a:extLst>
                <a:ext uri="{FF2B5EF4-FFF2-40B4-BE49-F238E27FC236}">
                  <a16:creationId xmlns:a16="http://schemas.microsoft.com/office/drawing/2014/main" id="{C3CBB6CB-B537-41E9-AACD-97443E2B9E60}"/>
                </a:ext>
              </a:extLst>
            </p:cNvPr>
            <p:cNvPicPr>
              <a:picLocks noChangeAspect="1"/>
            </p:cNvPicPr>
            <p:nvPr/>
          </p:nvPicPr>
          <p:blipFill rotWithShape="1">
            <a:blip r:embed="rId4">
              <a:extLst>
                <a:ext uri="{28A0092B-C50C-407E-A947-70E740481C1C}">
                  <a14:useLocalDpi xmlns:a14="http://schemas.microsoft.com/office/drawing/2010/main"/>
                </a:ext>
              </a:extLst>
            </a:blip>
            <a:srcRect l="1" t="666" r="17370" b="838"/>
            <a:stretch/>
          </p:blipFill>
          <p:spPr>
            <a:xfrm>
              <a:off x="6230574" y="1848289"/>
              <a:ext cx="5961425" cy="4292161"/>
            </a:xfrm>
            <a:prstGeom prst="rect">
              <a:avLst/>
            </a:prstGeom>
          </p:spPr>
        </p:pic>
      </p:grpSp>
      <p:sp>
        <p:nvSpPr>
          <p:cNvPr id="2" name="Title 1">
            <a:extLst>
              <a:ext uri="{FF2B5EF4-FFF2-40B4-BE49-F238E27FC236}">
                <a16:creationId xmlns:a16="http://schemas.microsoft.com/office/drawing/2014/main" id="{684133B2-377B-4430-8D4C-7B14A64CD121}"/>
              </a:ext>
            </a:extLst>
          </p:cNvPr>
          <p:cNvSpPr>
            <a:spLocks noGrp="1"/>
          </p:cNvSpPr>
          <p:nvPr>
            <p:ph type="title"/>
          </p:nvPr>
        </p:nvSpPr>
        <p:spPr>
          <a:xfrm>
            <a:off x="1527175" y="457200"/>
            <a:ext cx="10079608" cy="492443"/>
          </a:xfrm>
        </p:spPr>
        <p:txBody>
          <a:bodyPr/>
          <a:lstStyle/>
          <a:p>
            <a:r>
              <a:rPr lang="en-US" sz="3200"/>
              <a:t>Use </a:t>
            </a:r>
            <a:r>
              <a:rPr lang="en-US" sz="3200" err="1"/>
              <a:t>Jupyter</a:t>
            </a:r>
            <a:r>
              <a:rPr lang="en-US" sz="3200"/>
              <a:t> notebooks for advanced hunting</a:t>
            </a:r>
          </a:p>
        </p:txBody>
      </p:sp>
      <p:sp>
        <p:nvSpPr>
          <p:cNvPr id="12" name="TextBox 11">
            <a:extLst>
              <a:ext uri="{FF2B5EF4-FFF2-40B4-BE49-F238E27FC236}">
                <a16:creationId xmlns:a16="http://schemas.microsoft.com/office/drawing/2014/main" id="{CA828F83-A506-4907-8146-2D521C941336}"/>
              </a:ext>
            </a:extLst>
          </p:cNvPr>
          <p:cNvSpPr txBox="1"/>
          <p:nvPr/>
        </p:nvSpPr>
        <p:spPr>
          <a:xfrm>
            <a:off x="598537" y="2027987"/>
            <a:ext cx="3757564" cy="3037928"/>
          </a:xfrm>
          <a:prstGeom prst="rect">
            <a:avLst/>
          </a:prstGeom>
          <a:noFill/>
        </p:spPr>
        <p:txBody>
          <a:bodyPr wrap="square" lIns="0" tIns="0" rIns="179285" bIns="143428" rtlCol="0">
            <a:spAutoFit/>
          </a:bodyPr>
          <a:lstStyle/>
          <a:p>
            <a:pPr marR="0" lvl="0" indent="0" fontAlgn="auto">
              <a:lnSpc>
                <a:spcPct val="100000"/>
              </a:lnSpc>
              <a:spcBef>
                <a:spcPts val="0"/>
              </a:spcBef>
              <a:spcAft>
                <a:spcPts val="2400"/>
              </a:spcAft>
              <a:buClrTx/>
              <a:buSzTx/>
              <a:buFontTx/>
              <a:buNone/>
              <a:tabLst/>
              <a:defRPr/>
            </a:pPr>
            <a:r>
              <a:rPr lang="en-US" sz="1800">
                <a:latin typeface="Segoe UI Semibold"/>
              </a:rPr>
              <a:t>Run in the Azure cloud</a:t>
            </a:r>
          </a:p>
          <a:p>
            <a:pPr marR="0" lvl="0" indent="0" fontAlgn="auto">
              <a:lnSpc>
                <a:spcPct val="100000"/>
              </a:lnSpc>
              <a:spcBef>
                <a:spcPts val="0"/>
              </a:spcBef>
              <a:spcAft>
                <a:spcPts val="2400"/>
              </a:spcAft>
              <a:buClrTx/>
              <a:buSzTx/>
              <a:buFontTx/>
              <a:buNone/>
              <a:tabLst/>
              <a:defRPr/>
            </a:pPr>
            <a:r>
              <a:rPr lang="en-US" sz="1800">
                <a:latin typeface="Segoe UI Semibold"/>
              </a:rPr>
              <a:t>Save as sharable HTML/JSON</a:t>
            </a:r>
          </a:p>
          <a:p>
            <a:pPr marR="0" lvl="0" indent="0" fontAlgn="auto">
              <a:lnSpc>
                <a:spcPct val="100000"/>
              </a:lnSpc>
              <a:spcBef>
                <a:spcPts val="0"/>
              </a:spcBef>
              <a:spcAft>
                <a:spcPts val="2400"/>
              </a:spcAft>
              <a:buClrTx/>
              <a:buSzTx/>
              <a:buFontTx/>
              <a:buNone/>
              <a:tabLst/>
              <a:defRPr/>
            </a:pPr>
            <a:r>
              <a:rPr lang="en-US" sz="1800">
                <a:latin typeface="Segoe UI Semibold"/>
              </a:rPr>
              <a:t>Query Azure Sentinel data</a:t>
            </a:r>
          </a:p>
          <a:p>
            <a:pPr marR="0" lvl="0" indent="0" fontAlgn="auto">
              <a:lnSpc>
                <a:spcPct val="100000"/>
              </a:lnSpc>
              <a:spcBef>
                <a:spcPts val="0"/>
              </a:spcBef>
              <a:spcAft>
                <a:spcPts val="2400"/>
              </a:spcAft>
              <a:buClrTx/>
              <a:buSzTx/>
              <a:buFontTx/>
              <a:buNone/>
              <a:tabLst/>
              <a:defRPr/>
            </a:pPr>
            <a:r>
              <a:rPr lang="en-US" sz="1800">
                <a:latin typeface="Segoe UI Semibold"/>
              </a:rPr>
              <a:t>Bring external data sources</a:t>
            </a:r>
          </a:p>
          <a:p>
            <a:pPr marR="0" lvl="0" indent="0" fontAlgn="auto">
              <a:lnSpc>
                <a:spcPct val="100000"/>
              </a:lnSpc>
              <a:spcBef>
                <a:spcPts val="0"/>
              </a:spcBef>
              <a:spcAft>
                <a:spcPts val="2400"/>
              </a:spcAft>
              <a:buClrTx/>
              <a:buSzTx/>
              <a:buFontTx/>
              <a:buNone/>
              <a:tabLst/>
              <a:defRPr/>
            </a:pPr>
            <a:r>
              <a:rPr lang="en-US" sz="1800">
                <a:latin typeface="Segoe UI Semibold"/>
              </a:rPr>
              <a:t>Use your language of choice - Python, SQL, KQL, R, …</a:t>
            </a:r>
          </a:p>
        </p:txBody>
      </p:sp>
      <p:grpSp>
        <p:nvGrpSpPr>
          <p:cNvPr id="10" name="Group 9">
            <a:extLst>
              <a:ext uri="{FF2B5EF4-FFF2-40B4-BE49-F238E27FC236}">
                <a16:creationId xmlns:a16="http://schemas.microsoft.com/office/drawing/2014/main" id="{3392B208-BC3C-44E0-92A3-802159E4427D}"/>
              </a:ext>
            </a:extLst>
          </p:cNvPr>
          <p:cNvGrpSpPr/>
          <p:nvPr/>
        </p:nvGrpSpPr>
        <p:grpSpPr>
          <a:xfrm>
            <a:off x="585217" y="0"/>
            <a:ext cx="745914" cy="1143000"/>
            <a:chOff x="585217" y="0"/>
            <a:chExt cx="745914" cy="1143000"/>
          </a:xfrm>
        </p:grpSpPr>
        <p:grpSp>
          <p:nvGrpSpPr>
            <p:cNvPr id="11" name="Group 10">
              <a:extLst>
                <a:ext uri="{FF2B5EF4-FFF2-40B4-BE49-F238E27FC236}">
                  <a16:creationId xmlns:a16="http://schemas.microsoft.com/office/drawing/2014/main" id="{3097165C-DD39-4A6B-AF40-16C499799427}"/>
                </a:ext>
              </a:extLst>
            </p:cNvPr>
            <p:cNvGrpSpPr/>
            <p:nvPr/>
          </p:nvGrpSpPr>
          <p:grpSpPr>
            <a:xfrm>
              <a:off x="585217" y="0"/>
              <a:ext cx="745914" cy="1143000"/>
              <a:chOff x="490749" y="2984912"/>
              <a:chExt cx="1872140" cy="2557382"/>
            </a:xfrm>
          </p:grpSpPr>
          <p:sp>
            <p:nvSpPr>
              <p:cNvPr id="18" name="04R">
                <a:extLst>
                  <a:ext uri="{FF2B5EF4-FFF2-40B4-BE49-F238E27FC236}">
                    <a16:creationId xmlns:a16="http://schemas.microsoft.com/office/drawing/2014/main" id="{B7878D12-41A6-41C6-BF0A-5017CD81B525}"/>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 name="04R">
                <a:extLst>
                  <a:ext uri="{FF2B5EF4-FFF2-40B4-BE49-F238E27FC236}">
                    <a16:creationId xmlns:a16="http://schemas.microsoft.com/office/drawing/2014/main" id="{362D4276-5031-4376-8CF1-93A4EAF3033D}"/>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5" name="Rectangle 14">
              <a:extLst>
                <a:ext uri="{FF2B5EF4-FFF2-40B4-BE49-F238E27FC236}">
                  <a16:creationId xmlns:a16="http://schemas.microsoft.com/office/drawing/2014/main" id="{88ABCCE1-3A0A-49D3-85A3-24BA28070CA9}"/>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5</a:t>
              </a:r>
            </a:p>
          </p:txBody>
        </p:sp>
      </p:grpSp>
    </p:spTree>
    <p:extLst>
      <p:ext uri="{BB962C8B-B14F-4D97-AF65-F5344CB8AC3E}">
        <p14:creationId xmlns:p14="http://schemas.microsoft.com/office/powerpoint/2010/main" val="356145630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30183332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1AE383-7381-49A4-B14A-C5427439483F}"/>
              </a:ext>
            </a:extLst>
          </p:cNvPr>
          <p:cNvSpPr/>
          <p:nvPr/>
        </p:nvSpPr>
        <p:spPr>
          <a:xfrm>
            <a:off x="4356100" y="2367171"/>
            <a:ext cx="7253288" cy="2123658"/>
          </a:xfrm>
          <a:prstGeom prst="rect">
            <a:avLst/>
          </a:prstGeom>
        </p:spPr>
        <p:txBody>
          <a:bodyPr wrap="square" anchor="ctr">
            <a:spAutoFit/>
          </a:bodyPr>
          <a:lstStyle/>
          <a:p>
            <a:pPr lvl="0">
              <a:defRPr/>
            </a:pPr>
            <a:r>
              <a:rPr lang="en-US" sz="4400" spc="-100">
                <a:latin typeface="+mj-lt"/>
              </a:rPr>
              <a:t>Where can you find and </a:t>
            </a:r>
            <a:br>
              <a:rPr lang="en-US" sz="4400" spc="-100">
                <a:latin typeface="+mj-lt"/>
              </a:rPr>
            </a:br>
            <a:r>
              <a:rPr lang="en-US" sz="4400" spc="-100">
                <a:latin typeface="+mj-lt"/>
              </a:rPr>
              <a:t>share hunting queries for</a:t>
            </a:r>
          </a:p>
          <a:p>
            <a:pPr lvl="0">
              <a:defRPr/>
            </a:pPr>
            <a:r>
              <a:rPr lang="en-US" sz="4400" spc="-100">
                <a:latin typeface="+mj-lt"/>
              </a:rPr>
              <a:t>Azure Sentinel?</a:t>
            </a:r>
          </a:p>
        </p:txBody>
      </p:sp>
      <p:grpSp>
        <p:nvGrpSpPr>
          <p:cNvPr id="7" name="Group 6">
            <a:extLst>
              <a:ext uri="{FF2B5EF4-FFF2-40B4-BE49-F238E27FC236}">
                <a16:creationId xmlns:a16="http://schemas.microsoft.com/office/drawing/2014/main" id="{1C8AFE55-AF25-48DD-8C9B-F43ECE3B34C1}"/>
              </a:ext>
            </a:extLst>
          </p:cNvPr>
          <p:cNvGrpSpPr/>
          <p:nvPr/>
        </p:nvGrpSpPr>
        <p:grpSpPr>
          <a:xfrm>
            <a:off x="-256153" y="893699"/>
            <a:ext cx="3378766" cy="5070603"/>
            <a:chOff x="-256153" y="893699"/>
            <a:chExt cx="3378766" cy="5070603"/>
          </a:xfrm>
        </p:grpSpPr>
        <p:sp>
          <p:nvSpPr>
            <p:cNvPr id="8" name="Microphone_E720" title="Icon of a microphone">
              <a:extLst>
                <a:ext uri="{FF2B5EF4-FFF2-40B4-BE49-F238E27FC236}">
                  <a16:creationId xmlns:a16="http://schemas.microsoft.com/office/drawing/2014/main" id="{5454F36D-A781-4B08-9A9F-C4035A624E57}"/>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83ECD1E0-5556-4A62-A00A-D692164CF37E}"/>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373699029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454F96-7A0D-4E65-AF26-1D35C57101BD}"/>
              </a:ext>
            </a:extLst>
          </p:cNvPr>
          <p:cNvSpPr/>
          <p:nvPr/>
        </p:nvSpPr>
        <p:spPr>
          <a:xfrm>
            <a:off x="4356100" y="1536174"/>
            <a:ext cx="7253288" cy="3785652"/>
          </a:xfrm>
          <a:prstGeom prst="rect">
            <a:avLst/>
          </a:prstGeom>
        </p:spPr>
        <p:txBody>
          <a:bodyPr wrap="square" anchor="ctr">
            <a:spAutoFit/>
          </a:bodyPr>
          <a:lstStyle/>
          <a:p>
            <a:pPr lvl="0">
              <a:defRPr/>
            </a:pPr>
            <a:r>
              <a:rPr lang="en-US" sz="4000" spc="-100">
                <a:solidFill>
                  <a:schemeClr val="accent1"/>
                </a:solidFill>
                <a:latin typeface="+mj-lt"/>
              </a:rPr>
              <a:t>Hundreds of contributions, including data connectors, workbooks, analytics rules, queries, notebooks, parsers, functions, and playbooks are available on GitHub. </a:t>
            </a:r>
          </a:p>
        </p:txBody>
      </p:sp>
      <p:grpSp>
        <p:nvGrpSpPr>
          <p:cNvPr id="7" name="Group 6">
            <a:extLst>
              <a:ext uri="{FF2B5EF4-FFF2-40B4-BE49-F238E27FC236}">
                <a16:creationId xmlns:a16="http://schemas.microsoft.com/office/drawing/2014/main" id="{BA80E995-7F10-453B-ACF8-BC70DF557FF2}"/>
              </a:ext>
            </a:extLst>
          </p:cNvPr>
          <p:cNvGrpSpPr/>
          <p:nvPr/>
        </p:nvGrpSpPr>
        <p:grpSpPr>
          <a:xfrm>
            <a:off x="-2403433" y="893698"/>
            <a:ext cx="5707728" cy="5070602"/>
            <a:chOff x="-2459705" y="893698"/>
            <a:chExt cx="5707728" cy="5070602"/>
          </a:xfrm>
        </p:grpSpPr>
        <p:sp>
          <p:nvSpPr>
            <p:cNvPr id="8" name="speech_2" title="Icon of a chat bubble">
              <a:extLst>
                <a:ext uri="{FF2B5EF4-FFF2-40B4-BE49-F238E27FC236}">
                  <a16:creationId xmlns:a16="http://schemas.microsoft.com/office/drawing/2014/main" id="{843D1F54-2215-4110-B2EC-58991773165B}"/>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9" name="Group 8">
              <a:extLst>
                <a:ext uri="{FF2B5EF4-FFF2-40B4-BE49-F238E27FC236}">
                  <a16:creationId xmlns:a16="http://schemas.microsoft.com/office/drawing/2014/main" id="{FCD13BEA-38FD-440B-A31F-11D8E719A4AC}"/>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16114D1E-6AAC-4DB9-A645-E038CFC829E4}"/>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a:extLst>
                  <a:ext uri="{FF2B5EF4-FFF2-40B4-BE49-F238E27FC236}">
                    <a16:creationId xmlns:a16="http://schemas.microsoft.com/office/drawing/2014/main" id="{ECD52F25-71BD-486B-BE2E-9E251846D3AF}"/>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391583357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5CD4F894-7326-42AA-AC34-A996622BF990}"/>
              </a:ext>
            </a:extLst>
          </p:cNvPr>
          <p:cNvCxnSpPr>
            <a:cxnSpLocks/>
            <a:stCxn id="4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FB5D7069-B5BE-424A-95CC-1CEC2F517109}"/>
              </a:ext>
            </a:extLst>
          </p:cNvPr>
          <p:cNvCxnSpPr>
            <a:cxnSpLocks/>
            <a:endCxn id="48" idx="6"/>
          </p:cNvCxnSpPr>
          <p:nvPr/>
        </p:nvCxnSpPr>
        <p:spPr>
          <a:xfrm flipH="1" flipV="1">
            <a:off x="449990" y="3052354"/>
            <a:ext cx="1433757" cy="322306"/>
          </a:xfrm>
          <a:prstGeom prst="line">
            <a:avLst/>
          </a:prstGeom>
          <a:noFill/>
          <a:ln w="25400" cap="flat">
            <a:solidFill>
              <a:srgbClr val="D2D2D2"/>
            </a:solidFill>
            <a:prstDash val="solid"/>
            <a:miter lim="800000"/>
            <a:headEnd type="oval" w="lg" len="lg"/>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84B826E4-52FB-4230-A8C6-DA5A34DD3CF7}"/>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673CB4B1-0091-4C74-8455-76ECA4E4CD29}"/>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5C47B75A-1468-4542-9FDA-4A863B86D942}"/>
              </a:ext>
            </a:extLst>
          </p:cNvPr>
          <p:cNvCxnSpPr>
            <a:cxnSpLocks/>
          </p:cNvCxnSpPr>
          <p:nvPr/>
        </p:nvCxnSpPr>
        <p:spPr>
          <a:xfrm>
            <a:off x="831511" y="2233164"/>
            <a:ext cx="1031666" cy="113627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49E394F7-03EB-4425-99EF-7D8BDC9AE865}"/>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167AAA18-9674-49C6-AB92-238FB2B076FC}"/>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A4581009-8AB7-494F-9B26-5D9101302C8B}"/>
              </a:ext>
            </a:extLst>
          </p:cNvPr>
          <p:cNvCxnSpPr>
            <a:cxnSpLocks/>
            <a:endCxn id="47" idx="0"/>
          </p:cNvCxnSpPr>
          <p:nvPr/>
        </p:nvCxnSpPr>
        <p:spPr>
          <a:xfrm flipH="1">
            <a:off x="400471" y="3376139"/>
            <a:ext cx="1483276" cy="154820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138F99F9-E70F-4E73-9D67-F7887FAC5550}"/>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2872EFDC-07CC-4BEB-B2EB-E10D45F7F3D6}"/>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9" name="Energy City line">
            <a:extLst>
              <a:ext uri="{FF2B5EF4-FFF2-40B4-BE49-F238E27FC236}">
                <a16:creationId xmlns:a16="http://schemas.microsoft.com/office/drawing/2014/main" id="{F9472745-D1E7-4983-9C5C-2AC4A5DD0CA7}"/>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3FFDD024-5428-40D0-9E1A-F7DDBE51C038}"/>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34" name="Oval 129">
            <a:extLst>
              <a:ext uri="{FF2B5EF4-FFF2-40B4-BE49-F238E27FC236}">
                <a16:creationId xmlns:a16="http://schemas.microsoft.com/office/drawing/2014/main" id="{DF6A8F97-1885-444E-88DE-31AD74C50136}"/>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33A3C00E-7D13-4E62-A27B-2B21D16175D7}"/>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129">
            <a:extLst>
              <a:ext uri="{FF2B5EF4-FFF2-40B4-BE49-F238E27FC236}">
                <a16:creationId xmlns:a16="http://schemas.microsoft.com/office/drawing/2014/main" id="{49DCF0D8-4FFB-4D37-8FD6-E6179F2896FE}"/>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129">
            <a:extLst>
              <a:ext uri="{FF2B5EF4-FFF2-40B4-BE49-F238E27FC236}">
                <a16:creationId xmlns:a16="http://schemas.microsoft.com/office/drawing/2014/main" id="{02C52BBC-48BC-487B-B901-7FCC68745B71}"/>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129">
            <a:extLst>
              <a:ext uri="{FF2B5EF4-FFF2-40B4-BE49-F238E27FC236}">
                <a16:creationId xmlns:a16="http://schemas.microsoft.com/office/drawing/2014/main" id="{4A1CCDF5-E133-46A3-9440-13D3AEA78915}"/>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75" name="Group 74">
            <a:extLst>
              <a:ext uri="{FF2B5EF4-FFF2-40B4-BE49-F238E27FC236}">
                <a16:creationId xmlns:a16="http://schemas.microsoft.com/office/drawing/2014/main" id="{AF6C67A9-05B5-4738-8671-04520B05FCD8}"/>
              </a:ext>
            </a:extLst>
          </p:cNvPr>
          <p:cNvGrpSpPr/>
          <p:nvPr/>
        </p:nvGrpSpPr>
        <p:grpSpPr>
          <a:xfrm>
            <a:off x="1372866" y="2786795"/>
            <a:ext cx="1286179" cy="1286175"/>
            <a:chOff x="1372866" y="2786795"/>
            <a:chExt cx="1286179" cy="1286175"/>
          </a:xfrm>
        </p:grpSpPr>
        <p:sp>
          <p:nvSpPr>
            <p:cNvPr id="37" name="Oval 36">
              <a:extLst>
                <a:ext uri="{FF2B5EF4-FFF2-40B4-BE49-F238E27FC236}">
                  <a16:creationId xmlns:a16="http://schemas.microsoft.com/office/drawing/2014/main" id="{7EA93402-8718-4841-B86E-9D789104979C}"/>
                </a:ext>
              </a:extLst>
            </p:cNvPr>
            <p:cNvSpPr/>
            <p:nvPr/>
          </p:nvSpPr>
          <p:spPr bwMode="auto">
            <a:xfrm>
              <a:off x="1372866" y="2786795"/>
              <a:ext cx="1286179" cy="1286175"/>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inoculars" title="Icon of binoculars">
              <a:extLst>
                <a:ext uri="{FF2B5EF4-FFF2-40B4-BE49-F238E27FC236}">
                  <a16:creationId xmlns:a16="http://schemas.microsoft.com/office/drawing/2014/main" id="{6BC318E9-BBC1-42DE-89D0-9549B11EDCC7}"/>
                </a:ext>
              </a:extLst>
            </p:cNvPr>
            <p:cNvSpPr>
              <a:spLocks noChangeAspect="1" noEditPoints="1"/>
            </p:cNvSpPr>
            <p:nvPr/>
          </p:nvSpPr>
          <p:spPr bwMode="auto">
            <a:xfrm>
              <a:off x="1662020" y="3103967"/>
              <a:ext cx="707871" cy="651831"/>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 name="Group 1">
            <a:extLst>
              <a:ext uri="{FF2B5EF4-FFF2-40B4-BE49-F238E27FC236}">
                <a16:creationId xmlns:a16="http://schemas.microsoft.com/office/drawing/2014/main" id="{42445977-EB3E-4F75-958D-F561170F39CB}"/>
              </a:ext>
            </a:extLst>
          </p:cNvPr>
          <p:cNvGrpSpPr/>
          <p:nvPr/>
        </p:nvGrpSpPr>
        <p:grpSpPr>
          <a:xfrm>
            <a:off x="587529" y="1945831"/>
            <a:ext cx="494604" cy="494604"/>
            <a:chOff x="587529" y="1945831"/>
            <a:chExt cx="494604" cy="494604"/>
          </a:xfrm>
        </p:grpSpPr>
        <p:sp>
          <p:nvSpPr>
            <p:cNvPr id="22" name="Oval 21">
              <a:extLst>
                <a:ext uri="{FF2B5EF4-FFF2-40B4-BE49-F238E27FC236}">
                  <a16:creationId xmlns:a16="http://schemas.microsoft.com/office/drawing/2014/main" id="{CECCEEDD-A0BA-486C-9313-3911ECAD718A}"/>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3" name="Group 52">
              <a:extLst>
                <a:ext uri="{FF2B5EF4-FFF2-40B4-BE49-F238E27FC236}">
                  <a16:creationId xmlns:a16="http://schemas.microsoft.com/office/drawing/2014/main" id="{C3966150-E001-4BC2-859F-9FEDF57157FC}"/>
                </a:ext>
              </a:extLst>
            </p:cNvPr>
            <p:cNvGrpSpPr/>
            <p:nvPr/>
          </p:nvGrpSpPr>
          <p:grpSpPr>
            <a:xfrm>
              <a:off x="703568" y="2056528"/>
              <a:ext cx="259340" cy="252832"/>
              <a:chOff x="783093" y="-2783562"/>
              <a:chExt cx="1002275" cy="977133"/>
            </a:xfrm>
          </p:grpSpPr>
          <p:sp>
            <p:nvSpPr>
              <p:cNvPr id="54" name="Rectangle 53">
                <a:extLst>
                  <a:ext uri="{FF2B5EF4-FFF2-40B4-BE49-F238E27FC236}">
                    <a16:creationId xmlns:a16="http://schemas.microsoft.com/office/drawing/2014/main" id="{58AED24E-5F30-4191-9BF7-C293C307A61B}"/>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5">
                <a:extLst>
                  <a:ext uri="{FF2B5EF4-FFF2-40B4-BE49-F238E27FC236}">
                    <a16:creationId xmlns:a16="http://schemas.microsoft.com/office/drawing/2014/main" id="{7B8F1DED-8006-4DE8-ACC6-426A9F627884}"/>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Line 6">
                <a:extLst>
                  <a:ext uri="{FF2B5EF4-FFF2-40B4-BE49-F238E27FC236}">
                    <a16:creationId xmlns:a16="http://schemas.microsoft.com/office/drawing/2014/main" id="{803DE817-0D18-4C0B-BEEB-9E94CF38B348}"/>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7" name="Line 7">
                <a:extLst>
                  <a:ext uri="{FF2B5EF4-FFF2-40B4-BE49-F238E27FC236}">
                    <a16:creationId xmlns:a16="http://schemas.microsoft.com/office/drawing/2014/main" id="{E80F30A9-CD9F-47E2-A585-1C18D0F4507E}"/>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8" name="Line 8">
                <a:extLst>
                  <a:ext uri="{FF2B5EF4-FFF2-40B4-BE49-F238E27FC236}">
                    <a16:creationId xmlns:a16="http://schemas.microsoft.com/office/drawing/2014/main" id="{10D642A0-22FC-46E0-9DBE-E767AA626370}"/>
                  </a:ext>
                </a:extLst>
              </p:cNvPr>
              <p:cNvSpPr>
                <a:spLocks noChangeShapeType="1"/>
              </p:cNvSpPr>
              <p:nvPr/>
            </p:nvSpPr>
            <p:spPr bwMode="auto">
              <a:xfrm>
                <a:off x="783093" y="-2104708"/>
                <a:ext cx="833885"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9" name="Line 9">
                <a:extLst>
                  <a:ext uri="{FF2B5EF4-FFF2-40B4-BE49-F238E27FC236}">
                    <a16:creationId xmlns:a16="http://schemas.microsoft.com/office/drawing/2014/main" id="{07B59F39-D8A6-4426-8622-F6789783A581}"/>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0" name="Freeform 10">
                <a:extLst>
                  <a:ext uri="{FF2B5EF4-FFF2-40B4-BE49-F238E27FC236}">
                    <a16:creationId xmlns:a16="http://schemas.microsoft.com/office/drawing/2014/main" id="{C3D57A69-79C1-4604-BC66-A4A86D746077}"/>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69" name="Group 68">
            <a:extLst>
              <a:ext uri="{FF2B5EF4-FFF2-40B4-BE49-F238E27FC236}">
                <a16:creationId xmlns:a16="http://schemas.microsoft.com/office/drawing/2014/main" id="{7AFAEEA3-EF9C-4CB6-811B-9FB8100A1059}"/>
              </a:ext>
            </a:extLst>
          </p:cNvPr>
          <p:cNvGrpSpPr/>
          <p:nvPr/>
        </p:nvGrpSpPr>
        <p:grpSpPr>
          <a:xfrm>
            <a:off x="901854" y="5393869"/>
            <a:ext cx="494604" cy="494604"/>
            <a:chOff x="3181981" y="455880"/>
            <a:chExt cx="910036" cy="910036"/>
          </a:xfrm>
        </p:grpSpPr>
        <p:sp>
          <p:nvSpPr>
            <p:cNvPr id="70" name="Oval 69">
              <a:extLst>
                <a:ext uri="{FF2B5EF4-FFF2-40B4-BE49-F238E27FC236}">
                  <a16:creationId xmlns:a16="http://schemas.microsoft.com/office/drawing/2014/main" id="{D06B45DF-F9DA-490F-968E-FB9BE844B2C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target_2" title="Icon of a target with an arrow hitting the bullseye">
              <a:extLst>
                <a:ext uri="{FF2B5EF4-FFF2-40B4-BE49-F238E27FC236}">
                  <a16:creationId xmlns:a16="http://schemas.microsoft.com/office/drawing/2014/main" id="{1F37052F-0A6A-4EC5-92E6-EFDF2C37AC3A}"/>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75EF072-D615-4973-A4D6-F6F51A395625}"/>
              </a:ext>
            </a:extLst>
          </p:cNvPr>
          <p:cNvGrpSpPr/>
          <p:nvPr/>
        </p:nvGrpSpPr>
        <p:grpSpPr>
          <a:xfrm>
            <a:off x="1539527" y="4487373"/>
            <a:ext cx="494604" cy="494604"/>
            <a:chOff x="4498330" y="437396"/>
            <a:chExt cx="910036" cy="910036"/>
          </a:xfrm>
        </p:grpSpPr>
        <p:sp>
          <p:nvSpPr>
            <p:cNvPr id="73" name="Oval 72">
              <a:extLst>
                <a:ext uri="{FF2B5EF4-FFF2-40B4-BE49-F238E27FC236}">
                  <a16:creationId xmlns:a16="http://schemas.microsoft.com/office/drawing/2014/main" id="{D93F49F2-A037-4CF6-B1C4-A78830904A6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4" name="gear" title="Icon of a gear surrounded by a circle with lines of varying length">
              <a:extLst>
                <a:ext uri="{FF2B5EF4-FFF2-40B4-BE49-F238E27FC236}">
                  <a16:creationId xmlns:a16="http://schemas.microsoft.com/office/drawing/2014/main" id="{CC6F7504-E7B8-4748-94B9-29B3AD6ABEF0}"/>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A49BCE59-A311-4EBC-8B92-EBF9359F3B82}"/>
              </a:ext>
            </a:extLst>
          </p:cNvPr>
          <p:cNvSpPr/>
          <p:nvPr/>
        </p:nvSpPr>
        <p:spPr bwMode="auto">
          <a:xfrm>
            <a:off x="977794" y="846419"/>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brain_2" title="Icon of a brain with circles and connection lines inside">
            <a:extLst>
              <a:ext uri="{FF2B5EF4-FFF2-40B4-BE49-F238E27FC236}">
                <a16:creationId xmlns:a16="http://schemas.microsoft.com/office/drawing/2014/main" id="{1E82DE5D-ECFC-4E3B-8D6C-B2241DFB8415}"/>
              </a:ext>
            </a:extLst>
          </p:cNvPr>
          <p:cNvSpPr>
            <a:spLocks noChangeAspect="1" noEditPoints="1"/>
          </p:cNvSpPr>
          <p:nvPr/>
        </p:nvSpPr>
        <p:spPr bwMode="auto">
          <a:xfrm>
            <a:off x="1022633" y="958513"/>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93237252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91D6D830-DBD6-40D8-819A-1EF323DB35B7}"/>
              </a:ext>
            </a:extLst>
          </p:cNvPr>
          <p:cNvCxnSpPr>
            <a:cxnSpLocks/>
            <a:stCxn id="3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0FAA26A-5112-42F8-9583-963124F190EC}"/>
              </a:ext>
            </a:extLst>
          </p:cNvPr>
          <p:cNvCxnSpPr>
            <a:cxnSpLocks/>
            <a:endCxn id="38"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5DEE6E06-8B18-441B-B91C-AF0E10BC7C3C}"/>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4845D744-00A9-428E-A873-A75A459312A1}"/>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163ADCBE-01DB-41E3-B8D4-C4FD226DB2C7}"/>
              </a:ext>
            </a:extLst>
          </p:cNvPr>
          <p:cNvCxnSpPr>
            <a:cxnSpLocks/>
            <a:stCxn id="27"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BADAA620-8629-44F1-9323-36B51A509CA9}"/>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46D7B7EC-E496-4228-9DC1-D73AD664E418}"/>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FCDF5A9E-7E9B-486F-8196-06781B8574A9}"/>
              </a:ext>
            </a:extLst>
          </p:cNvPr>
          <p:cNvCxnSpPr>
            <a:cxnSpLocks/>
            <a:endCxn id="37"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25AE9E31-729B-4B8E-A3FC-36A4AFE28F48}"/>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644502B9-4AA4-4633-B251-95FDC4A0AD4E}"/>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Incidents</a:t>
            </a:r>
          </a:p>
        </p:txBody>
      </p:sp>
      <p:grpSp>
        <p:nvGrpSpPr>
          <p:cNvPr id="15" name="Group 14">
            <a:extLst>
              <a:ext uri="{FF2B5EF4-FFF2-40B4-BE49-F238E27FC236}">
                <a16:creationId xmlns:a16="http://schemas.microsoft.com/office/drawing/2014/main" id="{34248523-8155-4378-83DC-60A222B7937A}"/>
              </a:ext>
            </a:extLst>
          </p:cNvPr>
          <p:cNvGrpSpPr/>
          <p:nvPr/>
        </p:nvGrpSpPr>
        <p:grpSpPr>
          <a:xfrm>
            <a:off x="901854" y="5395643"/>
            <a:ext cx="494604" cy="494604"/>
            <a:chOff x="4498330" y="437396"/>
            <a:chExt cx="910036" cy="910036"/>
          </a:xfrm>
        </p:grpSpPr>
        <p:sp>
          <p:nvSpPr>
            <p:cNvPr id="16" name="Oval 15">
              <a:extLst>
                <a:ext uri="{FF2B5EF4-FFF2-40B4-BE49-F238E27FC236}">
                  <a16:creationId xmlns:a16="http://schemas.microsoft.com/office/drawing/2014/main" id="{59B5C756-0C34-4B43-B0FD-0FFCEC3524C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gear" title="Icon of a gear surrounded by a circle with lines of varying length">
              <a:extLst>
                <a:ext uri="{FF2B5EF4-FFF2-40B4-BE49-F238E27FC236}">
                  <a16:creationId xmlns:a16="http://schemas.microsoft.com/office/drawing/2014/main" id="{C5AD3CDE-ED73-42BA-8CF5-6DD296C485C8}"/>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29" name="Energy City line">
            <a:extLst>
              <a:ext uri="{FF2B5EF4-FFF2-40B4-BE49-F238E27FC236}">
                <a16:creationId xmlns:a16="http://schemas.microsoft.com/office/drawing/2014/main" id="{A229EDAC-1150-4C6A-B093-AEEB1F820FFB}"/>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723D0A03-21C0-44D1-BEBD-53617A8CEF8C}"/>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57B86F12-A792-4311-BFFB-1065266A7858}"/>
              </a:ext>
            </a:extLst>
          </p:cNvPr>
          <p:cNvGrpSpPr/>
          <p:nvPr/>
        </p:nvGrpSpPr>
        <p:grpSpPr>
          <a:xfrm>
            <a:off x="1043823" y="882785"/>
            <a:ext cx="494604" cy="494604"/>
            <a:chOff x="955596" y="437396"/>
            <a:chExt cx="910036" cy="910036"/>
          </a:xfrm>
        </p:grpSpPr>
        <p:sp>
          <p:nvSpPr>
            <p:cNvPr id="32" name="Oval 31">
              <a:extLst>
                <a:ext uri="{FF2B5EF4-FFF2-40B4-BE49-F238E27FC236}">
                  <a16:creationId xmlns:a16="http://schemas.microsoft.com/office/drawing/2014/main" id="{1C5773E2-336F-4440-A50D-6A71C516E3C1}"/>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binoculars" title="Icon of binoculars">
              <a:extLst>
                <a:ext uri="{FF2B5EF4-FFF2-40B4-BE49-F238E27FC236}">
                  <a16:creationId xmlns:a16="http://schemas.microsoft.com/office/drawing/2014/main" id="{A6FF7359-B6FE-4829-9922-A62828CF4736}"/>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4" name="Oval 129">
            <a:extLst>
              <a:ext uri="{FF2B5EF4-FFF2-40B4-BE49-F238E27FC236}">
                <a16:creationId xmlns:a16="http://schemas.microsoft.com/office/drawing/2014/main" id="{DE5FA729-7308-4FB8-AB0C-69982D6E01EA}"/>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7683957E-374E-4315-A8B9-4F181CD03A9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 name="Oval 129">
            <a:extLst>
              <a:ext uri="{FF2B5EF4-FFF2-40B4-BE49-F238E27FC236}">
                <a16:creationId xmlns:a16="http://schemas.microsoft.com/office/drawing/2014/main" id="{E763C2B3-9161-4E90-9544-5A6FCE66A59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7" name="Oval 129">
            <a:extLst>
              <a:ext uri="{FF2B5EF4-FFF2-40B4-BE49-F238E27FC236}">
                <a16:creationId xmlns:a16="http://schemas.microsoft.com/office/drawing/2014/main" id="{442A613E-54D0-421B-819F-C0D1AF2D1B0D}"/>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8" name="Oval 129">
            <a:extLst>
              <a:ext uri="{FF2B5EF4-FFF2-40B4-BE49-F238E27FC236}">
                <a16:creationId xmlns:a16="http://schemas.microsoft.com/office/drawing/2014/main" id="{54375E93-5268-477A-8C5D-2BC67A93440E}"/>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D2504B59-0B33-4A26-BADD-EE84C632DBA2}"/>
              </a:ext>
            </a:extLst>
          </p:cNvPr>
          <p:cNvGrpSpPr/>
          <p:nvPr/>
        </p:nvGrpSpPr>
        <p:grpSpPr>
          <a:xfrm>
            <a:off x="1368505" y="2781518"/>
            <a:ext cx="1288600" cy="1288596"/>
            <a:chOff x="1368505" y="2781518"/>
            <a:chExt cx="1288600" cy="1288596"/>
          </a:xfrm>
        </p:grpSpPr>
        <p:sp>
          <p:nvSpPr>
            <p:cNvPr id="40" name="Oval 39">
              <a:extLst>
                <a:ext uri="{FF2B5EF4-FFF2-40B4-BE49-F238E27FC236}">
                  <a16:creationId xmlns:a16="http://schemas.microsoft.com/office/drawing/2014/main" id="{37C775C1-4084-4718-909D-C4A07810639D}"/>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B8C6BAF8-AE7B-43F0-A820-05208085B96D}"/>
                </a:ext>
              </a:extLst>
            </p:cNvPr>
            <p:cNvSpPr>
              <a:spLocks noChangeAspect="1" noEditPoints="1"/>
            </p:cNvSpPr>
            <p:nvPr/>
          </p:nvSpPr>
          <p:spPr bwMode="auto">
            <a:xfrm>
              <a:off x="1652272" y="3066722"/>
              <a:ext cx="721066" cy="71818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2540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61" name="Group 60">
            <a:extLst>
              <a:ext uri="{FF2B5EF4-FFF2-40B4-BE49-F238E27FC236}">
                <a16:creationId xmlns:a16="http://schemas.microsoft.com/office/drawing/2014/main" id="{9FCAEDAC-1A69-45D0-9C1D-14F537BA6E37}"/>
              </a:ext>
            </a:extLst>
          </p:cNvPr>
          <p:cNvGrpSpPr/>
          <p:nvPr/>
        </p:nvGrpSpPr>
        <p:grpSpPr>
          <a:xfrm>
            <a:off x="1538427" y="4485641"/>
            <a:ext cx="494604" cy="494604"/>
            <a:chOff x="587529" y="1945831"/>
            <a:chExt cx="494604" cy="494604"/>
          </a:xfrm>
        </p:grpSpPr>
        <p:sp>
          <p:nvSpPr>
            <p:cNvPr id="62" name="Oval 61">
              <a:extLst>
                <a:ext uri="{FF2B5EF4-FFF2-40B4-BE49-F238E27FC236}">
                  <a16:creationId xmlns:a16="http://schemas.microsoft.com/office/drawing/2014/main" id="{9495772E-E71E-4FC1-B6A5-1737B81AA0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3" name="Group 62">
              <a:extLst>
                <a:ext uri="{FF2B5EF4-FFF2-40B4-BE49-F238E27FC236}">
                  <a16:creationId xmlns:a16="http://schemas.microsoft.com/office/drawing/2014/main" id="{C26DCAE5-3E30-4D47-BD1D-758645222909}"/>
                </a:ext>
              </a:extLst>
            </p:cNvPr>
            <p:cNvGrpSpPr/>
            <p:nvPr/>
          </p:nvGrpSpPr>
          <p:grpSpPr>
            <a:xfrm>
              <a:off x="703568" y="2056528"/>
              <a:ext cx="259340" cy="252832"/>
              <a:chOff x="783093" y="-2783562"/>
              <a:chExt cx="1002275" cy="977133"/>
            </a:xfrm>
          </p:grpSpPr>
          <p:sp>
            <p:nvSpPr>
              <p:cNvPr id="64" name="Rectangle 63">
                <a:extLst>
                  <a:ext uri="{FF2B5EF4-FFF2-40B4-BE49-F238E27FC236}">
                    <a16:creationId xmlns:a16="http://schemas.microsoft.com/office/drawing/2014/main" id="{5F4D4808-244A-4318-8442-3E8E676FF410}"/>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5" name="Line 5">
                <a:extLst>
                  <a:ext uri="{FF2B5EF4-FFF2-40B4-BE49-F238E27FC236}">
                    <a16:creationId xmlns:a16="http://schemas.microsoft.com/office/drawing/2014/main" id="{392F04DC-6351-4FC8-9CFC-A7265874A402}"/>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6" name="Line 6">
                <a:extLst>
                  <a:ext uri="{FF2B5EF4-FFF2-40B4-BE49-F238E27FC236}">
                    <a16:creationId xmlns:a16="http://schemas.microsoft.com/office/drawing/2014/main" id="{8B5AEFED-3D84-4183-ACDC-1CCB91E0F44E}"/>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7" name="Line 7">
                <a:extLst>
                  <a:ext uri="{FF2B5EF4-FFF2-40B4-BE49-F238E27FC236}">
                    <a16:creationId xmlns:a16="http://schemas.microsoft.com/office/drawing/2014/main" id="{A6E351EC-BFDB-41E6-B888-EC348D29DA31}"/>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8" name="Line 8">
                <a:extLst>
                  <a:ext uri="{FF2B5EF4-FFF2-40B4-BE49-F238E27FC236}">
                    <a16:creationId xmlns:a16="http://schemas.microsoft.com/office/drawing/2014/main" id="{68513CC9-596A-4158-BCEA-965993039CD2}"/>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9" name="Line 9">
                <a:extLst>
                  <a:ext uri="{FF2B5EF4-FFF2-40B4-BE49-F238E27FC236}">
                    <a16:creationId xmlns:a16="http://schemas.microsoft.com/office/drawing/2014/main" id="{51329AF8-1C55-4CBE-8D4C-E6C942EE25A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70" name="Freeform 10">
                <a:extLst>
                  <a:ext uri="{FF2B5EF4-FFF2-40B4-BE49-F238E27FC236}">
                    <a16:creationId xmlns:a16="http://schemas.microsoft.com/office/drawing/2014/main" id="{4486E8E9-C2E9-4AC2-B894-6BD37F6C063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6" name="Oval 45">
            <a:extLst>
              <a:ext uri="{FF2B5EF4-FFF2-40B4-BE49-F238E27FC236}">
                <a16:creationId xmlns:a16="http://schemas.microsoft.com/office/drawing/2014/main" id="{90CA984A-93E4-448C-8423-79C0FBA280E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brain_2" title="Icon of a brain with circles and connection lines inside">
            <a:extLst>
              <a:ext uri="{FF2B5EF4-FFF2-40B4-BE49-F238E27FC236}">
                <a16:creationId xmlns:a16="http://schemas.microsoft.com/office/drawing/2014/main" id="{F7FEE42C-1B23-4F14-A32B-D6069D3F892E}"/>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24840234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079608" cy="984885"/>
          </a:xfrm>
        </p:spPr>
        <p:txBody>
          <a:bodyPr/>
          <a:lstStyle/>
          <a:p>
            <a:r>
              <a:rPr lang="en-US" sz="3200"/>
              <a:t>Start and track investigations from prioritized, actionable security incidents </a:t>
            </a:r>
          </a:p>
        </p:txBody>
      </p:sp>
      <p:grpSp>
        <p:nvGrpSpPr>
          <p:cNvPr id="5" name="Group 4">
            <a:extLst>
              <a:ext uri="{FF2B5EF4-FFF2-40B4-BE49-F238E27FC236}">
                <a16:creationId xmlns:a16="http://schemas.microsoft.com/office/drawing/2014/main" id="{60B91426-4F63-4BDD-AB88-C312550BD85D}"/>
              </a:ext>
            </a:extLst>
          </p:cNvPr>
          <p:cNvGrpSpPr/>
          <p:nvPr/>
        </p:nvGrpSpPr>
        <p:grpSpPr>
          <a:xfrm>
            <a:off x="5738132" y="1386522"/>
            <a:ext cx="6453868" cy="5273755"/>
            <a:chOff x="5738132" y="1386522"/>
            <a:chExt cx="6453868" cy="5273755"/>
          </a:xfrm>
        </p:grpSpPr>
        <p:grpSp>
          <p:nvGrpSpPr>
            <p:cNvPr id="18" name="Group 17">
              <a:extLst>
                <a:ext uri="{FF2B5EF4-FFF2-40B4-BE49-F238E27FC236}">
                  <a16:creationId xmlns:a16="http://schemas.microsoft.com/office/drawing/2014/main" id="{B3BB1BB1-51B2-4BAF-9F17-532F7CEA0A50}"/>
                </a:ext>
              </a:extLst>
            </p:cNvPr>
            <p:cNvGrpSpPr/>
            <p:nvPr/>
          </p:nvGrpSpPr>
          <p:grpSpPr>
            <a:xfrm>
              <a:off x="5738132" y="1386522"/>
              <a:ext cx="6453868" cy="5273755"/>
              <a:chOff x="5738132" y="1386522"/>
              <a:chExt cx="6453868" cy="5273755"/>
            </a:xfrm>
          </p:grpSpPr>
          <p:sp>
            <p:nvSpPr>
              <p:cNvPr id="20" name="Rectangle: Rounded Corners 19">
                <a:extLst>
                  <a:ext uri="{FF2B5EF4-FFF2-40B4-BE49-F238E27FC236}">
                    <a16:creationId xmlns:a16="http://schemas.microsoft.com/office/drawing/2014/main" id="{E6F3F724-FDBA-4FBC-A4C3-F8C365283FA9}"/>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1" name="Picture 20" descr="A screenshot of a cell phone&#10;&#10;Description automatically generated">
                <a:extLst>
                  <a:ext uri="{FF2B5EF4-FFF2-40B4-BE49-F238E27FC236}">
                    <a16:creationId xmlns:a16="http://schemas.microsoft.com/office/drawing/2014/main" id="{BB3650D1-BB71-446D-B3A7-F2A583A875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 name="Picture 1">
              <a:extLst>
                <a:ext uri="{FF2B5EF4-FFF2-40B4-BE49-F238E27FC236}">
                  <a16:creationId xmlns:a16="http://schemas.microsoft.com/office/drawing/2014/main" id="{138275BE-87C1-4F9C-8B2E-5CFF7EF7340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968" t="4003" b="-107"/>
            <a:stretch/>
          </p:blipFill>
          <p:spPr>
            <a:xfrm>
              <a:off x="6233237" y="1850160"/>
              <a:ext cx="5958762" cy="4288704"/>
            </a:xfrm>
            <a:prstGeom prst="rect">
              <a:avLst/>
            </a:prstGeom>
          </p:spPr>
        </p:pic>
      </p:grpSp>
      <p:sp>
        <p:nvSpPr>
          <p:cNvPr id="16" name="TextBox 15">
            <a:extLst>
              <a:ext uri="{FF2B5EF4-FFF2-40B4-BE49-F238E27FC236}">
                <a16:creationId xmlns:a16="http://schemas.microsoft.com/office/drawing/2014/main" id="{EF1BCB3D-D6ED-42D4-981B-391B6982856B}"/>
              </a:ext>
            </a:extLst>
          </p:cNvPr>
          <p:cNvSpPr txBox="1"/>
          <p:nvPr/>
        </p:nvSpPr>
        <p:spPr>
          <a:xfrm>
            <a:off x="598536" y="2027987"/>
            <a:ext cx="4420301" cy="2480853"/>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Use incident to collect related alerts, events, and bookmarks</a:t>
            </a:r>
            <a:endParaRPr kumimoji="0" lang="en-US" sz="1800" b="0" i="0" u="none" strike="noStrike" kern="1200" cap="none" spc="0" normalizeH="0" baseline="0" noProof="0">
              <a:ln>
                <a:noFill/>
              </a:ln>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Manage assignments and track status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Add tags and comments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Trigger automated playbooks</a:t>
            </a:r>
            <a:endParaRPr kumimoji="0" lang="en-US" sz="1800" b="0" i="0" u="none" strike="noStrike" kern="1200" cap="none" spc="0" normalizeH="0" baseline="0" noProof="0">
              <a:ln>
                <a:noFill/>
              </a:ln>
              <a:effectLst/>
              <a:uLnTx/>
              <a:uFillTx/>
              <a:latin typeface="Segoe UI"/>
              <a:ea typeface="+mn-ea"/>
              <a:cs typeface="+mn-cs"/>
            </a:endParaRPr>
          </a:p>
        </p:txBody>
      </p:sp>
      <p:grpSp>
        <p:nvGrpSpPr>
          <p:cNvPr id="10" name="Group 9">
            <a:extLst>
              <a:ext uri="{FF2B5EF4-FFF2-40B4-BE49-F238E27FC236}">
                <a16:creationId xmlns:a16="http://schemas.microsoft.com/office/drawing/2014/main" id="{46D1FCF2-EE46-484B-B3D9-F1DA3B8A8DBE}"/>
              </a:ext>
            </a:extLst>
          </p:cNvPr>
          <p:cNvGrpSpPr/>
          <p:nvPr/>
        </p:nvGrpSpPr>
        <p:grpSpPr>
          <a:xfrm>
            <a:off x="585217" y="0"/>
            <a:ext cx="745914" cy="1143000"/>
            <a:chOff x="585217" y="0"/>
            <a:chExt cx="745914" cy="1143000"/>
          </a:xfrm>
        </p:grpSpPr>
        <p:grpSp>
          <p:nvGrpSpPr>
            <p:cNvPr id="12" name="Group 11">
              <a:extLst>
                <a:ext uri="{FF2B5EF4-FFF2-40B4-BE49-F238E27FC236}">
                  <a16:creationId xmlns:a16="http://schemas.microsoft.com/office/drawing/2014/main" id="{B194706F-B310-4B8B-AF89-BAD994244061}"/>
                </a:ext>
              </a:extLst>
            </p:cNvPr>
            <p:cNvGrpSpPr/>
            <p:nvPr/>
          </p:nvGrpSpPr>
          <p:grpSpPr>
            <a:xfrm>
              <a:off x="585217" y="0"/>
              <a:ext cx="745914" cy="1143000"/>
              <a:chOff x="490749" y="2984912"/>
              <a:chExt cx="1872140" cy="2557382"/>
            </a:xfrm>
          </p:grpSpPr>
          <p:sp>
            <p:nvSpPr>
              <p:cNvPr id="14" name="04R">
                <a:extLst>
                  <a:ext uri="{FF2B5EF4-FFF2-40B4-BE49-F238E27FC236}">
                    <a16:creationId xmlns:a16="http://schemas.microsoft.com/office/drawing/2014/main" id="{8124B9A3-0ECA-4F4E-958A-A7E3EF8AE952}"/>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5" name="04R">
                <a:extLst>
                  <a:ext uri="{FF2B5EF4-FFF2-40B4-BE49-F238E27FC236}">
                    <a16:creationId xmlns:a16="http://schemas.microsoft.com/office/drawing/2014/main" id="{77D311A7-50D6-45FB-B265-6EE7B84AC54A}"/>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3" name="Rectangle 12">
              <a:extLst>
                <a:ext uri="{FF2B5EF4-FFF2-40B4-BE49-F238E27FC236}">
                  <a16:creationId xmlns:a16="http://schemas.microsoft.com/office/drawing/2014/main" id="{0C48A62F-EF7B-4454-BCDD-C98B200AFC1C}"/>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7</a:t>
              </a:r>
            </a:p>
          </p:txBody>
        </p:sp>
      </p:grpSp>
    </p:spTree>
    <p:extLst>
      <p:ext uri="{BB962C8B-B14F-4D97-AF65-F5344CB8AC3E}">
        <p14:creationId xmlns:p14="http://schemas.microsoft.com/office/powerpoint/2010/main" val="251577425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371138" cy="984885"/>
          </a:xfrm>
        </p:spPr>
        <p:txBody>
          <a:bodyPr/>
          <a:lstStyle/>
          <a:p>
            <a:r>
              <a:rPr lang="en-US" sz="3200"/>
              <a:t>Visualize the entire attack to determine scope and impact</a:t>
            </a:r>
          </a:p>
        </p:txBody>
      </p:sp>
      <p:grpSp>
        <p:nvGrpSpPr>
          <p:cNvPr id="6" name="Group 5">
            <a:extLst>
              <a:ext uri="{FF2B5EF4-FFF2-40B4-BE49-F238E27FC236}">
                <a16:creationId xmlns:a16="http://schemas.microsoft.com/office/drawing/2014/main" id="{813BBDD5-E396-4DB4-A5B0-CB5DD172C5C3}"/>
              </a:ext>
            </a:extLst>
          </p:cNvPr>
          <p:cNvGrpSpPr/>
          <p:nvPr/>
        </p:nvGrpSpPr>
        <p:grpSpPr>
          <a:xfrm>
            <a:off x="5738132" y="1386522"/>
            <a:ext cx="6453868" cy="5273755"/>
            <a:chOff x="5738132" y="1386522"/>
            <a:chExt cx="6453868" cy="5273755"/>
          </a:xfrm>
        </p:grpSpPr>
        <p:grpSp>
          <p:nvGrpSpPr>
            <p:cNvPr id="16" name="Group 15">
              <a:extLst>
                <a:ext uri="{FF2B5EF4-FFF2-40B4-BE49-F238E27FC236}">
                  <a16:creationId xmlns:a16="http://schemas.microsoft.com/office/drawing/2014/main" id="{E658993D-2B41-4257-8153-41F88BFCF977}"/>
                </a:ext>
              </a:extLst>
            </p:cNvPr>
            <p:cNvGrpSpPr/>
            <p:nvPr/>
          </p:nvGrpSpPr>
          <p:grpSpPr>
            <a:xfrm>
              <a:off x="5738132" y="1386522"/>
              <a:ext cx="6453868" cy="5273755"/>
              <a:chOff x="5738132" y="1386522"/>
              <a:chExt cx="6453868" cy="5273755"/>
            </a:xfrm>
          </p:grpSpPr>
          <p:sp>
            <p:nvSpPr>
              <p:cNvPr id="18" name="Rectangle: Rounded Corners 17">
                <a:extLst>
                  <a:ext uri="{FF2B5EF4-FFF2-40B4-BE49-F238E27FC236}">
                    <a16:creationId xmlns:a16="http://schemas.microsoft.com/office/drawing/2014/main" id="{1E74F74A-754A-4985-8975-4EAA8667043D}"/>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9" name="Picture 18" descr="A screenshot of a cell phone&#10;&#10;Description automatically generated">
                <a:extLst>
                  <a:ext uri="{FF2B5EF4-FFF2-40B4-BE49-F238E27FC236}">
                    <a16:creationId xmlns:a16="http://schemas.microsoft.com/office/drawing/2014/main" id="{DA26C498-CD1B-441F-92F1-734322A3E4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grpSp>
          <p:nvGrpSpPr>
            <p:cNvPr id="2" name="Group 1">
              <a:extLst>
                <a:ext uri="{FF2B5EF4-FFF2-40B4-BE49-F238E27FC236}">
                  <a16:creationId xmlns:a16="http://schemas.microsoft.com/office/drawing/2014/main" id="{32294287-0A38-46A9-ABD1-D6E192C16C4F}"/>
                </a:ext>
              </a:extLst>
            </p:cNvPr>
            <p:cNvGrpSpPr/>
            <p:nvPr/>
          </p:nvGrpSpPr>
          <p:grpSpPr>
            <a:xfrm>
              <a:off x="6232900" y="1842855"/>
              <a:ext cx="5959100" cy="4291245"/>
              <a:chOff x="6256715" y="2014640"/>
              <a:chExt cx="5959100" cy="4291245"/>
            </a:xfrm>
          </p:grpSpPr>
          <p:pic>
            <p:nvPicPr>
              <p:cNvPr id="11" name="Picture 6" descr="A close up of a map&#10;&#10;Description generated with high confidence">
                <a:extLst>
                  <a:ext uri="{FF2B5EF4-FFF2-40B4-BE49-F238E27FC236}">
                    <a16:creationId xmlns:a16="http://schemas.microsoft.com/office/drawing/2014/main" id="{FFA6A92D-EB2B-4AD4-95EF-5EBAC42729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933" r="21783"/>
              <a:stretch/>
            </p:blipFill>
            <p:spPr>
              <a:xfrm>
                <a:off x="6256715" y="2014640"/>
                <a:ext cx="5792212" cy="4291245"/>
              </a:xfrm>
              <a:prstGeom prst="rect">
                <a:avLst/>
              </a:prstGeom>
            </p:spPr>
          </p:pic>
          <p:pic>
            <p:nvPicPr>
              <p:cNvPr id="12" name="Picture 6" descr="A close up of a map&#10;&#10;Description generated with high confidence">
                <a:extLst>
                  <a:ext uri="{FF2B5EF4-FFF2-40B4-BE49-F238E27FC236}">
                    <a16:creationId xmlns:a16="http://schemas.microsoft.com/office/drawing/2014/main" id="{46EF4EE1-4F9A-497D-8E7D-FD710EDBE0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3360" r="17971"/>
              <a:stretch/>
            </p:blipFill>
            <p:spPr>
              <a:xfrm>
                <a:off x="10479624" y="2014640"/>
                <a:ext cx="1736191" cy="4291245"/>
              </a:xfrm>
              <a:prstGeom prst="rect">
                <a:avLst/>
              </a:prstGeom>
            </p:spPr>
          </p:pic>
        </p:grpSp>
      </p:grpSp>
      <p:sp>
        <p:nvSpPr>
          <p:cNvPr id="26" name="TextBox 25">
            <a:extLst>
              <a:ext uri="{FF2B5EF4-FFF2-40B4-BE49-F238E27FC236}">
                <a16:creationId xmlns:a16="http://schemas.microsoft.com/office/drawing/2014/main" id="{54B490FF-B506-462B-B6B0-0242BDE84650}"/>
              </a:ext>
            </a:extLst>
          </p:cNvPr>
          <p:cNvSpPr txBox="1"/>
          <p:nvPr/>
        </p:nvSpPr>
        <p:spPr>
          <a:xfrm>
            <a:off x="588262" y="2022476"/>
            <a:ext cx="4980356" cy="3034851"/>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Navigate the relationships between related alerts, bookmarks, and entities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Expand the scope using exploration queries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View a timeline of related alerts, events, </a:t>
            </a:r>
            <a:br>
              <a:rPr kumimoji="0" lang="en-US" sz="1800" b="0" i="0" u="none" strike="noStrike" kern="1200" cap="none" spc="0" normalizeH="0" baseline="0" noProof="0">
                <a:ln>
                  <a:noFill/>
                </a:ln>
                <a:effectLst/>
                <a:uLnTx/>
                <a:uFillTx/>
                <a:latin typeface="Segoe UI Semibold"/>
                <a:ea typeface="+mn-ea"/>
                <a:cs typeface="+mn-cs"/>
              </a:rPr>
            </a:br>
            <a:r>
              <a:rPr kumimoji="0" lang="en-US" sz="1800" b="0" i="0" u="none" strike="noStrike" kern="1200" cap="none" spc="0" normalizeH="0" baseline="0" noProof="0">
                <a:ln>
                  <a:noFill/>
                </a:ln>
                <a:effectLst/>
                <a:uLnTx/>
                <a:uFillTx/>
                <a:latin typeface="Segoe UI Semibold"/>
                <a:ea typeface="+mn-ea"/>
                <a:cs typeface="+mn-cs"/>
              </a:rPr>
              <a:t>and bookmarks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Gain deep insights into related entities – users, domains, and more</a:t>
            </a:r>
          </a:p>
        </p:txBody>
      </p:sp>
      <p:grpSp>
        <p:nvGrpSpPr>
          <p:cNvPr id="13" name="Group 12">
            <a:extLst>
              <a:ext uri="{FF2B5EF4-FFF2-40B4-BE49-F238E27FC236}">
                <a16:creationId xmlns:a16="http://schemas.microsoft.com/office/drawing/2014/main" id="{663CBB25-C23F-4171-B645-F1262CE7E048}"/>
              </a:ext>
            </a:extLst>
          </p:cNvPr>
          <p:cNvGrpSpPr/>
          <p:nvPr/>
        </p:nvGrpSpPr>
        <p:grpSpPr>
          <a:xfrm>
            <a:off x="585217" y="0"/>
            <a:ext cx="745914" cy="1143000"/>
            <a:chOff x="585217" y="0"/>
            <a:chExt cx="745914" cy="1143000"/>
          </a:xfrm>
        </p:grpSpPr>
        <p:grpSp>
          <p:nvGrpSpPr>
            <p:cNvPr id="14" name="Group 13">
              <a:extLst>
                <a:ext uri="{FF2B5EF4-FFF2-40B4-BE49-F238E27FC236}">
                  <a16:creationId xmlns:a16="http://schemas.microsoft.com/office/drawing/2014/main" id="{B33F9FFC-4A3C-4CD9-9DF7-6F117C3CB738}"/>
                </a:ext>
              </a:extLst>
            </p:cNvPr>
            <p:cNvGrpSpPr/>
            <p:nvPr/>
          </p:nvGrpSpPr>
          <p:grpSpPr>
            <a:xfrm>
              <a:off x="585217" y="0"/>
              <a:ext cx="745914" cy="1143000"/>
              <a:chOff x="490749" y="2984912"/>
              <a:chExt cx="1872140" cy="2557382"/>
            </a:xfrm>
          </p:grpSpPr>
          <p:sp>
            <p:nvSpPr>
              <p:cNvPr id="20" name="04R">
                <a:extLst>
                  <a:ext uri="{FF2B5EF4-FFF2-40B4-BE49-F238E27FC236}">
                    <a16:creationId xmlns:a16="http://schemas.microsoft.com/office/drawing/2014/main" id="{F82101FE-0E2E-483A-976A-2F481F60395C}"/>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04R">
                <a:extLst>
                  <a:ext uri="{FF2B5EF4-FFF2-40B4-BE49-F238E27FC236}">
                    <a16:creationId xmlns:a16="http://schemas.microsoft.com/office/drawing/2014/main" id="{11B5ABE9-D93D-452E-945B-215C30F2FC18}"/>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7" name="Rectangle 16">
              <a:extLst>
                <a:ext uri="{FF2B5EF4-FFF2-40B4-BE49-F238E27FC236}">
                  <a16:creationId xmlns:a16="http://schemas.microsoft.com/office/drawing/2014/main" id="{ABE065AA-E3DC-400E-94EA-A7F038BA17BF}"/>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8</a:t>
              </a:r>
            </a:p>
          </p:txBody>
        </p:sp>
      </p:grpSp>
    </p:spTree>
    <p:extLst>
      <p:ext uri="{BB962C8B-B14F-4D97-AF65-F5344CB8AC3E}">
        <p14:creationId xmlns:p14="http://schemas.microsoft.com/office/powerpoint/2010/main" val="128971379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435189F-E437-40EC-9ECC-93A879A8812F}"/>
              </a:ext>
            </a:extLst>
          </p:cNvPr>
          <p:cNvSpPr>
            <a:spLocks noGrp="1"/>
          </p:cNvSpPr>
          <p:nvPr>
            <p:ph type="title"/>
          </p:nvPr>
        </p:nvSpPr>
        <p:spPr>
          <a:xfrm>
            <a:off x="1527175" y="457200"/>
            <a:ext cx="10079608" cy="492443"/>
          </a:xfrm>
        </p:spPr>
        <p:txBody>
          <a:bodyPr/>
          <a:lstStyle/>
          <a:p>
            <a:r>
              <a:rPr lang="en-US" sz="3200"/>
              <a:t>Gain deeper insight with built-in automated detonation</a:t>
            </a:r>
          </a:p>
        </p:txBody>
      </p:sp>
      <p:sp>
        <p:nvSpPr>
          <p:cNvPr id="11" name="TextBox 10">
            <a:extLst>
              <a:ext uri="{FF2B5EF4-FFF2-40B4-BE49-F238E27FC236}">
                <a16:creationId xmlns:a16="http://schemas.microsoft.com/office/drawing/2014/main" id="{3C26AE76-9488-4264-B17E-A1A3E65B2B96}"/>
              </a:ext>
            </a:extLst>
          </p:cNvPr>
          <p:cNvSpPr txBox="1"/>
          <p:nvPr/>
        </p:nvSpPr>
        <p:spPr>
          <a:xfrm>
            <a:off x="594474" y="2027987"/>
            <a:ext cx="4980356" cy="1896077"/>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Configure URL Entities in analytics rules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Automatically trigger URL detonation</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Enrich alerts with Verdicts, Final URLs and Screen Shots (e.g. for phishing sites)</a:t>
            </a:r>
          </a:p>
        </p:txBody>
      </p:sp>
      <p:grpSp>
        <p:nvGrpSpPr>
          <p:cNvPr id="3" name="Group 2">
            <a:extLst>
              <a:ext uri="{FF2B5EF4-FFF2-40B4-BE49-F238E27FC236}">
                <a16:creationId xmlns:a16="http://schemas.microsoft.com/office/drawing/2014/main" id="{84AA3B4C-361C-47B8-8E7C-40E70586F948}"/>
              </a:ext>
            </a:extLst>
          </p:cNvPr>
          <p:cNvGrpSpPr/>
          <p:nvPr/>
        </p:nvGrpSpPr>
        <p:grpSpPr>
          <a:xfrm>
            <a:off x="5738132" y="1386522"/>
            <a:ext cx="6453869" cy="5273755"/>
            <a:chOff x="5738132" y="1386522"/>
            <a:chExt cx="6453869" cy="5273755"/>
          </a:xfrm>
        </p:grpSpPr>
        <p:grpSp>
          <p:nvGrpSpPr>
            <p:cNvPr id="13" name="Group 12">
              <a:extLst>
                <a:ext uri="{FF2B5EF4-FFF2-40B4-BE49-F238E27FC236}">
                  <a16:creationId xmlns:a16="http://schemas.microsoft.com/office/drawing/2014/main" id="{93CCD02B-9FDE-49CD-86B8-2FA457D0CFB4}"/>
                </a:ext>
              </a:extLst>
            </p:cNvPr>
            <p:cNvGrpSpPr/>
            <p:nvPr/>
          </p:nvGrpSpPr>
          <p:grpSpPr>
            <a:xfrm>
              <a:off x="5738132" y="1386522"/>
              <a:ext cx="6453868" cy="5273755"/>
              <a:chOff x="5738132" y="1386522"/>
              <a:chExt cx="6453868" cy="5273755"/>
            </a:xfrm>
          </p:grpSpPr>
          <p:sp>
            <p:nvSpPr>
              <p:cNvPr id="17" name="Rectangle: Rounded Corners 16">
                <a:extLst>
                  <a:ext uri="{FF2B5EF4-FFF2-40B4-BE49-F238E27FC236}">
                    <a16:creationId xmlns:a16="http://schemas.microsoft.com/office/drawing/2014/main" id="{1160BCC5-C0F7-481A-AF4D-02D67D6EE7E3}"/>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8" name="Picture 17" descr="A screenshot of a cell phone&#10;&#10;Description automatically generated">
                <a:extLst>
                  <a:ext uri="{FF2B5EF4-FFF2-40B4-BE49-F238E27FC236}">
                    <a16:creationId xmlns:a16="http://schemas.microsoft.com/office/drawing/2014/main" id="{6B15D466-8914-4DB7-81C7-0467AA4394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8" name="Picture 7">
              <a:extLst>
                <a:ext uri="{FF2B5EF4-FFF2-40B4-BE49-F238E27FC236}">
                  <a16:creationId xmlns:a16="http://schemas.microsoft.com/office/drawing/2014/main" id="{E32AB456-8519-4AB7-B380-6546318A48BF}"/>
                </a:ext>
              </a:extLst>
            </p:cNvPr>
            <p:cNvPicPr>
              <a:picLocks noChangeAspect="1"/>
            </p:cNvPicPr>
            <p:nvPr/>
          </p:nvPicPr>
          <p:blipFill rotWithShape="1">
            <a:blip r:embed="rId4"/>
            <a:srcRect t="1" r="22365" b="148"/>
            <a:stretch/>
          </p:blipFill>
          <p:spPr>
            <a:xfrm>
              <a:off x="6232525" y="1851977"/>
              <a:ext cx="5959476" cy="4288474"/>
            </a:xfrm>
            <a:prstGeom prst="rect">
              <a:avLst/>
            </a:prstGeom>
          </p:spPr>
        </p:pic>
      </p:grpSp>
      <p:grpSp>
        <p:nvGrpSpPr>
          <p:cNvPr id="10" name="Group 9">
            <a:extLst>
              <a:ext uri="{FF2B5EF4-FFF2-40B4-BE49-F238E27FC236}">
                <a16:creationId xmlns:a16="http://schemas.microsoft.com/office/drawing/2014/main" id="{8EC921BC-FD59-485D-BF80-85E80AD7B207}"/>
              </a:ext>
            </a:extLst>
          </p:cNvPr>
          <p:cNvGrpSpPr/>
          <p:nvPr/>
        </p:nvGrpSpPr>
        <p:grpSpPr>
          <a:xfrm>
            <a:off x="585217" y="0"/>
            <a:ext cx="745914" cy="1143000"/>
            <a:chOff x="585217" y="0"/>
            <a:chExt cx="745914" cy="1143000"/>
          </a:xfrm>
        </p:grpSpPr>
        <p:grpSp>
          <p:nvGrpSpPr>
            <p:cNvPr id="14" name="Group 13">
              <a:extLst>
                <a:ext uri="{FF2B5EF4-FFF2-40B4-BE49-F238E27FC236}">
                  <a16:creationId xmlns:a16="http://schemas.microsoft.com/office/drawing/2014/main" id="{690F5F91-B99D-44F6-BB00-A16CA18F8ABA}"/>
                </a:ext>
              </a:extLst>
            </p:cNvPr>
            <p:cNvGrpSpPr/>
            <p:nvPr/>
          </p:nvGrpSpPr>
          <p:grpSpPr>
            <a:xfrm>
              <a:off x="585217" y="0"/>
              <a:ext cx="745914" cy="1143000"/>
              <a:chOff x="490749" y="2984912"/>
              <a:chExt cx="1872140" cy="2557382"/>
            </a:xfrm>
          </p:grpSpPr>
          <p:sp>
            <p:nvSpPr>
              <p:cNvPr id="16" name="04R">
                <a:extLst>
                  <a:ext uri="{FF2B5EF4-FFF2-40B4-BE49-F238E27FC236}">
                    <a16:creationId xmlns:a16="http://schemas.microsoft.com/office/drawing/2014/main" id="{AFF2C694-EC10-4F99-A1F7-229450AB3412}"/>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 name="04R">
                <a:extLst>
                  <a:ext uri="{FF2B5EF4-FFF2-40B4-BE49-F238E27FC236}">
                    <a16:creationId xmlns:a16="http://schemas.microsoft.com/office/drawing/2014/main" id="{DD8FADE1-61E4-44A1-BAC4-E5495B8BBF74}"/>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5" name="Rectangle 14">
              <a:extLst>
                <a:ext uri="{FF2B5EF4-FFF2-40B4-BE49-F238E27FC236}">
                  <a16:creationId xmlns:a16="http://schemas.microsoft.com/office/drawing/2014/main" id="{FE829B1A-64FF-4F43-92AF-59413F3B0AD1}"/>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9</a:t>
              </a:r>
            </a:p>
          </p:txBody>
        </p:sp>
      </p:grpSp>
    </p:spTree>
    <p:extLst>
      <p:ext uri="{BB962C8B-B14F-4D97-AF65-F5344CB8AC3E}">
        <p14:creationId xmlns:p14="http://schemas.microsoft.com/office/powerpoint/2010/main" val="14284668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7F503-EBEA-452E-BEC8-E4A62A833CE2}"/>
              </a:ext>
            </a:extLst>
          </p:cNvPr>
          <p:cNvSpPr/>
          <p:nvPr/>
        </p:nvSpPr>
        <p:spPr bwMode="auto">
          <a:xfrm>
            <a:off x="-3518" y="1905990"/>
            <a:ext cx="12192000" cy="5053610"/>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502920" rIns="179285" bIns="143428" numCol="1" spcCol="0" rtlCol="0" fromWordArt="0" anchor="ctr" anchorCtr="0" forceAA="0" compatLnSpc="1">
            <a:prstTxWarp prst="textNoShape">
              <a:avLst/>
            </a:prstTxWarp>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w="3175">
                <a:noFill/>
              </a:ln>
              <a:solidFill>
                <a:srgbClr val="0078D4"/>
              </a:solidFill>
              <a:effectLst/>
              <a:uLnTx/>
              <a:uFillTx/>
              <a:latin typeface="Segoe UI Semibold"/>
              <a:ea typeface="+mn-ea"/>
              <a:cs typeface="Segoe UI Semilight" panose="020B0402040204020203" pitchFamily="34" charset="0"/>
            </a:endParaRPr>
          </a:p>
        </p:txBody>
      </p:sp>
      <p:sp>
        <p:nvSpPr>
          <p:cNvPr id="75" name="04R">
            <a:extLst>
              <a:ext uri="{FF2B5EF4-FFF2-40B4-BE49-F238E27FC236}">
                <a16:creationId xmlns:a16="http://schemas.microsoft.com/office/drawing/2014/main" id="{8AA35A4D-0281-4019-BD9B-8D6E562E13A9}"/>
              </a:ext>
            </a:extLst>
          </p:cNvPr>
          <p:cNvSpPr/>
          <p:nvPr/>
        </p:nvSpPr>
        <p:spPr bwMode="auto">
          <a:xfrm>
            <a:off x="29056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 name="Group 4">
            <a:extLst>
              <a:ext uri="{FF2B5EF4-FFF2-40B4-BE49-F238E27FC236}">
                <a16:creationId xmlns:a16="http://schemas.microsoft.com/office/drawing/2014/main" id="{FB48BFC7-82E6-4DF7-912E-C99F0A2BB19B}"/>
              </a:ext>
            </a:extLst>
          </p:cNvPr>
          <p:cNvGrpSpPr/>
          <p:nvPr/>
        </p:nvGrpSpPr>
        <p:grpSpPr>
          <a:xfrm>
            <a:off x="2852103" y="3692402"/>
            <a:ext cx="1982921" cy="1016652"/>
            <a:chOff x="4882794" y="3913784"/>
            <a:chExt cx="1982921" cy="1016652"/>
          </a:xfrm>
        </p:grpSpPr>
        <p:sp>
          <p:nvSpPr>
            <p:cNvPr id="92" name="04R">
              <a:extLst>
                <a:ext uri="{FF2B5EF4-FFF2-40B4-BE49-F238E27FC236}">
                  <a16:creationId xmlns:a16="http://schemas.microsoft.com/office/drawing/2014/main" id="{8D41CA67-AB4F-4B49-8B72-A33949EA1DD9}"/>
                </a:ext>
              </a:extLst>
            </p:cNvPr>
            <p:cNvSpPr/>
            <p:nvPr/>
          </p:nvSpPr>
          <p:spPr bwMode="auto">
            <a:xfrm>
              <a:off x="4882794" y="4472402"/>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Analytics</a:t>
              </a:r>
            </a:p>
          </p:txBody>
        </p:sp>
        <p:sp>
          <p:nvSpPr>
            <p:cNvPr id="44" name="brain_2" title="Icon of a brain with circles and connection lines inside">
              <a:extLst>
                <a:ext uri="{FF2B5EF4-FFF2-40B4-BE49-F238E27FC236}">
                  <a16:creationId xmlns:a16="http://schemas.microsoft.com/office/drawing/2014/main" id="{ECF244B2-C71C-4F8C-81CC-1475F1ECE412}"/>
                </a:ext>
              </a:extLst>
            </p:cNvPr>
            <p:cNvSpPr>
              <a:spLocks noChangeAspect="1" noEditPoints="1"/>
            </p:cNvSpPr>
            <p:nvPr/>
          </p:nvSpPr>
          <p:spPr bwMode="auto">
            <a:xfrm>
              <a:off x="5532172" y="3913784"/>
              <a:ext cx="675060" cy="452648"/>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 name="Title 1">
            <a:extLst>
              <a:ext uri="{FF2B5EF4-FFF2-40B4-BE49-F238E27FC236}">
                <a16:creationId xmlns:a16="http://schemas.microsoft.com/office/drawing/2014/main" id="{EA0CC193-DD94-42EA-B7F2-D07334725DA8}"/>
              </a:ext>
            </a:extLst>
          </p:cNvPr>
          <p:cNvSpPr>
            <a:spLocks noGrp="1"/>
          </p:cNvSpPr>
          <p:nvPr>
            <p:ph type="title"/>
          </p:nvPr>
        </p:nvSpPr>
        <p:spPr>
          <a:xfrm>
            <a:off x="588263" y="671857"/>
            <a:ext cx="11018520" cy="553998"/>
          </a:xfrm>
        </p:spPr>
        <p:txBody>
          <a:bodyPr anchor="ctr">
            <a:normAutofit fontScale="90000"/>
          </a:bodyPr>
          <a:lstStyle/>
          <a:p>
            <a:pPr algn="ctr"/>
            <a:r>
              <a:rPr lang="en-US"/>
              <a:t>End-to-end solution for security operations</a:t>
            </a:r>
          </a:p>
        </p:txBody>
      </p:sp>
      <p:sp>
        <p:nvSpPr>
          <p:cNvPr id="76" name="04R">
            <a:extLst>
              <a:ext uri="{FF2B5EF4-FFF2-40B4-BE49-F238E27FC236}">
                <a16:creationId xmlns:a16="http://schemas.microsoft.com/office/drawing/2014/main" id="{CFB2D0DC-F4AB-4328-AD3F-B84241B112F8}"/>
              </a:ext>
            </a:extLst>
          </p:cNvPr>
          <p:cNvSpPr/>
          <p:nvPr/>
        </p:nvSpPr>
        <p:spPr bwMode="auto">
          <a:xfrm>
            <a:off x="4933632" y="309547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7" name="04R">
            <a:extLst>
              <a:ext uri="{FF2B5EF4-FFF2-40B4-BE49-F238E27FC236}">
                <a16:creationId xmlns:a16="http://schemas.microsoft.com/office/drawing/2014/main" id="{0ACDFED2-E93F-4603-8EAC-26B499F3C886}"/>
              </a:ext>
            </a:extLst>
          </p:cNvPr>
          <p:cNvSpPr/>
          <p:nvPr/>
        </p:nvSpPr>
        <p:spPr bwMode="auto">
          <a:xfrm>
            <a:off x="73777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8" name="04R">
            <a:extLst>
              <a:ext uri="{FF2B5EF4-FFF2-40B4-BE49-F238E27FC236}">
                <a16:creationId xmlns:a16="http://schemas.microsoft.com/office/drawing/2014/main" id="{80275087-85FA-4EF8-A88E-1C1834716C48}"/>
              </a:ext>
            </a:extLst>
          </p:cNvPr>
          <p:cNvSpPr/>
          <p:nvPr/>
        </p:nvSpPr>
        <p:spPr bwMode="auto">
          <a:xfrm>
            <a:off x="9782795"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2" name="Rectangle 81">
            <a:extLst>
              <a:ext uri="{FF2B5EF4-FFF2-40B4-BE49-F238E27FC236}">
                <a16:creationId xmlns:a16="http://schemas.microsoft.com/office/drawing/2014/main" id="{1AEDE781-41E3-4D64-B9E8-FAA20FCBF847}"/>
              </a:ext>
            </a:extLst>
          </p:cNvPr>
          <p:cNvSpPr/>
          <p:nvPr/>
        </p:nvSpPr>
        <p:spPr bwMode="auto">
          <a:xfrm>
            <a:off x="2747588" y="2673151"/>
            <a:ext cx="422684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3" name="Rectangle 82">
            <a:extLst>
              <a:ext uri="{FF2B5EF4-FFF2-40B4-BE49-F238E27FC236}">
                <a16:creationId xmlns:a16="http://schemas.microsoft.com/office/drawing/2014/main" id="{A967C277-1177-4F1C-9452-617059D81CE5}"/>
              </a:ext>
            </a:extLst>
          </p:cNvPr>
          <p:cNvSpPr/>
          <p:nvPr/>
        </p:nvSpPr>
        <p:spPr bwMode="auto">
          <a:xfrm>
            <a:off x="293283" y="2673152"/>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4" name="TextBox 83">
            <a:extLst>
              <a:ext uri="{FF2B5EF4-FFF2-40B4-BE49-F238E27FC236}">
                <a16:creationId xmlns:a16="http://schemas.microsoft.com/office/drawing/2014/main" id="{1D9DBB5E-D338-4592-B464-0A902E4F3DAD}"/>
              </a:ext>
            </a:extLst>
          </p:cNvPr>
          <p:cNvSpPr txBox="1"/>
          <p:nvPr/>
        </p:nvSpPr>
        <p:spPr>
          <a:xfrm>
            <a:off x="4459228" y="2459474"/>
            <a:ext cx="803564"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Detect</a:t>
            </a:r>
          </a:p>
        </p:txBody>
      </p:sp>
      <p:sp>
        <p:nvSpPr>
          <p:cNvPr id="87" name="TextBox 86">
            <a:extLst>
              <a:ext uri="{FF2B5EF4-FFF2-40B4-BE49-F238E27FC236}">
                <a16:creationId xmlns:a16="http://schemas.microsoft.com/office/drawing/2014/main" id="{BC75EAB8-FD1B-4542-9274-CEE7B7B40256}"/>
              </a:ext>
            </a:extLst>
          </p:cNvPr>
          <p:cNvSpPr txBox="1"/>
          <p:nvPr/>
        </p:nvSpPr>
        <p:spPr>
          <a:xfrm>
            <a:off x="994675" y="2459474"/>
            <a:ext cx="864291"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Collect</a:t>
            </a:r>
          </a:p>
        </p:txBody>
      </p:sp>
      <p:sp>
        <p:nvSpPr>
          <p:cNvPr id="89" name="04R">
            <a:extLst>
              <a:ext uri="{FF2B5EF4-FFF2-40B4-BE49-F238E27FC236}">
                <a16:creationId xmlns:a16="http://schemas.microsoft.com/office/drawing/2014/main" id="{BEB36440-C62E-4C93-9884-1AF5A7B0758E}"/>
              </a:ext>
            </a:extLst>
          </p:cNvPr>
          <p:cNvSpPr/>
          <p:nvPr/>
        </p:nvSpPr>
        <p:spPr bwMode="auto">
          <a:xfrm>
            <a:off x="7333379" y="4251020"/>
            <a:ext cx="1937614"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Incidents</a:t>
            </a:r>
          </a:p>
        </p:txBody>
      </p:sp>
      <p:sp>
        <p:nvSpPr>
          <p:cNvPr id="99" name="04R">
            <a:extLst>
              <a:ext uri="{FF2B5EF4-FFF2-40B4-BE49-F238E27FC236}">
                <a16:creationId xmlns:a16="http://schemas.microsoft.com/office/drawing/2014/main" id="{A0DBF8AB-4338-4911-BBFD-56C783894536}"/>
              </a:ext>
            </a:extLst>
          </p:cNvPr>
          <p:cNvSpPr/>
          <p:nvPr/>
        </p:nvSpPr>
        <p:spPr bwMode="auto">
          <a:xfrm>
            <a:off x="9727801" y="4251020"/>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Automation</a:t>
            </a:r>
          </a:p>
        </p:txBody>
      </p:sp>
      <p:sp>
        <p:nvSpPr>
          <p:cNvPr id="106" name="04R">
            <a:extLst>
              <a:ext uri="{FF2B5EF4-FFF2-40B4-BE49-F238E27FC236}">
                <a16:creationId xmlns:a16="http://schemas.microsoft.com/office/drawing/2014/main" id="{23A8CF56-8585-4122-B10C-17E86FC0B1AD}"/>
              </a:ext>
            </a:extLst>
          </p:cNvPr>
          <p:cNvSpPr/>
          <p:nvPr/>
        </p:nvSpPr>
        <p:spPr bwMode="auto">
          <a:xfrm flipV="1">
            <a:off x="29056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7" name="04R">
            <a:extLst>
              <a:ext uri="{FF2B5EF4-FFF2-40B4-BE49-F238E27FC236}">
                <a16:creationId xmlns:a16="http://schemas.microsoft.com/office/drawing/2014/main" id="{B175487B-4A1D-4CEA-854A-6732A51576CC}"/>
              </a:ext>
            </a:extLst>
          </p:cNvPr>
          <p:cNvSpPr/>
          <p:nvPr/>
        </p:nvSpPr>
        <p:spPr bwMode="auto">
          <a:xfrm flipV="1">
            <a:off x="4933632"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8" name="04R">
            <a:extLst>
              <a:ext uri="{FF2B5EF4-FFF2-40B4-BE49-F238E27FC236}">
                <a16:creationId xmlns:a16="http://schemas.microsoft.com/office/drawing/2014/main" id="{065D0F57-4141-452D-B6E3-D71221CAF15A}"/>
              </a:ext>
            </a:extLst>
          </p:cNvPr>
          <p:cNvSpPr/>
          <p:nvPr/>
        </p:nvSpPr>
        <p:spPr bwMode="auto">
          <a:xfrm flipV="1">
            <a:off x="73777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109" name="04R">
            <a:extLst>
              <a:ext uri="{FF2B5EF4-FFF2-40B4-BE49-F238E27FC236}">
                <a16:creationId xmlns:a16="http://schemas.microsoft.com/office/drawing/2014/main" id="{9403F95F-1219-497A-9416-558A22BDD216}"/>
              </a:ext>
            </a:extLst>
          </p:cNvPr>
          <p:cNvSpPr/>
          <p:nvPr/>
        </p:nvSpPr>
        <p:spPr bwMode="auto">
          <a:xfrm flipV="1">
            <a:off x="9782795"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79" name="04R">
            <a:extLst>
              <a:ext uri="{FF2B5EF4-FFF2-40B4-BE49-F238E27FC236}">
                <a16:creationId xmlns:a16="http://schemas.microsoft.com/office/drawing/2014/main" id="{9E193906-CF03-466B-998B-498EB3DE58E4}"/>
              </a:ext>
            </a:extLst>
          </p:cNvPr>
          <p:cNvSpPr/>
          <p:nvPr/>
        </p:nvSpPr>
        <p:spPr bwMode="auto">
          <a:xfrm>
            <a:off x="490749" y="3146640"/>
            <a:ext cx="1872140"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6" name="04R">
            <a:extLst>
              <a:ext uri="{FF2B5EF4-FFF2-40B4-BE49-F238E27FC236}">
                <a16:creationId xmlns:a16="http://schemas.microsoft.com/office/drawing/2014/main" id="{08CCF130-2EE0-4607-8650-39947AFE36C0}"/>
              </a:ext>
            </a:extLst>
          </p:cNvPr>
          <p:cNvSpPr/>
          <p:nvPr/>
        </p:nvSpPr>
        <p:spPr bwMode="auto">
          <a:xfrm>
            <a:off x="435359" y="4251021"/>
            <a:ext cx="1982921"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Visibility</a:t>
            </a:r>
          </a:p>
        </p:txBody>
      </p:sp>
      <p:sp>
        <p:nvSpPr>
          <p:cNvPr id="110" name="04R">
            <a:extLst>
              <a:ext uri="{FF2B5EF4-FFF2-40B4-BE49-F238E27FC236}">
                <a16:creationId xmlns:a16="http://schemas.microsoft.com/office/drawing/2014/main" id="{F05B5880-024D-41EE-8AAA-290A65A36958}"/>
              </a:ext>
            </a:extLst>
          </p:cNvPr>
          <p:cNvSpPr/>
          <p:nvPr/>
        </p:nvSpPr>
        <p:spPr bwMode="auto">
          <a:xfrm flipV="1">
            <a:off x="490749" y="5196742"/>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nvGrpSpPr>
          <p:cNvPr id="100" name="Group 99">
            <a:extLst>
              <a:ext uri="{FF2B5EF4-FFF2-40B4-BE49-F238E27FC236}">
                <a16:creationId xmlns:a16="http://schemas.microsoft.com/office/drawing/2014/main" id="{59B0AF0F-6FAD-4812-A16C-DACAB8E53B70}"/>
              </a:ext>
            </a:extLst>
          </p:cNvPr>
          <p:cNvGrpSpPr/>
          <p:nvPr/>
        </p:nvGrpSpPr>
        <p:grpSpPr>
          <a:xfrm>
            <a:off x="1152244" y="3597293"/>
            <a:ext cx="549153" cy="561470"/>
            <a:chOff x="836613" y="-2738438"/>
            <a:chExt cx="895350" cy="900113"/>
          </a:xfrm>
        </p:grpSpPr>
        <p:sp>
          <p:nvSpPr>
            <p:cNvPr id="101" name="Rectangle 4">
              <a:extLst>
                <a:ext uri="{FF2B5EF4-FFF2-40B4-BE49-F238E27FC236}">
                  <a16:creationId xmlns:a16="http://schemas.microsoft.com/office/drawing/2014/main" id="{0BC49506-04E3-4DC8-AA79-FFEB48140B5B}"/>
                </a:ext>
              </a:extLst>
            </p:cNvPr>
            <p:cNvSpPr>
              <a:spLocks noChangeArrowheads="1"/>
            </p:cNvSpPr>
            <p:nvPr/>
          </p:nvSpPr>
          <p:spPr bwMode="auto">
            <a:xfrm>
              <a:off x="836613" y="-2365375"/>
              <a:ext cx="728663" cy="520700"/>
            </a:xfrm>
            <a:prstGeom prst="rect">
              <a:avLst/>
            </a:pr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02" name="Line 5">
              <a:extLst>
                <a:ext uri="{FF2B5EF4-FFF2-40B4-BE49-F238E27FC236}">
                  <a16:creationId xmlns:a16="http://schemas.microsoft.com/office/drawing/2014/main" id="{3ECEF54C-CEC2-45BD-B555-3C300BED3D63}"/>
                </a:ext>
              </a:extLst>
            </p:cNvPr>
            <p:cNvSpPr>
              <a:spLocks noChangeShapeType="1"/>
            </p:cNvSpPr>
            <p:nvPr/>
          </p:nvSpPr>
          <p:spPr bwMode="auto">
            <a:xfrm>
              <a:off x="1079501" y="-2365375"/>
              <a:ext cx="0" cy="52705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1" name="Line 6">
              <a:extLst>
                <a:ext uri="{FF2B5EF4-FFF2-40B4-BE49-F238E27FC236}">
                  <a16:creationId xmlns:a16="http://schemas.microsoft.com/office/drawing/2014/main" id="{DEE87824-7BCD-45EC-B563-481AEAC56B23}"/>
                </a:ext>
              </a:extLst>
            </p:cNvPr>
            <p:cNvSpPr>
              <a:spLocks noChangeShapeType="1"/>
            </p:cNvSpPr>
            <p:nvPr/>
          </p:nvSpPr>
          <p:spPr bwMode="auto">
            <a:xfrm>
              <a:off x="1322388" y="-2365375"/>
              <a:ext cx="0" cy="5207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2" name="Line 7">
              <a:extLst>
                <a:ext uri="{FF2B5EF4-FFF2-40B4-BE49-F238E27FC236}">
                  <a16:creationId xmlns:a16="http://schemas.microsoft.com/office/drawing/2014/main" id="{494D65A5-A518-4540-AE90-74F4BCEF53F3}"/>
                </a:ext>
              </a:extLst>
            </p:cNvPr>
            <p:cNvSpPr>
              <a:spLocks noChangeShapeType="1"/>
            </p:cNvSpPr>
            <p:nvPr/>
          </p:nvSpPr>
          <p:spPr bwMode="auto">
            <a:xfrm>
              <a:off x="836613" y="-2233613"/>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3" name="Line 8">
              <a:extLst>
                <a:ext uri="{FF2B5EF4-FFF2-40B4-BE49-F238E27FC236}">
                  <a16:creationId xmlns:a16="http://schemas.microsoft.com/office/drawing/2014/main" id="{F3669353-6DCC-4129-9D85-CE602BA080F6}"/>
                </a:ext>
              </a:extLst>
            </p:cNvPr>
            <p:cNvSpPr>
              <a:spLocks noChangeShapeType="1"/>
            </p:cNvSpPr>
            <p:nvPr/>
          </p:nvSpPr>
          <p:spPr bwMode="auto">
            <a:xfrm>
              <a:off x="836613" y="-2103438"/>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4" name="Line 9">
              <a:extLst>
                <a:ext uri="{FF2B5EF4-FFF2-40B4-BE49-F238E27FC236}">
                  <a16:creationId xmlns:a16="http://schemas.microsoft.com/office/drawing/2014/main" id="{01B6888A-A59B-45EF-A247-9C38E6FA5484}"/>
                </a:ext>
              </a:extLst>
            </p:cNvPr>
            <p:cNvSpPr>
              <a:spLocks noChangeShapeType="1"/>
            </p:cNvSpPr>
            <p:nvPr/>
          </p:nvSpPr>
          <p:spPr bwMode="auto">
            <a:xfrm>
              <a:off x="836613" y="-1971675"/>
              <a:ext cx="728663" cy="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15" name="Freeform 10">
              <a:extLst>
                <a:ext uri="{FF2B5EF4-FFF2-40B4-BE49-F238E27FC236}">
                  <a16:creationId xmlns:a16="http://schemas.microsoft.com/office/drawing/2014/main" id="{ADB388F4-AD5A-45CE-81C3-023425B1882E}"/>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sp>
        <p:nvSpPr>
          <p:cNvPr id="88" name="gear" title="Icon of a gear surrounded by a circle with lines of varying length">
            <a:extLst>
              <a:ext uri="{FF2B5EF4-FFF2-40B4-BE49-F238E27FC236}">
                <a16:creationId xmlns:a16="http://schemas.microsoft.com/office/drawing/2014/main" id="{2793A0B4-DBF7-4BA1-8544-DC4D1D2FAD25}"/>
              </a:ext>
            </a:extLst>
          </p:cNvPr>
          <p:cNvSpPr>
            <a:spLocks noChangeAspect="1" noEditPoints="1"/>
          </p:cNvSpPr>
          <p:nvPr/>
        </p:nvSpPr>
        <p:spPr bwMode="auto">
          <a:xfrm>
            <a:off x="10457652" y="3616032"/>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nvGrpSpPr>
          <p:cNvPr id="4" name="Group 3">
            <a:extLst>
              <a:ext uri="{FF2B5EF4-FFF2-40B4-BE49-F238E27FC236}">
                <a16:creationId xmlns:a16="http://schemas.microsoft.com/office/drawing/2014/main" id="{E77C3DA6-F229-4A6D-9FBB-B66BE5023EAB}"/>
              </a:ext>
            </a:extLst>
          </p:cNvPr>
          <p:cNvGrpSpPr/>
          <p:nvPr/>
        </p:nvGrpSpPr>
        <p:grpSpPr>
          <a:xfrm>
            <a:off x="4871847" y="3687166"/>
            <a:ext cx="1964802" cy="1021888"/>
            <a:chOff x="2868193" y="3908548"/>
            <a:chExt cx="1964802" cy="1021888"/>
          </a:xfrm>
        </p:grpSpPr>
        <p:sp>
          <p:nvSpPr>
            <p:cNvPr id="95" name="04R">
              <a:extLst>
                <a:ext uri="{FF2B5EF4-FFF2-40B4-BE49-F238E27FC236}">
                  <a16:creationId xmlns:a16="http://schemas.microsoft.com/office/drawing/2014/main" id="{55ED039B-3F68-45E7-8E42-01C47F3DE48B}"/>
                </a:ext>
              </a:extLst>
            </p:cNvPr>
            <p:cNvSpPr/>
            <p:nvPr/>
          </p:nvSpPr>
          <p:spPr bwMode="auto">
            <a:xfrm>
              <a:off x="2868193" y="4472402"/>
              <a:ext cx="1964802" cy="458034"/>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a:ln w="3175">
                    <a:noFill/>
                  </a:ln>
                  <a:solidFill>
                    <a:srgbClr val="1A1A1A"/>
                  </a:solidFill>
                  <a:effectLst/>
                  <a:uLnTx/>
                  <a:uFillTx/>
                  <a:latin typeface="Segoe UI Semibold"/>
                  <a:ea typeface="+mn-ea"/>
                  <a:cs typeface="Segoe UI Semilight" panose="020B0402040204020203" pitchFamily="34" charset="0"/>
                </a:rPr>
                <a:t>Hunting</a:t>
              </a:r>
            </a:p>
          </p:txBody>
        </p:sp>
        <p:sp>
          <p:nvSpPr>
            <p:cNvPr id="93" name="binoculars" title="Icon of binoculars">
              <a:extLst>
                <a:ext uri="{FF2B5EF4-FFF2-40B4-BE49-F238E27FC236}">
                  <a16:creationId xmlns:a16="http://schemas.microsoft.com/office/drawing/2014/main" id="{A8E0FA05-8F42-4D1E-9245-D519C173723B}"/>
                </a:ext>
              </a:extLst>
            </p:cNvPr>
            <p:cNvSpPr>
              <a:spLocks noChangeAspect="1" noEditPoints="1"/>
            </p:cNvSpPr>
            <p:nvPr/>
          </p:nvSpPr>
          <p:spPr bwMode="auto">
            <a:xfrm>
              <a:off x="3584288" y="3908548"/>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96" name="target_2" title="Icon of a target with an arrow hitting the bullseye">
            <a:extLst>
              <a:ext uri="{FF2B5EF4-FFF2-40B4-BE49-F238E27FC236}">
                <a16:creationId xmlns:a16="http://schemas.microsoft.com/office/drawing/2014/main" id="{A7BD9DDD-E3C9-4FB2-BCA9-44A9D1607A4C}"/>
              </a:ext>
            </a:extLst>
          </p:cNvPr>
          <p:cNvSpPr>
            <a:spLocks noChangeAspect="1" noEditPoints="1"/>
          </p:cNvSpPr>
          <p:nvPr/>
        </p:nvSpPr>
        <p:spPr bwMode="auto">
          <a:xfrm>
            <a:off x="8027699" y="3632399"/>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905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 name="Rectangle 46">
            <a:extLst>
              <a:ext uri="{FF2B5EF4-FFF2-40B4-BE49-F238E27FC236}">
                <a16:creationId xmlns:a16="http://schemas.microsoft.com/office/drawing/2014/main" id="{CFE094EC-A3CB-4F98-87E3-526D4AA9807D}"/>
              </a:ext>
            </a:extLst>
          </p:cNvPr>
          <p:cNvSpPr/>
          <p:nvPr/>
        </p:nvSpPr>
        <p:spPr bwMode="auto">
          <a:xfrm>
            <a:off x="7149863" y="2673151"/>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8" name="TextBox 47">
            <a:extLst>
              <a:ext uri="{FF2B5EF4-FFF2-40B4-BE49-F238E27FC236}">
                <a16:creationId xmlns:a16="http://schemas.microsoft.com/office/drawing/2014/main" id="{2D3071A8-9134-4E71-AFF6-246589F0D159}"/>
              </a:ext>
            </a:extLst>
          </p:cNvPr>
          <p:cNvSpPr txBox="1"/>
          <p:nvPr/>
        </p:nvSpPr>
        <p:spPr>
          <a:xfrm>
            <a:off x="7614458" y="2459474"/>
            <a:ext cx="1248123"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Investigate</a:t>
            </a:r>
          </a:p>
        </p:txBody>
      </p:sp>
      <p:sp>
        <p:nvSpPr>
          <p:cNvPr id="49" name="Rectangle 48">
            <a:extLst>
              <a:ext uri="{FF2B5EF4-FFF2-40B4-BE49-F238E27FC236}">
                <a16:creationId xmlns:a16="http://schemas.microsoft.com/office/drawing/2014/main" id="{031DB527-B054-4F8A-ACC1-82C58BD126B1}"/>
              </a:ext>
            </a:extLst>
          </p:cNvPr>
          <p:cNvSpPr/>
          <p:nvPr/>
        </p:nvSpPr>
        <p:spPr bwMode="auto">
          <a:xfrm>
            <a:off x="9597959" y="2673151"/>
            <a:ext cx="2267074" cy="3121250"/>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extBox 49">
            <a:extLst>
              <a:ext uri="{FF2B5EF4-FFF2-40B4-BE49-F238E27FC236}">
                <a16:creationId xmlns:a16="http://schemas.microsoft.com/office/drawing/2014/main" id="{7CFA6699-DBB4-4710-9946-A947085B6D5C}"/>
              </a:ext>
            </a:extLst>
          </p:cNvPr>
          <p:cNvSpPr txBox="1"/>
          <p:nvPr/>
        </p:nvSpPr>
        <p:spPr>
          <a:xfrm>
            <a:off x="10152317" y="2459474"/>
            <a:ext cx="1158360" cy="396478"/>
          </a:xfrm>
          <a:prstGeom prst="rect">
            <a:avLst/>
          </a:prstGeom>
          <a:solidFill>
            <a:schemeClr val="bg1"/>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Respond</a:t>
            </a:r>
          </a:p>
        </p:txBody>
      </p:sp>
      <p:sp>
        <p:nvSpPr>
          <p:cNvPr id="39" name="TextBox 38">
            <a:extLst>
              <a:ext uri="{FF2B5EF4-FFF2-40B4-BE49-F238E27FC236}">
                <a16:creationId xmlns:a16="http://schemas.microsoft.com/office/drawing/2014/main" id="{80C0A762-20C6-4D40-85B5-BAFEAE75BBB0}"/>
              </a:ext>
            </a:extLst>
          </p:cNvPr>
          <p:cNvSpPr txBox="1"/>
          <p:nvPr/>
        </p:nvSpPr>
        <p:spPr>
          <a:xfrm>
            <a:off x="980513" y="6287497"/>
            <a:ext cx="10230974" cy="437435"/>
          </a:xfrm>
          <a:prstGeom prst="rect">
            <a:avLst/>
          </a:prstGeom>
          <a:noFill/>
        </p:spPr>
        <p:txBody>
          <a:bodyPr wrap="square" lIns="0" tIns="0" rIns="0" bIns="0" rtlCol="0" anchor="ctr" anchorCtr="0">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effectLst/>
                <a:uLnTx/>
                <a:uFillTx/>
                <a:latin typeface="Segoe UI Semibold"/>
                <a:ea typeface="+mn-ea"/>
                <a:cs typeface="Segoe UI Semilight" panose="020B0402040204020203" pitchFamily="34" charset="0"/>
              </a:rPr>
              <a:t>Powered by community + backed by Microsoft’s security experts</a:t>
            </a:r>
          </a:p>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3175">
                <a:noFill/>
              </a:ln>
              <a:effectLst/>
              <a:uLnTx/>
              <a:uFillTx/>
              <a:latin typeface="Segoe UI Semibold"/>
              <a:ea typeface="+mn-ea"/>
              <a:cs typeface="Segoe UI Semilight" panose="020B0402040204020203" pitchFamily="34" charset="0"/>
            </a:endParaRPr>
          </a:p>
        </p:txBody>
      </p:sp>
    </p:spTree>
    <p:extLst>
      <p:ext uri="{BB962C8B-B14F-4D97-AF65-F5344CB8AC3E}">
        <p14:creationId xmlns:p14="http://schemas.microsoft.com/office/powerpoint/2010/main" val="426118232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91D6D830-DBD6-40D8-819A-1EF323DB35B7}"/>
              </a:ext>
            </a:extLst>
          </p:cNvPr>
          <p:cNvCxnSpPr>
            <a:cxnSpLocks/>
            <a:stCxn id="38"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0FAA26A-5112-42F8-9583-963124F190EC}"/>
              </a:ext>
            </a:extLst>
          </p:cNvPr>
          <p:cNvCxnSpPr>
            <a:cxnSpLocks/>
            <a:endCxn id="38"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5DEE6E06-8B18-441B-B91C-AF0E10BC7C3C}"/>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4845D744-00A9-428E-A873-A75A459312A1}"/>
              </a:ext>
            </a:extLst>
          </p:cNvPr>
          <p:cNvCxnSpPr>
            <a:cxnSpLocks/>
            <a:stCxn id="20" idx="14"/>
            <a:endCxn id="35"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163ADCBE-01DB-41E3-B8D4-C4FD226DB2C7}"/>
              </a:ext>
            </a:extLst>
          </p:cNvPr>
          <p:cNvCxnSpPr>
            <a:cxnSpLocks/>
            <a:stCxn id="27"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BADAA620-8629-44F1-9323-36B51A509CA9}"/>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0" name="Energy City line">
            <a:extLst>
              <a:ext uri="{FF2B5EF4-FFF2-40B4-BE49-F238E27FC236}">
                <a16:creationId xmlns:a16="http://schemas.microsoft.com/office/drawing/2014/main" id="{46D7B7EC-E496-4228-9DC1-D73AD664E418}"/>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FCDF5A9E-7E9B-486F-8196-06781B8574A9}"/>
              </a:ext>
            </a:extLst>
          </p:cNvPr>
          <p:cNvCxnSpPr>
            <a:cxnSpLocks/>
            <a:endCxn id="37"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25AE9E31-729B-4B8E-A3FC-36A4AFE28F48}"/>
              </a:ext>
            </a:extLst>
          </p:cNvPr>
          <p:cNvCxnSpPr>
            <a:cxnSpLocks/>
            <a:stCxn id="34"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644502B9-4AA4-4633-B251-95FDC4A0AD4E}"/>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grpSp>
        <p:nvGrpSpPr>
          <p:cNvPr id="15" name="Group 14">
            <a:extLst>
              <a:ext uri="{FF2B5EF4-FFF2-40B4-BE49-F238E27FC236}">
                <a16:creationId xmlns:a16="http://schemas.microsoft.com/office/drawing/2014/main" id="{34248523-8155-4378-83DC-60A222B7937A}"/>
              </a:ext>
            </a:extLst>
          </p:cNvPr>
          <p:cNvGrpSpPr/>
          <p:nvPr/>
        </p:nvGrpSpPr>
        <p:grpSpPr>
          <a:xfrm>
            <a:off x="901854" y="5395643"/>
            <a:ext cx="494604" cy="494604"/>
            <a:chOff x="4498330" y="437396"/>
            <a:chExt cx="910036" cy="910036"/>
          </a:xfrm>
        </p:grpSpPr>
        <p:sp>
          <p:nvSpPr>
            <p:cNvPr id="16" name="Oval 15">
              <a:extLst>
                <a:ext uri="{FF2B5EF4-FFF2-40B4-BE49-F238E27FC236}">
                  <a16:creationId xmlns:a16="http://schemas.microsoft.com/office/drawing/2014/main" id="{59B5C756-0C34-4B43-B0FD-0FFCEC3524C8}"/>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gear" title="Icon of a gear surrounded by a circle with lines of varying length">
              <a:extLst>
                <a:ext uri="{FF2B5EF4-FFF2-40B4-BE49-F238E27FC236}">
                  <a16:creationId xmlns:a16="http://schemas.microsoft.com/office/drawing/2014/main" id="{C5AD3CDE-ED73-42BA-8CF5-6DD296C485C8}"/>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29" name="Energy City line">
            <a:extLst>
              <a:ext uri="{FF2B5EF4-FFF2-40B4-BE49-F238E27FC236}">
                <a16:creationId xmlns:a16="http://schemas.microsoft.com/office/drawing/2014/main" id="{A229EDAC-1150-4C6A-B093-AEEB1F820FFB}"/>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0" name="Energy City line">
            <a:extLst>
              <a:ext uri="{FF2B5EF4-FFF2-40B4-BE49-F238E27FC236}">
                <a16:creationId xmlns:a16="http://schemas.microsoft.com/office/drawing/2014/main" id="{723D0A03-21C0-44D1-BEBD-53617A8CEF8C}"/>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57B86F12-A792-4311-BFFB-1065266A7858}"/>
              </a:ext>
            </a:extLst>
          </p:cNvPr>
          <p:cNvGrpSpPr/>
          <p:nvPr/>
        </p:nvGrpSpPr>
        <p:grpSpPr>
          <a:xfrm>
            <a:off x="1043823" y="882785"/>
            <a:ext cx="494604" cy="494604"/>
            <a:chOff x="955596" y="437396"/>
            <a:chExt cx="910036" cy="910036"/>
          </a:xfrm>
        </p:grpSpPr>
        <p:sp>
          <p:nvSpPr>
            <p:cNvPr id="32" name="Oval 31">
              <a:extLst>
                <a:ext uri="{FF2B5EF4-FFF2-40B4-BE49-F238E27FC236}">
                  <a16:creationId xmlns:a16="http://schemas.microsoft.com/office/drawing/2014/main" id="{1C5773E2-336F-4440-A50D-6A71C516E3C1}"/>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binoculars" title="Icon of binoculars">
              <a:extLst>
                <a:ext uri="{FF2B5EF4-FFF2-40B4-BE49-F238E27FC236}">
                  <a16:creationId xmlns:a16="http://schemas.microsoft.com/office/drawing/2014/main" id="{A6FF7359-B6FE-4829-9922-A62828CF4736}"/>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4" name="Oval 129">
            <a:extLst>
              <a:ext uri="{FF2B5EF4-FFF2-40B4-BE49-F238E27FC236}">
                <a16:creationId xmlns:a16="http://schemas.microsoft.com/office/drawing/2014/main" id="{DE5FA729-7308-4FB8-AB0C-69982D6E01EA}"/>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7683957E-374E-4315-A8B9-4F181CD03A9C}"/>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6" name="Oval 129">
            <a:extLst>
              <a:ext uri="{FF2B5EF4-FFF2-40B4-BE49-F238E27FC236}">
                <a16:creationId xmlns:a16="http://schemas.microsoft.com/office/drawing/2014/main" id="{E763C2B3-9161-4E90-9544-5A6FCE66A59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7" name="Oval 129">
            <a:extLst>
              <a:ext uri="{FF2B5EF4-FFF2-40B4-BE49-F238E27FC236}">
                <a16:creationId xmlns:a16="http://schemas.microsoft.com/office/drawing/2014/main" id="{442A613E-54D0-421B-819F-C0D1AF2D1B0D}"/>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8" name="Oval 129">
            <a:extLst>
              <a:ext uri="{FF2B5EF4-FFF2-40B4-BE49-F238E27FC236}">
                <a16:creationId xmlns:a16="http://schemas.microsoft.com/office/drawing/2014/main" id="{54375E93-5268-477A-8C5D-2BC67A93440E}"/>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D2504B59-0B33-4A26-BADD-EE84C632DBA2}"/>
              </a:ext>
            </a:extLst>
          </p:cNvPr>
          <p:cNvGrpSpPr/>
          <p:nvPr/>
        </p:nvGrpSpPr>
        <p:grpSpPr>
          <a:xfrm>
            <a:off x="1368505" y="2781518"/>
            <a:ext cx="1288600" cy="1288596"/>
            <a:chOff x="1368505" y="2781518"/>
            <a:chExt cx="1288600" cy="1288596"/>
          </a:xfrm>
        </p:grpSpPr>
        <p:sp>
          <p:nvSpPr>
            <p:cNvPr id="40" name="Oval 39">
              <a:extLst>
                <a:ext uri="{FF2B5EF4-FFF2-40B4-BE49-F238E27FC236}">
                  <a16:creationId xmlns:a16="http://schemas.microsoft.com/office/drawing/2014/main" id="{37C775C1-4084-4718-909D-C4A07810639D}"/>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target_2" title="Icon of a target with an arrow hitting the bullseye">
              <a:extLst>
                <a:ext uri="{FF2B5EF4-FFF2-40B4-BE49-F238E27FC236}">
                  <a16:creationId xmlns:a16="http://schemas.microsoft.com/office/drawing/2014/main" id="{B8C6BAF8-AE7B-43F0-A820-05208085B96D}"/>
                </a:ext>
              </a:extLst>
            </p:cNvPr>
            <p:cNvSpPr>
              <a:spLocks noChangeAspect="1" noEditPoints="1"/>
            </p:cNvSpPr>
            <p:nvPr/>
          </p:nvSpPr>
          <p:spPr bwMode="auto">
            <a:xfrm>
              <a:off x="1652272" y="3066722"/>
              <a:ext cx="721066" cy="71818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25400" cap="flat">
              <a:solidFill>
                <a:schemeClr val="accent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61" name="Group 60">
            <a:extLst>
              <a:ext uri="{FF2B5EF4-FFF2-40B4-BE49-F238E27FC236}">
                <a16:creationId xmlns:a16="http://schemas.microsoft.com/office/drawing/2014/main" id="{9FCAEDAC-1A69-45D0-9C1D-14F537BA6E37}"/>
              </a:ext>
            </a:extLst>
          </p:cNvPr>
          <p:cNvGrpSpPr/>
          <p:nvPr/>
        </p:nvGrpSpPr>
        <p:grpSpPr>
          <a:xfrm>
            <a:off x="1538427" y="4485641"/>
            <a:ext cx="494604" cy="494604"/>
            <a:chOff x="587529" y="1945831"/>
            <a:chExt cx="494604" cy="494604"/>
          </a:xfrm>
        </p:grpSpPr>
        <p:sp>
          <p:nvSpPr>
            <p:cNvPr id="62" name="Oval 61">
              <a:extLst>
                <a:ext uri="{FF2B5EF4-FFF2-40B4-BE49-F238E27FC236}">
                  <a16:creationId xmlns:a16="http://schemas.microsoft.com/office/drawing/2014/main" id="{9495772E-E71E-4FC1-B6A5-1737B81AA0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3" name="Group 62">
              <a:extLst>
                <a:ext uri="{FF2B5EF4-FFF2-40B4-BE49-F238E27FC236}">
                  <a16:creationId xmlns:a16="http://schemas.microsoft.com/office/drawing/2014/main" id="{C26DCAE5-3E30-4D47-BD1D-758645222909}"/>
                </a:ext>
              </a:extLst>
            </p:cNvPr>
            <p:cNvGrpSpPr/>
            <p:nvPr/>
          </p:nvGrpSpPr>
          <p:grpSpPr>
            <a:xfrm>
              <a:off x="703568" y="2056528"/>
              <a:ext cx="259340" cy="252832"/>
              <a:chOff x="783093" y="-2783562"/>
              <a:chExt cx="1002275" cy="977133"/>
            </a:xfrm>
          </p:grpSpPr>
          <p:sp>
            <p:nvSpPr>
              <p:cNvPr id="64" name="Rectangle 63">
                <a:extLst>
                  <a:ext uri="{FF2B5EF4-FFF2-40B4-BE49-F238E27FC236}">
                    <a16:creationId xmlns:a16="http://schemas.microsoft.com/office/drawing/2014/main" id="{5F4D4808-244A-4318-8442-3E8E676FF410}"/>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5" name="Line 5">
                <a:extLst>
                  <a:ext uri="{FF2B5EF4-FFF2-40B4-BE49-F238E27FC236}">
                    <a16:creationId xmlns:a16="http://schemas.microsoft.com/office/drawing/2014/main" id="{392F04DC-6351-4FC8-9CFC-A7265874A402}"/>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6" name="Line 6">
                <a:extLst>
                  <a:ext uri="{FF2B5EF4-FFF2-40B4-BE49-F238E27FC236}">
                    <a16:creationId xmlns:a16="http://schemas.microsoft.com/office/drawing/2014/main" id="{8B5AEFED-3D84-4183-ACDC-1CCB91E0F44E}"/>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7" name="Line 7">
                <a:extLst>
                  <a:ext uri="{FF2B5EF4-FFF2-40B4-BE49-F238E27FC236}">
                    <a16:creationId xmlns:a16="http://schemas.microsoft.com/office/drawing/2014/main" id="{A6E351EC-BFDB-41E6-B888-EC348D29DA31}"/>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8" name="Line 8">
                <a:extLst>
                  <a:ext uri="{FF2B5EF4-FFF2-40B4-BE49-F238E27FC236}">
                    <a16:creationId xmlns:a16="http://schemas.microsoft.com/office/drawing/2014/main" id="{68513CC9-596A-4158-BCEA-965993039CD2}"/>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69" name="Line 9">
                <a:extLst>
                  <a:ext uri="{FF2B5EF4-FFF2-40B4-BE49-F238E27FC236}">
                    <a16:creationId xmlns:a16="http://schemas.microsoft.com/office/drawing/2014/main" id="{51329AF8-1C55-4CBE-8D4C-E6C942EE25A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70" name="Freeform 10">
                <a:extLst>
                  <a:ext uri="{FF2B5EF4-FFF2-40B4-BE49-F238E27FC236}">
                    <a16:creationId xmlns:a16="http://schemas.microsoft.com/office/drawing/2014/main" id="{4486E8E9-C2E9-4AC2-B894-6BD37F6C063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6" name="Oval 45">
            <a:extLst>
              <a:ext uri="{FF2B5EF4-FFF2-40B4-BE49-F238E27FC236}">
                <a16:creationId xmlns:a16="http://schemas.microsoft.com/office/drawing/2014/main" id="{90CA984A-93E4-448C-8423-79C0FBA280E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brain_2" title="Icon of a brain with circles and connection lines inside">
            <a:extLst>
              <a:ext uri="{FF2B5EF4-FFF2-40B4-BE49-F238E27FC236}">
                <a16:creationId xmlns:a16="http://schemas.microsoft.com/office/drawing/2014/main" id="{F7FEE42C-1B23-4F14-A32B-D6069D3F892E}"/>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63896840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403C56-3C76-4EDB-B393-244CAF297563}"/>
              </a:ext>
            </a:extLst>
          </p:cNvPr>
          <p:cNvSpPr/>
          <p:nvPr/>
        </p:nvSpPr>
        <p:spPr>
          <a:xfrm>
            <a:off x="4356100" y="1997838"/>
            <a:ext cx="7253288" cy="2862322"/>
          </a:xfrm>
          <a:prstGeom prst="rect">
            <a:avLst/>
          </a:prstGeom>
        </p:spPr>
        <p:txBody>
          <a:bodyPr wrap="square" anchor="ctr">
            <a:spAutoFit/>
          </a:bodyPr>
          <a:lstStyle/>
          <a:p>
            <a:pPr lvl="0">
              <a:defRPr/>
            </a:pPr>
            <a:r>
              <a:rPr lang="en-US" sz="4400" spc="-100">
                <a:latin typeface="+mj-lt"/>
              </a:rPr>
              <a:t>“Defenders think in ________.</a:t>
            </a:r>
          </a:p>
          <a:p>
            <a:pPr lvl="0">
              <a:defRPr/>
            </a:pPr>
            <a:r>
              <a:rPr lang="en-US" sz="4400" spc="-100">
                <a:latin typeface="+mj-lt"/>
              </a:rPr>
              <a:t>  Attackers think in ________.”</a:t>
            </a:r>
          </a:p>
          <a:p>
            <a:pPr lvl="6">
              <a:defRPr/>
            </a:pPr>
            <a:br>
              <a:rPr lang="en-US" sz="4400" spc="-100">
                <a:latin typeface="+mj-lt"/>
              </a:rPr>
            </a:br>
            <a:r>
              <a:rPr lang="en-US" sz="2200" spc="-100">
                <a:solidFill>
                  <a:schemeClr val="accent6"/>
                </a:solidFill>
                <a:latin typeface="+mj-lt"/>
              </a:rPr>
              <a:t>John Lambert, </a:t>
            </a:r>
            <a:br>
              <a:rPr lang="en-US" sz="2200" spc="-100">
                <a:solidFill>
                  <a:schemeClr val="accent6"/>
                </a:solidFill>
                <a:latin typeface="+mj-lt"/>
              </a:rPr>
            </a:br>
            <a:r>
              <a:rPr lang="en-US" sz="2200" spc="-100">
                <a:solidFill>
                  <a:schemeClr val="accent6"/>
                </a:solidFill>
                <a:latin typeface="+mj-lt"/>
              </a:rPr>
              <a:t>Microsoft Threat Intelligence Center</a:t>
            </a:r>
          </a:p>
        </p:txBody>
      </p:sp>
      <p:grpSp>
        <p:nvGrpSpPr>
          <p:cNvPr id="7" name="Group 6">
            <a:extLst>
              <a:ext uri="{FF2B5EF4-FFF2-40B4-BE49-F238E27FC236}">
                <a16:creationId xmlns:a16="http://schemas.microsoft.com/office/drawing/2014/main" id="{AAA02889-316B-4607-9E1D-AB4A0C9648F4}"/>
              </a:ext>
            </a:extLst>
          </p:cNvPr>
          <p:cNvGrpSpPr/>
          <p:nvPr/>
        </p:nvGrpSpPr>
        <p:grpSpPr>
          <a:xfrm>
            <a:off x="-256153" y="893699"/>
            <a:ext cx="3378766" cy="5070603"/>
            <a:chOff x="-256153" y="893699"/>
            <a:chExt cx="3378766" cy="5070603"/>
          </a:xfrm>
        </p:grpSpPr>
        <p:sp>
          <p:nvSpPr>
            <p:cNvPr id="8" name="Microphone_E720" title="Icon of a microphone">
              <a:extLst>
                <a:ext uri="{FF2B5EF4-FFF2-40B4-BE49-F238E27FC236}">
                  <a16:creationId xmlns:a16="http://schemas.microsoft.com/office/drawing/2014/main" id="{60DF1CA6-67AB-4C22-A113-838726F68660}"/>
                </a:ext>
              </a:extLst>
            </p:cNvPr>
            <p:cNvSpPr>
              <a:spLocks noChangeAspect="1" noEditPoints="1"/>
            </p:cNvSpPr>
            <p:nvPr/>
          </p:nvSpPr>
          <p:spPr bwMode="auto">
            <a:xfrm>
              <a:off x="-256153" y="893699"/>
              <a:ext cx="3378766" cy="5070603"/>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marL="0" marR="0" lvl="0" indent="0" algn="ctr" defTabSz="896203" rtl="0" eaLnBrk="1" fontAlgn="base" latinLnBrk="0" hangingPunct="1">
                <a:lnSpc>
                  <a:spcPct val="100000"/>
                </a:lnSpc>
                <a:spcBef>
                  <a:spcPts val="0"/>
                </a:spcBef>
                <a:spcAft>
                  <a:spcPts val="0"/>
                </a:spcAft>
                <a:buClrTx/>
                <a:buSzTx/>
                <a:buFontTx/>
                <a:buNone/>
                <a:tabLst/>
                <a:defRPr/>
              </a:pPr>
              <a:endParaRPr kumimoji="0" lang="en-US" sz="1666" b="0" i="0" u="none" strike="noStrike" kern="1200" cap="none" spc="0" normalizeH="0" baseline="0" noProof="0">
                <a:ln>
                  <a:noFill/>
                </a:ln>
                <a:solidFill>
                  <a:srgbClr val="505050"/>
                </a:solidFill>
                <a:effectLst/>
                <a:uLnTx/>
                <a:uFillTx/>
                <a:latin typeface="Segoe UI"/>
                <a:ea typeface="+mn-ea"/>
                <a:cs typeface="+mn-cs"/>
              </a:endParaRPr>
            </a:p>
          </p:txBody>
        </p:sp>
        <p:sp>
          <p:nvSpPr>
            <p:cNvPr id="9" name="TextBox 8">
              <a:extLst>
                <a:ext uri="{FF2B5EF4-FFF2-40B4-BE49-F238E27FC236}">
                  <a16:creationId xmlns:a16="http://schemas.microsoft.com/office/drawing/2014/main" id="{03A82A84-9DC6-471E-A387-F62F0D2D5853}"/>
                </a:ext>
              </a:extLst>
            </p:cNvPr>
            <p:cNvSpPr txBox="1"/>
            <p:nvPr/>
          </p:nvSpPr>
          <p:spPr>
            <a:xfrm rot="5400000">
              <a:off x="2200407" y="2004090"/>
              <a:ext cx="1187826" cy="215444"/>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QUESTION</a:t>
              </a:r>
            </a:p>
          </p:txBody>
        </p:sp>
      </p:grpSp>
    </p:spTree>
    <p:extLst>
      <p:ext uri="{BB962C8B-B14F-4D97-AF65-F5344CB8AC3E}">
        <p14:creationId xmlns:p14="http://schemas.microsoft.com/office/powerpoint/2010/main" val="43945472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50C258-CD62-4FDB-837A-0768BF640C47}"/>
              </a:ext>
            </a:extLst>
          </p:cNvPr>
          <p:cNvSpPr/>
          <p:nvPr/>
        </p:nvSpPr>
        <p:spPr>
          <a:xfrm>
            <a:off x="4356100" y="2028616"/>
            <a:ext cx="7253288" cy="2800767"/>
          </a:xfrm>
          <a:prstGeom prst="rect">
            <a:avLst/>
          </a:prstGeom>
        </p:spPr>
        <p:txBody>
          <a:bodyPr wrap="square" anchor="ctr">
            <a:spAutoFit/>
          </a:bodyPr>
          <a:lstStyle/>
          <a:p>
            <a:pPr lvl="0">
              <a:defRPr/>
            </a:pPr>
            <a:r>
              <a:rPr lang="en-US" sz="4400" spc="-100">
                <a:latin typeface="+mj-lt"/>
              </a:rPr>
              <a:t>“Defenders think in </a:t>
            </a:r>
            <a:r>
              <a:rPr lang="en-US" sz="4400" u="sng" spc="-100">
                <a:solidFill>
                  <a:schemeClr val="accent1"/>
                </a:solidFill>
                <a:latin typeface="+mj-lt"/>
              </a:rPr>
              <a:t>lists</a:t>
            </a:r>
            <a:r>
              <a:rPr lang="en-US" sz="4400" spc="-100">
                <a:latin typeface="+mj-lt"/>
              </a:rPr>
              <a:t>.</a:t>
            </a:r>
          </a:p>
          <a:p>
            <a:pPr lvl="0">
              <a:defRPr/>
            </a:pPr>
            <a:r>
              <a:rPr lang="en-US" sz="4400" spc="-100">
                <a:latin typeface="+mj-lt"/>
              </a:rPr>
              <a:t>  Attackers think in </a:t>
            </a:r>
            <a:r>
              <a:rPr lang="en-US" sz="4400" u="sng" spc="-100">
                <a:solidFill>
                  <a:schemeClr val="accent1"/>
                </a:solidFill>
                <a:latin typeface="+mj-lt"/>
              </a:rPr>
              <a:t>graphs</a:t>
            </a:r>
            <a:r>
              <a:rPr lang="en-US" sz="4400" spc="-100">
                <a:latin typeface="+mj-lt"/>
              </a:rPr>
              <a:t>.”</a:t>
            </a:r>
          </a:p>
          <a:p>
            <a:pPr lvl="0">
              <a:defRPr/>
            </a:pPr>
            <a:endParaRPr lang="en-US" sz="4400" spc="-100">
              <a:latin typeface="+mj-lt"/>
            </a:endParaRPr>
          </a:p>
          <a:p>
            <a:pPr lvl="6">
              <a:defRPr/>
            </a:pPr>
            <a:r>
              <a:rPr lang="en-US" sz="2200" spc="-100">
                <a:solidFill>
                  <a:srgbClr val="737373"/>
                </a:solidFill>
                <a:latin typeface="Segoe UI Semibold"/>
              </a:rPr>
              <a:t>John Lambert, </a:t>
            </a:r>
            <a:br>
              <a:rPr lang="en-US" sz="2200" spc="-100">
                <a:solidFill>
                  <a:srgbClr val="737373"/>
                </a:solidFill>
                <a:latin typeface="Segoe UI Semibold"/>
              </a:rPr>
            </a:br>
            <a:r>
              <a:rPr lang="en-US" sz="2200" spc="-100">
                <a:solidFill>
                  <a:srgbClr val="737373"/>
                </a:solidFill>
                <a:latin typeface="Segoe UI Semibold"/>
              </a:rPr>
              <a:t>Microsoft Threat Intelligence Center</a:t>
            </a:r>
            <a:endParaRPr lang="en-US" sz="4000" spc="-100">
              <a:latin typeface="+mj-lt"/>
            </a:endParaRPr>
          </a:p>
        </p:txBody>
      </p:sp>
      <p:grpSp>
        <p:nvGrpSpPr>
          <p:cNvPr id="7" name="Group 6">
            <a:extLst>
              <a:ext uri="{FF2B5EF4-FFF2-40B4-BE49-F238E27FC236}">
                <a16:creationId xmlns:a16="http://schemas.microsoft.com/office/drawing/2014/main" id="{D2690EC1-10F5-4F38-A821-91E70E0AA904}"/>
              </a:ext>
            </a:extLst>
          </p:cNvPr>
          <p:cNvGrpSpPr/>
          <p:nvPr/>
        </p:nvGrpSpPr>
        <p:grpSpPr>
          <a:xfrm>
            <a:off x="-2403433" y="893698"/>
            <a:ext cx="5707728" cy="5070602"/>
            <a:chOff x="-2459705" y="893698"/>
            <a:chExt cx="5707728" cy="5070602"/>
          </a:xfrm>
        </p:grpSpPr>
        <p:sp>
          <p:nvSpPr>
            <p:cNvPr id="8" name="speech_2" title="Icon of a chat bubble">
              <a:extLst>
                <a:ext uri="{FF2B5EF4-FFF2-40B4-BE49-F238E27FC236}">
                  <a16:creationId xmlns:a16="http://schemas.microsoft.com/office/drawing/2014/main" id="{1395DE89-A502-440F-A3FE-6A179E4BC612}"/>
                </a:ext>
              </a:extLst>
            </p:cNvPr>
            <p:cNvSpPr>
              <a:spLocks noChangeAspect="1" noEditPoints="1"/>
            </p:cNvSpPr>
            <p:nvPr/>
          </p:nvSpPr>
          <p:spPr bwMode="auto">
            <a:xfrm flipH="1">
              <a:off x="-2459705" y="893698"/>
              <a:ext cx="5707728" cy="5070602"/>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254000" cap="sq">
              <a:solidFill>
                <a:schemeClr val="bg1"/>
              </a:solidFill>
              <a:prstDash val="solid"/>
              <a:miter lim="800000"/>
              <a:headEnd/>
              <a:tailEnd/>
            </a:ln>
            <a:effectLst>
              <a:outerShdw blurRad="127000" dist="381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txBody>
            <a:bodyPr vert="horz" wrap="square" lIns="89619" tIns="44810" rIns="89619" bIns="44810" numCol="1" anchor="t" anchorCtr="0" compatLnSpc="1">
              <a:prstTxWarp prst="textNoShape">
                <a:avLst/>
              </a:prstTxWarp>
            </a:bodyPr>
            <a:lstStyle/>
            <a:p>
              <a:pPr algn="ctr" defTabSz="896203" fontAlgn="base"/>
              <a:endParaRPr lang="en-US" sz="1666">
                <a:solidFill>
                  <a:srgbClr val="505050"/>
                </a:solidFill>
                <a:latin typeface="Segoe UI"/>
              </a:endParaRPr>
            </a:p>
          </p:txBody>
        </p:sp>
        <p:grpSp>
          <p:nvGrpSpPr>
            <p:cNvPr id="9" name="Group 8">
              <a:extLst>
                <a:ext uri="{FF2B5EF4-FFF2-40B4-BE49-F238E27FC236}">
                  <a16:creationId xmlns:a16="http://schemas.microsoft.com/office/drawing/2014/main" id="{BB57F98E-DD9D-4EE8-9463-3BCFDD20E2E8}"/>
                </a:ext>
              </a:extLst>
            </p:cNvPr>
            <p:cNvGrpSpPr/>
            <p:nvPr/>
          </p:nvGrpSpPr>
          <p:grpSpPr>
            <a:xfrm>
              <a:off x="-450747" y="1304623"/>
              <a:ext cx="3341675" cy="3038534"/>
              <a:chOff x="-2932163" y="514210"/>
              <a:chExt cx="6411167" cy="5829581"/>
            </a:xfrm>
          </p:grpSpPr>
          <p:sp>
            <p:nvSpPr>
              <p:cNvPr id="10" name="Freeform: Shape 9">
                <a:extLst>
                  <a:ext uri="{FF2B5EF4-FFF2-40B4-BE49-F238E27FC236}">
                    <a16:creationId xmlns:a16="http://schemas.microsoft.com/office/drawing/2014/main" id="{2C7F67E2-C0BB-4E38-8E2B-A488E52CE183}"/>
                  </a:ext>
                </a:extLst>
              </p:cNvPr>
              <p:cNvSpPr/>
              <p:nvPr/>
            </p:nvSpPr>
            <p:spPr bwMode="auto">
              <a:xfrm>
                <a:off x="-2932163" y="514210"/>
                <a:ext cx="5196559" cy="5829581"/>
              </a:xfrm>
              <a:custGeom>
                <a:avLst/>
                <a:gdLst/>
                <a:ahLst/>
                <a:cxnLst/>
                <a:rect l="l" t="t" r="r" b="b"/>
                <a:pathLst>
                  <a:path w="4632312" h="5196599">
                    <a:moveTo>
                      <a:pt x="2312468" y="409384"/>
                    </a:moveTo>
                    <a:cubicBezTo>
                      <a:pt x="2265751" y="561828"/>
                      <a:pt x="2215347" y="714271"/>
                      <a:pt x="2161254" y="866714"/>
                    </a:cubicBezTo>
                    <a:cubicBezTo>
                      <a:pt x="2107161" y="1019158"/>
                      <a:pt x="2051839" y="1170372"/>
                      <a:pt x="1995287" y="1320356"/>
                    </a:cubicBezTo>
                    <a:lnTo>
                      <a:pt x="1287163" y="3164430"/>
                    </a:lnTo>
                    <a:lnTo>
                      <a:pt x="3348837" y="3164430"/>
                    </a:lnTo>
                    <a:lnTo>
                      <a:pt x="2648089" y="1316669"/>
                    </a:lnTo>
                    <a:cubicBezTo>
                      <a:pt x="2591538" y="1164225"/>
                      <a:pt x="2536215" y="1013011"/>
                      <a:pt x="2482123" y="863026"/>
                    </a:cubicBezTo>
                    <a:cubicBezTo>
                      <a:pt x="2428030" y="713042"/>
                      <a:pt x="2376396" y="561828"/>
                      <a:pt x="2327220" y="409384"/>
                    </a:cubicBezTo>
                    <a:close/>
                    <a:moveTo>
                      <a:pt x="2028480" y="0"/>
                    </a:moveTo>
                    <a:lnTo>
                      <a:pt x="2614896" y="0"/>
                    </a:lnTo>
                    <a:lnTo>
                      <a:pt x="4632312" y="5196599"/>
                    </a:lnTo>
                    <a:lnTo>
                      <a:pt x="4112284" y="5196599"/>
                    </a:lnTo>
                    <a:lnTo>
                      <a:pt x="3488986" y="3573814"/>
                    </a:lnTo>
                    <a:lnTo>
                      <a:pt x="1147013" y="3573814"/>
                    </a:lnTo>
                    <a:lnTo>
                      <a:pt x="523717" y="5196599"/>
                    </a:lnTo>
                    <a:lnTo>
                      <a:pt x="0" y="5196599"/>
                    </a:lnTo>
                    <a:close/>
                  </a:path>
                </a:pathLst>
              </a:custGeom>
              <a:solidFill>
                <a:schemeClr val="bg1"/>
              </a:solidFill>
              <a:ln>
                <a:noFill/>
                <a:headEnd type="none" w="med" len="med"/>
                <a:tailEnd type="none" w="med" len="med"/>
              </a:ln>
              <a:effectLst>
                <a:outerShdw blurRad="1270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a:extLst>
                  <a:ext uri="{FF2B5EF4-FFF2-40B4-BE49-F238E27FC236}">
                    <a16:creationId xmlns:a16="http://schemas.microsoft.com/office/drawing/2014/main" id="{E9DA15CE-89AD-4FBB-8402-EDF41CC0FF87}"/>
                  </a:ext>
                </a:extLst>
              </p:cNvPr>
              <p:cNvSpPr txBox="1"/>
              <p:nvPr/>
            </p:nvSpPr>
            <p:spPr>
              <a:xfrm rot="5400000">
                <a:off x="2888779" y="1630168"/>
                <a:ext cx="965008" cy="215443"/>
              </a:xfrm>
              <a:prstGeom prst="rect">
                <a:avLst/>
              </a:prstGeom>
              <a:noFill/>
            </p:spPr>
            <p:txBody>
              <a:bodyPr wrap="none" lIns="0" tIns="0" rIns="0" bIns="0" rtlCol="0">
                <a:spAutoFit/>
              </a:bodyPr>
              <a:lstStyle/>
              <a:p>
                <a:pPr algn="r"/>
                <a:r>
                  <a:rPr lang="en-US" sz="1400" spc="300">
                    <a:solidFill>
                      <a:schemeClr val="bg1">
                        <a:lumMod val="65000"/>
                      </a:schemeClr>
                    </a:solidFill>
                    <a:latin typeface="+mj-lt"/>
                  </a:rPr>
                  <a:t>ANSWER</a:t>
                </a:r>
              </a:p>
            </p:txBody>
          </p:sp>
        </p:grpSp>
      </p:grpSp>
    </p:spTree>
    <p:extLst>
      <p:ext uri="{BB962C8B-B14F-4D97-AF65-F5344CB8AC3E}">
        <p14:creationId xmlns:p14="http://schemas.microsoft.com/office/powerpoint/2010/main" val="337545004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4E38BE29-C3FE-4BFC-8BD0-253B1CCD2CD1}"/>
              </a:ext>
            </a:extLst>
          </p:cNvPr>
          <p:cNvCxnSpPr>
            <a:cxnSpLocks/>
            <a:stCxn id="3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2CEF75D-DD5E-468C-A4C5-6396424D71CC}"/>
              </a:ext>
            </a:extLst>
          </p:cNvPr>
          <p:cNvCxnSpPr>
            <a:cxnSpLocks/>
            <a:endCxn id="3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0525A17B-52F7-4E78-822A-AB6B83F4DA39}"/>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972201D8-696E-4BF2-BBA7-372F4A4F22C5}"/>
              </a:ext>
            </a:extLst>
          </p:cNvPr>
          <p:cNvCxnSpPr>
            <a:cxnSpLocks/>
            <a:endCxn id="3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2C8F8777-767C-4657-A248-A1711AC9ADB3}"/>
              </a:ext>
            </a:extLst>
          </p:cNvPr>
          <p:cNvCxnSpPr>
            <a:cxnSpLocks/>
            <a:stCxn id="24"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8326F911-8C5F-450A-A7B8-1F2310B89B2E}"/>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EA438B2A-06A2-4307-9B8E-3A7C9557217D}"/>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300BDECB-A1AF-497E-AA85-495ED7F6F1FE}"/>
              </a:ext>
            </a:extLst>
          </p:cNvPr>
          <p:cNvCxnSpPr>
            <a:cxnSpLocks/>
            <a:endCxn id="34"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6E9BAAC-CAC5-424F-9AF2-ABD5CF08963E}"/>
              </a:ext>
            </a:extLst>
          </p:cNvPr>
          <p:cNvCxnSpPr>
            <a:cxnSpLocks/>
            <a:stCxn id="31"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05951825-25EB-41B1-9E56-EA2C4C0873C1}"/>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Automation</a:t>
            </a:r>
          </a:p>
        </p:txBody>
      </p:sp>
      <p:cxnSp>
        <p:nvCxnSpPr>
          <p:cNvPr id="26" name="Energy City line">
            <a:extLst>
              <a:ext uri="{FF2B5EF4-FFF2-40B4-BE49-F238E27FC236}">
                <a16:creationId xmlns:a16="http://schemas.microsoft.com/office/drawing/2014/main" id="{6BA87E27-460F-47DA-9D4B-6E1AF8B126D5}"/>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7" name="Energy City line">
            <a:extLst>
              <a:ext uri="{FF2B5EF4-FFF2-40B4-BE49-F238E27FC236}">
                <a16:creationId xmlns:a16="http://schemas.microsoft.com/office/drawing/2014/main" id="{8D1B64D7-3AB1-483D-82C7-33749ABC01C6}"/>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73DE40AC-96FD-4BC2-91D5-E311E0A7DFB5}"/>
              </a:ext>
            </a:extLst>
          </p:cNvPr>
          <p:cNvGrpSpPr/>
          <p:nvPr/>
        </p:nvGrpSpPr>
        <p:grpSpPr>
          <a:xfrm>
            <a:off x="1043823" y="882785"/>
            <a:ext cx="494604" cy="494604"/>
            <a:chOff x="955596" y="437396"/>
            <a:chExt cx="910036" cy="910036"/>
          </a:xfrm>
        </p:grpSpPr>
        <p:sp>
          <p:nvSpPr>
            <p:cNvPr id="29" name="Oval 28">
              <a:extLst>
                <a:ext uri="{FF2B5EF4-FFF2-40B4-BE49-F238E27FC236}">
                  <a16:creationId xmlns:a16="http://schemas.microsoft.com/office/drawing/2014/main" id="{1827A729-B71E-48C9-B36F-FFD11469D67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binoculars" title="Icon of binoculars">
              <a:extLst>
                <a:ext uri="{FF2B5EF4-FFF2-40B4-BE49-F238E27FC236}">
                  <a16:creationId xmlns:a16="http://schemas.microsoft.com/office/drawing/2014/main" id="{5C3F13FD-0510-486D-A933-8B1D450A22A2}"/>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Oval 129">
            <a:extLst>
              <a:ext uri="{FF2B5EF4-FFF2-40B4-BE49-F238E27FC236}">
                <a16:creationId xmlns:a16="http://schemas.microsoft.com/office/drawing/2014/main" id="{AF89230E-117F-47AE-90F8-A6026FC589AE}"/>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 name="Oval 129">
            <a:extLst>
              <a:ext uri="{FF2B5EF4-FFF2-40B4-BE49-F238E27FC236}">
                <a16:creationId xmlns:a16="http://schemas.microsoft.com/office/drawing/2014/main" id="{C8EC9460-6D93-41CE-A82A-7C6168E92103}"/>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 name="Oval 129">
            <a:extLst>
              <a:ext uri="{FF2B5EF4-FFF2-40B4-BE49-F238E27FC236}">
                <a16:creationId xmlns:a16="http://schemas.microsoft.com/office/drawing/2014/main" id="{42FFA9B5-726B-4E94-B473-22A9532424CC}"/>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4" name="Oval 129">
            <a:extLst>
              <a:ext uri="{FF2B5EF4-FFF2-40B4-BE49-F238E27FC236}">
                <a16:creationId xmlns:a16="http://schemas.microsoft.com/office/drawing/2014/main" id="{CB88B290-5E99-4C2B-9FEC-63735F60AFF9}"/>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1795F5B1-4C32-4760-BE6D-670AA94311DD}"/>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9" name="Group 38">
            <a:extLst>
              <a:ext uri="{FF2B5EF4-FFF2-40B4-BE49-F238E27FC236}">
                <a16:creationId xmlns:a16="http://schemas.microsoft.com/office/drawing/2014/main" id="{407B14A6-404B-4732-A0EF-F69840DA2E56}"/>
              </a:ext>
            </a:extLst>
          </p:cNvPr>
          <p:cNvGrpSpPr/>
          <p:nvPr/>
        </p:nvGrpSpPr>
        <p:grpSpPr>
          <a:xfrm>
            <a:off x="1538427" y="4485641"/>
            <a:ext cx="494604" cy="494604"/>
            <a:chOff x="587529" y="1945831"/>
            <a:chExt cx="494604" cy="494604"/>
          </a:xfrm>
        </p:grpSpPr>
        <p:sp>
          <p:nvSpPr>
            <p:cNvPr id="40" name="Oval 39">
              <a:extLst>
                <a:ext uri="{FF2B5EF4-FFF2-40B4-BE49-F238E27FC236}">
                  <a16:creationId xmlns:a16="http://schemas.microsoft.com/office/drawing/2014/main" id="{B246C19A-EF92-4F27-9737-CD5C820366C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52AD7789-9199-4F6D-8F90-4B4EF98C9353}"/>
                </a:ext>
              </a:extLst>
            </p:cNvPr>
            <p:cNvGrpSpPr/>
            <p:nvPr/>
          </p:nvGrpSpPr>
          <p:grpSpPr>
            <a:xfrm>
              <a:off x="703568" y="2056528"/>
              <a:ext cx="259340" cy="252832"/>
              <a:chOff x="783093" y="-2783562"/>
              <a:chExt cx="1002275" cy="977133"/>
            </a:xfrm>
          </p:grpSpPr>
          <p:sp>
            <p:nvSpPr>
              <p:cNvPr id="42" name="Rectangle 41">
                <a:extLst>
                  <a:ext uri="{FF2B5EF4-FFF2-40B4-BE49-F238E27FC236}">
                    <a16:creationId xmlns:a16="http://schemas.microsoft.com/office/drawing/2014/main" id="{11775B03-D7D5-4DC1-9EBD-8AFE2F3BB8FE}"/>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3" name="Line 5">
                <a:extLst>
                  <a:ext uri="{FF2B5EF4-FFF2-40B4-BE49-F238E27FC236}">
                    <a16:creationId xmlns:a16="http://schemas.microsoft.com/office/drawing/2014/main" id="{97E841A4-AC28-4FCE-BE89-BAB1466C27EE}"/>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4" name="Line 6">
                <a:extLst>
                  <a:ext uri="{FF2B5EF4-FFF2-40B4-BE49-F238E27FC236}">
                    <a16:creationId xmlns:a16="http://schemas.microsoft.com/office/drawing/2014/main" id="{B155996A-2154-4C9A-A13C-7A94E7AF2FB4}"/>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5" name="Line 7">
                <a:extLst>
                  <a:ext uri="{FF2B5EF4-FFF2-40B4-BE49-F238E27FC236}">
                    <a16:creationId xmlns:a16="http://schemas.microsoft.com/office/drawing/2014/main" id="{43E76CBE-91B4-489F-82A6-494ACF6121A3}"/>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6" name="Line 8">
                <a:extLst>
                  <a:ext uri="{FF2B5EF4-FFF2-40B4-BE49-F238E27FC236}">
                    <a16:creationId xmlns:a16="http://schemas.microsoft.com/office/drawing/2014/main" id="{47D9FBC7-7486-4FD7-8A75-90085045A831}"/>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7" name="Line 9">
                <a:extLst>
                  <a:ext uri="{FF2B5EF4-FFF2-40B4-BE49-F238E27FC236}">
                    <a16:creationId xmlns:a16="http://schemas.microsoft.com/office/drawing/2014/main" id="{257FA888-F5E7-4763-8BF3-BA06782FB464}"/>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8" name="Freeform 10">
                <a:extLst>
                  <a:ext uri="{FF2B5EF4-FFF2-40B4-BE49-F238E27FC236}">
                    <a16:creationId xmlns:a16="http://schemas.microsoft.com/office/drawing/2014/main" id="{C4EA6EB6-8947-4587-AAE3-251ADF1495B8}"/>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 name="Group 1">
            <a:extLst>
              <a:ext uri="{FF2B5EF4-FFF2-40B4-BE49-F238E27FC236}">
                <a16:creationId xmlns:a16="http://schemas.microsoft.com/office/drawing/2014/main" id="{27F28CFA-8A92-4B93-9848-DB4748C48155}"/>
              </a:ext>
            </a:extLst>
          </p:cNvPr>
          <p:cNvGrpSpPr/>
          <p:nvPr/>
        </p:nvGrpSpPr>
        <p:grpSpPr>
          <a:xfrm>
            <a:off x="1368505" y="2781518"/>
            <a:ext cx="1288600" cy="1288596"/>
            <a:chOff x="1368505" y="2781518"/>
            <a:chExt cx="1288600" cy="1288596"/>
          </a:xfrm>
        </p:grpSpPr>
        <p:sp>
          <p:nvSpPr>
            <p:cNvPr id="37" name="Oval 36">
              <a:extLst>
                <a:ext uri="{FF2B5EF4-FFF2-40B4-BE49-F238E27FC236}">
                  <a16:creationId xmlns:a16="http://schemas.microsoft.com/office/drawing/2014/main" id="{2A21EA16-0C23-412E-9AEF-694C6031EA28}"/>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gear" title="Icon of a gear surrounded by a circle with lines of varying length">
              <a:extLst>
                <a:ext uri="{FF2B5EF4-FFF2-40B4-BE49-F238E27FC236}">
                  <a16:creationId xmlns:a16="http://schemas.microsoft.com/office/drawing/2014/main" id="{EF0A8687-B425-4FFC-9D5A-BFD2D1252543}"/>
                </a:ext>
              </a:extLst>
            </p:cNvPr>
            <p:cNvSpPr>
              <a:spLocks noChangeAspect="1" noEditPoints="1"/>
            </p:cNvSpPr>
            <p:nvPr/>
          </p:nvSpPr>
          <p:spPr bwMode="auto">
            <a:xfrm>
              <a:off x="1641464" y="3056084"/>
              <a:ext cx="742682" cy="739464"/>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254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EABC10D5-FB58-4FB6-8B16-E7715B4A4EC5}"/>
              </a:ext>
            </a:extLst>
          </p:cNvPr>
          <p:cNvGrpSpPr/>
          <p:nvPr/>
        </p:nvGrpSpPr>
        <p:grpSpPr>
          <a:xfrm>
            <a:off x="882861" y="5427958"/>
            <a:ext cx="494604" cy="494604"/>
            <a:chOff x="3181981" y="455880"/>
            <a:chExt cx="910036" cy="910036"/>
          </a:xfrm>
        </p:grpSpPr>
        <p:sp>
          <p:nvSpPr>
            <p:cNvPr id="53" name="Oval 52">
              <a:extLst>
                <a:ext uri="{FF2B5EF4-FFF2-40B4-BE49-F238E27FC236}">
                  <a16:creationId xmlns:a16="http://schemas.microsoft.com/office/drawing/2014/main" id="{F3F4C25B-9F02-43CE-A2BE-90A22A308EA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4" name="target_2" title="Icon of a target with an arrow hitting the bullseye">
              <a:extLst>
                <a:ext uri="{FF2B5EF4-FFF2-40B4-BE49-F238E27FC236}">
                  <a16:creationId xmlns:a16="http://schemas.microsoft.com/office/drawing/2014/main" id="{EBDF01DF-5D21-477D-8296-893343EFE303}"/>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D0F3C717-8101-4307-9AE6-39B44EC08182}"/>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rain_2" title="Icon of a brain with circles and connection lines inside">
            <a:extLst>
              <a:ext uri="{FF2B5EF4-FFF2-40B4-BE49-F238E27FC236}">
                <a16:creationId xmlns:a16="http://schemas.microsoft.com/office/drawing/2014/main" id="{EC56477A-2752-4BAA-9773-0D5D14D93743}"/>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86771182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92971C-0FF5-4AA2-AEE5-BD32DCB9B464}"/>
              </a:ext>
            </a:extLst>
          </p:cNvPr>
          <p:cNvGrpSpPr/>
          <p:nvPr/>
        </p:nvGrpSpPr>
        <p:grpSpPr>
          <a:xfrm>
            <a:off x="5738132" y="1386522"/>
            <a:ext cx="6453868" cy="5273755"/>
            <a:chOff x="5738132" y="1386522"/>
            <a:chExt cx="6453868" cy="5273755"/>
          </a:xfrm>
        </p:grpSpPr>
        <p:grpSp>
          <p:nvGrpSpPr>
            <p:cNvPr id="13" name="Group 12">
              <a:extLst>
                <a:ext uri="{FF2B5EF4-FFF2-40B4-BE49-F238E27FC236}">
                  <a16:creationId xmlns:a16="http://schemas.microsoft.com/office/drawing/2014/main" id="{1DA9CD06-2D65-412A-A634-D74DF447D2D0}"/>
                </a:ext>
              </a:extLst>
            </p:cNvPr>
            <p:cNvGrpSpPr/>
            <p:nvPr/>
          </p:nvGrpSpPr>
          <p:grpSpPr>
            <a:xfrm>
              <a:off x="5738132" y="1386522"/>
              <a:ext cx="6453868" cy="5273755"/>
              <a:chOff x="5738132" y="1386522"/>
              <a:chExt cx="6453868" cy="5273755"/>
            </a:xfrm>
          </p:grpSpPr>
          <p:sp>
            <p:nvSpPr>
              <p:cNvPr id="17" name="Rectangle: Rounded Corners 16">
                <a:extLst>
                  <a:ext uri="{FF2B5EF4-FFF2-40B4-BE49-F238E27FC236}">
                    <a16:creationId xmlns:a16="http://schemas.microsoft.com/office/drawing/2014/main" id="{F62C77F8-7150-4D3D-9D95-FBC26CDA5B30}"/>
                  </a:ext>
                </a:extLst>
              </p:cNvPr>
              <p:cNvSpPr/>
              <p:nvPr/>
            </p:nvSpPr>
            <p:spPr bwMode="auto">
              <a:xfrm>
                <a:off x="5976937" y="1627932"/>
                <a:ext cx="6215063" cy="4785567"/>
              </a:xfrm>
              <a:prstGeom prst="roundRect">
                <a:avLst>
                  <a:gd name="adj" fmla="val 1897"/>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8" name="Picture 17" descr="A screenshot of a cell phone&#10;&#10;Description automatically generated">
                <a:extLst>
                  <a:ext uri="{FF2B5EF4-FFF2-40B4-BE49-F238E27FC236}">
                    <a16:creationId xmlns:a16="http://schemas.microsoft.com/office/drawing/2014/main" id="{E9D0A343-728C-44C5-9109-0DAB40569C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4991"/>
              <a:stretch/>
            </p:blipFill>
            <p:spPr>
              <a:xfrm>
                <a:off x="5738132" y="1386522"/>
                <a:ext cx="6453868" cy="5273755"/>
              </a:xfrm>
              <a:prstGeom prst="rect">
                <a:avLst/>
              </a:prstGeom>
            </p:spPr>
          </p:pic>
        </p:grpSp>
        <p:pic>
          <p:nvPicPr>
            <p:cNvPr id="25" name="Picture 24">
              <a:extLst>
                <a:ext uri="{FF2B5EF4-FFF2-40B4-BE49-F238E27FC236}">
                  <a16:creationId xmlns:a16="http://schemas.microsoft.com/office/drawing/2014/main" id="{CCF0F3BD-8A45-43C2-9F38-4F36975C5BD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987" t="5949" r="24306" b="1589"/>
            <a:stretch/>
          </p:blipFill>
          <p:spPr>
            <a:xfrm>
              <a:off x="6240024" y="1853699"/>
              <a:ext cx="5951976" cy="4280401"/>
            </a:xfrm>
            <a:prstGeom prst="rect">
              <a:avLst/>
            </a:prstGeom>
          </p:spPr>
        </p:pic>
      </p:grpSp>
      <p:sp>
        <p:nvSpPr>
          <p:cNvPr id="3" name="Title 2">
            <a:extLst>
              <a:ext uri="{FF2B5EF4-FFF2-40B4-BE49-F238E27FC236}">
                <a16:creationId xmlns:a16="http://schemas.microsoft.com/office/drawing/2014/main" id="{8DBE24B7-EA3B-4794-A014-D79AE42E13BB}"/>
              </a:ext>
            </a:extLst>
          </p:cNvPr>
          <p:cNvSpPr>
            <a:spLocks noGrp="1"/>
          </p:cNvSpPr>
          <p:nvPr>
            <p:ph type="title"/>
          </p:nvPr>
        </p:nvSpPr>
        <p:spPr>
          <a:xfrm>
            <a:off x="1527175" y="457200"/>
            <a:ext cx="10079608" cy="984885"/>
          </a:xfrm>
        </p:spPr>
        <p:txBody>
          <a:bodyPr/>
          <a:lstStyle/>
          <a:p>
            <a:r>
              <a:rPr lang="en-US" sz="3200"/>
              <a:t>Automate and orchestrate security operations using integrated Azure Logic Apps</a:t>
            </a:r>
          </a:p>
        </p:txBody>
      </p:sp>
      <p:sp>
        <p:nvSpPr>
          <p:cNvPr id="30" name="TextBox 29">
            <a:extLst>
              <a:ext uri="{FF2B5EF4-FFF2-40B4-BE49-F238E27FC236}">
                <a16:creationId xmlns:a16="http://schemas.microsoft.com/office/drawing/2014/main" id="{667B71DC-531B-4EF6-AA69-F677E3C497E1}"/>
              </a:ext>
            </a:extLst>
          </p:cNvPr>
          <p:cNvSpPr txBox="1"/>
          <p:nvPr/>
        </p:nvSpPr>
        <p:spPr>
          <a:xfrm>
            <a:off x="595491" y="2027987"/>
            <a:ext cx="4793207" cy="3034851"/>
          </a:xfrm>
          <a:prstGeom prst="rect">
            <a:avLst/>
          </a:prstGeom>
          <a:noFill/>
        </p:spPr>
        <p:txBody>
          <a:bodyPr wrap="square" lIns="0" tIns="27432" rIns="179285" bIns="143428" rtlCol="0">
            <a:spAutoFit/>
          </a:bodyPr>
          <a:lstStyle/>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Build automated and scalable playbooks that integrate across tools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Choose from a library of samples </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Create your own playbooks using 200+ built-in connectors</a:t>
            </a:r>
          </a:p>
          <a:p>
            <a:pPr marL="0" marR="0" lvl="0" indent="0" algn="l" defTabSz="914367"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a:ln>
                  <a:noFill/>
                </a:ln>
                <a:effectLst/>
                <a:uLnTx/>
                <a:uFillTx/>
                <a:latin typeface="Segoe UI Semibold"/>
                <a:ea typeface="+mn-ea"/>
                <a:cs typeface="+mn-cs"/>
              </a:rPr>
              <a:t>Trigger a playbook from an alert or </a:t>
            </a:r>
            <a:br>
              <a:rPr kumimoji="0" lang="en-US" sz="1800" b="0" i="0" u="none" strike="noStrike" kern="1200" cap="none" spc="0" normalizeH="0" baseline="0" noProof="0">
                <a:ln>
                  <a:noFill/>
                </a:ln>
                <a:effectLst/>
                <a:uLnTx/>
                <a:uFillTx/>
                <a:latin typeface="Segoe UI Semibold"/>
                <a:ea typeface="+mn-ea"/>
                <a:cs typeface="+mn-cs"/>
              </a:rPr>
            </a:br>
            <a:r>
              <a:rPr kumimoji="0" lang="en-US" sz="1800" b="0" i="0" u="none" strike="noStrike" kern="1200" cap="none" spc="0" normalizeH="0" baseline="0" noProof="0">
                <a:ln>
                  <a:noFill/>
                </a:ln>
                <a:effectLst/>
                <a:uLnTx/>
                <a:uFillTx/>
                <a:latin typeface="Segoe UI Semibold"/>
                <a:ea typeface="+mn-ea"/>
                <a:cs typeface="+mn-cs"/>
              </a:rPr>
              <a:t>incident investigation</a:t>
            </a:r>
          </a:p>
        </p:txBody>
      </p:sp>
      <p:grpSp>
        <p:nvGrpSpPr>
          <p:cNvPr id="10" name="Group 9">
            <a:extLst>
              <a:ext uri="{FF2B5EF4-FFF2-40B4-BE49-F238E27FC236}">
                <a16:creationId xmlns:a16="http://schemas.microsoft.com/office/drawing/2014/main" id="{02D43857-DF81-46BF-B80E-01ABA074E44A}"/>
              </a:ext>
            </a:extLst>
          </p:cNvPr>
          <p:cNvGrpSpPr/>
          <p:nvPr/>
        </p:nvGrpSpPr>
        <p:grpSpPr>
          <a:xfrm>
            <a:off x="585217" y="0"/>
            <a:ext cx="745914" cy="1143000"/>
            <a:chOff x="585217" y="0"/>
            <a:chExt cx="745914" cy="1143000"/>
          </a:xfrm>
        </p:grpSpPr>
        <p:grpSp>
          <p:nvGrpSpPr>
            <p:cNvPr id="12" name="Group 11">
              <a:extLst>
                <a:ext uri="{FF2B5EF4-FFF2-40B4-BE49-F238E27FC236}">
                  <a16:creationId xmlns:a16="http://schemas.microsoft.com/office/drawing/2014/main" id="{BA3D630D-DD17-4AD8-93E6-DEB1E66A7287}"/>
                </a:ext>
              </a:extLst>
            </p:cNvPr>
            <p:cNvGrpSpPr/>
            <p:nvPr/>
          </p:nvGrpSpPr>
          <p:grpSpPr>
            <a:xfrm>
              <a:off x="585217" y="0"/>
              <a:ext cx="745914" cy="1143000"/>
              <a:chOff x="490749" y="2984912"/>
              <a:chExt cx="1872140" cy="2557382"/>
            </a:xfrm>
          </p:grpSpPr>
          <p:sp>
            <p:nvSpPr>
              <p:cNvPr id="15" name="04R">
                <a:extLst>
                  <a:ext uri="{FF2B5EF4-FFF2-40B4-BE49-F238E27FC236}">
                    <a16:creationId xmlns:a16="http://schemas.microsoft.com/office/drawing/2014/main" id="{48975D1E-BDE7-4370-A670-81AAD523024B}"/>
                  </a:ext>
                </a:extLst>
              </p:cNvPr>
              <p:cNvSpPr/>
              <p:nvPr/>
            </p:nvSpPr>
            <p:spPr bwMode="auto">
              <a:xfrm>
                <a:off x="490749" y="2984912"/>
                <a:ext cx="1872140" cy="255738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 name="04R">
                <a:extLst>
                  <a:ext uri="{FF2B5EF4-FFF2-40B4-BE49-F238E27FC236}">
                    <a16:creationId xmlns:a16="http://schemas.microsoft.com/office/drawing/2014/main" id="{9E0BEE8F-AA24-40CF-8DE8-9F6F8081D5FF}"/>
                  </a:ext>
                </a:extLst>
              </p:cNvPr>
              <p:cNvSpPr/>
              <p:nvPr/>
            </p:nvSpPr>
            <p:spPr bwMode="auto">
              <a:xfrm flipV="1">
                <a:off x="490749" y="5418124"/>
                <a:ext cx="1872140"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sp>
          <p:nvSpPr>
            <p:cNvPr id="14" name="Rectangle 13">
              <a:extLst>
                <a:ext uri="{FF2B5EF4-FFF2-40B4-BE49-F238E27FC236}">
                  <a16:creationId xmlns:a16="http://schemas.microsoft.com/office/drawing/2014/main" id="{34A9308F-7D15-4A67-9581-94A6338125F8}"/>
                </a:ext>
              </a:extLst>
            </p:cNvPr>
            <p:cNvSpPr/>
            <p:nvPr/>
          </p:nvSpPr>
          <p:spPr bwMode="auto">
            <a:xfrm>
              <a:off x="585217" y="466001"/>
              <a:ext cx="745914" cy="48364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143428" rIns="0"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78D4"/>
                  </a:solidFill>
                  <a:effectLst/>
                  <a:uLnTx/>
                  <a:uFillTx/>
                  <a:latin typeface="Segoe UI Semibold"/>
                  <a:ea typeface="+mn-ea"/>
                  <a:cs typeface="Segoe UI" pitchFamily="34" charset="0"/>
                </a:rPr>
                <a:t>10</a:t>
              </a:r>
            </a:p>
          </p:txBody>
        </p:sp>
      </p:grpSp>
    </p:spTree>
    <p:extLst>
      <p:ext uri="{BB962C8B-B14F-4D97-AF65-F5344CB8AC3E}">
        <p14:creationId xmlns:p14="http://schemas.microsoft.com/office/powerpoint/2010/main" val="319261751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p:txBody>
          <a:bodyPr/>
          <a:lstStyle/>
          <a:p>
            <a:r>
              <a:rPr lang="en-US"/>
              <a:t>Example playbooks</a:t>
            </a:r>
          </a:p>
        </p:txBody>
      </p:sp>
      <p:sp>
        <p:nvSpPr>
          <p:cNvPr id="18" name="04R">
            <a:extLst>
              <a:ext uri="{FF2B5EF4-FFF2-40B4-BE49-F238E27FC236}">
                <a16:creationId xmlns:a16="http://schemas.microsoft.com/office/drawing/2014/main" id="{F9A3BCA3-DBF8-42E9-898A-64544F7B289A}"/>
              </a:ext>
            </a:extLst>
          </p:cNvPr>
          <p:cNvSpPr/>
          <p:nvPr/>
        </p:nvSpPr>
        <p:spPr bwMode="auto">
          <a:xfrm>
            <a:off x="584199" y="4358773"/>
            <a:ext cx="3553926" cy="138905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0" tIns="89642" rIns="0"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Assign an Incident to an Analyst</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Open a Ticket (ServiceNow/Jira)</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Keep Incident Status in Sync</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Post in a Teams or Slack Channel</a:t>
            </a:r>
          </a:p>
        </p:txBody>
      </p:sp>
      <p:sp>
        <p:nvSpPr>
          <p:cNvPr id="26" name="04R">
            <a:extLst>
              <a:ext uri="{FF2B5EF4-FFF2-40B4-BE49-F238E27FC236}">
                <a16:creationId xmlns:a16="http://schemas.microsoft.com/office/drawing/2014/main" id="{F842F95E-CAF9-4A04-B3AE-699E0891B7FB}"/>
              </a:ext>
            </a:extLst>
          </p:cNvPr>
          <p:cNvSpPr/>
          <p:nvPr/>
        </p:nvSpPr>
        <p:spPr bwMode="auto">
          <a:xfrm>
            <a:off x="4318527" y="4358773"/>
            <a:ext cx="3553928" cy="138905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Lookup Geo for an IP </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Trigger Defender ATP Investigation</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Send Validation Email to User</a:t>
            </a:r>
          </a:p>
          <a:p>
            <a:pPr marL="0" marR="0" lvl="0" indent="0" algn="ctr" defTabSz="914192" rtl="0" eaLnBrk="1" fontAlgn="auto" latinLnBrk="0" hangingPunct="1">
              <a:lnSpc>
                <a:spcPct val="100000"/>
              </a:lnSpc>
              <a:spcBef>
                <a:spcPts val="300"/>
              </a:spcBef>
              <a:spcAft>
                <a:spcPts val="600"/>
              </a:spcAft>
              <a:buClrTx/>
              <a:buSzTx/>
              <a:buFontTx/>
              <a:buNone/>
              <a:tabLst/>
              <a:defRPr/>
            </a:pPr>
            <a:endParaRPr kumimoji="0" lang="en-US" sz="1370" b="0" i="0" u="none" strike="noStrike" kern="0" cap="none" spc="0" normalizeH="0" baseline="0" noProof="0">
              <a:ln>
                <a:noFill/>
              </a:ln>
              <a:solidFill>
                <a:srgbClr val="1A1A1A"/>
              </a:solidFill>
              <a:effectLst/>
              <a:uLnTx/>
              <a:uFillTx/>
              <a:latin typeface="Segoe UI"/>
              <a:ea typeface="+mn-ea"/>
              <a:cs typeface="+mn-cs"/>
            </a:endParaRPr>
          </a:p>
        </p:txBody>
      </p:sp>
      <p:sp>
        <p:nvSpPr>
          <p:cNvPr id="27" name="04R">
            <a:extLst>
              <a:ext uri="{FF2B5EF4-FFF2-40B4-BE49-F238E27FC236}">
                <a16:creationId xmlns:a16="http://schemas.microsoft.com/office/drawing/2014/main" id="{28DC479E-1A3F-4198-9E17-7BE9577120D9}"/>
              </a:ext>
            </a:extLst>
          </p:cNvPr>
          <p:cNvSpPr/>
          <p:nvPr/>
        </p:nvSpPr>
        <p:spPr bwMode="auto">
          <a:xfrm>
            <a:off x="8052856" y="4358773"/>
            <a:ext cx="3553926" cy="171991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Block an IP Address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Block User Access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Trigger Conditional Access</a:t>
            </a:r>
          </a:p>
          <a:p>
            <a:pPr marL="0" marR="0" lvl="0" indent="0" algn="ctr" defTabSz="914192" rtl="0" eaLnBrk="1" fontAlgn="auto" latinLnBrk="0" hangingPunct="1">
              <a:lnSpc>
                <a:spcPct val="100000"/>
              </a:lnSpc>
              <a:spcBef>
                <a:spcPts val="300"/>
              </a:spcBef>
              <a:spcAft>
                <a:spcPts val="600"/>
              </a:spcAft>
              <a:buClrTx/>
              <a:buSzTx/>
              <a:buFontTx/>
              <a:buNone/>
              <a:tabLst/>
              <a:defRPr/>
            </a:pPr>
            <a:r>
              <a:rPr kumimoji="0" lang="en-US" sz="1370" b="0" i="0" u="none" strike="noStrike" kern="0" cap="none" spc="0" normalizeH="0" baseline="0" noProof="0">
                <a:ln>
                  <a:noFill/>
                </a:ln>
                <a:solidFill>
                  <a:srgbClr val="1A1A1A"/>
                </a:solidFill>
                <a:effectLst/>
                <a:uLnTx/>
                <a:uFillTx/>
                <a:latin typeface="Segoe UI"/>
                <a:ea typeface="+mn-ea"/>
                <a:cs typeface="+mn-cs"/>
              </a:rPr>
              <a:t>Isolate Machine</a:t>
            </a:r>
          </a:p>
          <a:p>
            <a:pPr marL="0" marR="0" lvl="0" indent="0" algn="ctr" defTabSz="914192" rtl="0" eaLnBrk="1" fontAlgn="auto" latinLnBrk="0" hangingPunct="1">
              <a:lnSpc>
                <a:spcPct val="100000"/>
              </a:lnSpc>
              <a:spcBef>
                <a:spcPts val="300"/>
              </a:spcBef>
              <a:spcAft>
                <a:spcPts val="600"/>
              </a:spcAft>
              <a:buClrTx/>
              <a:buSzTx/>
              <a:buFontTx/>
              <a:buNone/>
              <a:tabLst/>
              <a:defRPr/>
            </a:pPr>
            <a:endParaRPr kumimoji="0" lang="en-US" sz="1370" b="0" i="0" u="none" strike="noStrike" kern="0" cap="none" spc="0" normalizeH="0" baseline="0" noProof="0">
              <a:ln>
                <a:noFill/>
              </a:ln>
              <a:solidFill>
                <a:srgbClr val="1A1A1A"/>
              </a:solidFill>
              <a:effectLst/>
              <a:uLnTx/>
              <a:uFillTx/>
              <a:latin typeface="Segoe UI"/>
              <a:ea typeface="+mn-ea"/>
              <a:cs typeface="+mn-cs"/>
            </a:endParaRPr>
          </a:p>
        </p:txBody>
      </p:sp>
      <p:sp>
        <p:nvSpPr>
          <p:cNvPr id="29" name="Rectangle 28">
            <a:extLst>
              <a:ext uri="{FF2B5EF4-FFF2-40B4-BE49-F238E27FC236}">
                <a16:creationId xmlns:a16="http://schemas.microsoft.com/office/drawing/2014/main" id="{8BE2968C-263A-4CF1-B668-48B21EA1AA8C}"/>
              </a:ext>
            </a:extLst>
          </p:cNvPr>
          <p:cNvSpPr/>
          <p:nvPr/>
        </p:nvSpPr>
        <p:spPr bwMode="auto">
          <a:xfrm>
            <a:off x="584199"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2" name="Group 31">
            <a:extLst>
              <a:ext uri="{FF2B5EF4-FFF2-40B4-BE49-F238E27FC236}">
                <a16:creationId xmlns:a16="http://schemas.microsoft.com/office/drawing/2014/main" id="{0930D252-0E7C-4D82-B23A-CB1AB2EAAEAC}"/>
              </a:ext>
            </a:extLst>
          </p:cNvPr>
          <p:cNvGrpSpPr/>
          <p:nvPr/>
        </p:nvGrpSpPr>
        <p:grpSpPr>
          <a:xfrm>
            <a:off x="742803" y="1947501"/>
            <a:ext cx="3329135" cy="2174272"/>
            <a:chOff x="630790" y="2239809"/>
            <a:chExt cx="3329135" cy="2174272"/>
          </a:xfrm>
        </p:grpSpPr>
        <p:sp>
          <p:nvSpPr>
            <p:cNvPr id="13" name="04R">
              <a:extLst>
                <a:ext uri="{FF2B5EF4-FFF2-40B4-BE49-F238E27FC236}">
                  <a16:creationId xmlns:a16="http://schemas.microsoft.com/office/drawing/2014/main" id="{C23CB125-C5E2-4D27-8F20-46AA84BEFC6E}"/>
                </a:ext>
              </a:extLst>
            </p:cNvPr>
            <p:cNvSpPr/>
            <p:nvPr/>
          </p:nvSpPr>
          <p:spPr bwMode="auto">
            <a:xfrm>
              <a:off x="693676"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04R">
              <a:extLst>
                <a:ext uri="{FF2B5EF4-FFF2-40B4-BE49-F238E27FC236}">
                  <a16:creationId xmlns:a16="http://schemas.microsoft.com/office/drawing/2014/main" id="{967E0E8C-529E-4957-B876-C3CB44681C5E}"/>
                </a:ext>
              </a:extLst>
            </p:cNvPr>
            <p:cNvSpPr/>
            <p:nvPr/>
          </p:nvSpPr>
          <p:spPr bwMode="auto">
            <a:xfrm>
              <a:off x="630790"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Incident Management</a:t>
              </a:r>
            </a:p>
          </p:txBody>
        </p:sp>
        <p:sp>
          <p:nvSpPr>
            <p:cNvPr id="19" name="04R">
              <a:extLst>
                <a:ext uri="{FF2B5EF4-FFF2-40B4-BE49-F238E27FC236}">
                  <a16:creationId xmlns:a16="http://schemas.microsoft.com/office/drawing/2014/main" id="{610C197A-F64E-41B2-B302-0427953DCE58}"/>
                </a:ext>
              </a:extLst>
            </p:cNvPr>
            <p:cNvSpPr/>
            <p:nvPr/>
          </p:nvSpPr>
          <p:spPr bwMode="auto">
            <a:xfrm flipV="1">
              <a:off x="693676"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pic>
          <p:nvPicPr>
            <p:cNvPr id="4" name="Graphic 3">
              <a:extLst>
                <a:ext uri="{FF2B5EF4-FFF2-40B4-BE49-F238E27FC236}">
                  <a16:creationId xmlns:a16="http://schemas.microsoft.com/office/drawing/2014/main" id="{41119F74-02DC-4899-A96F-9F5DCE0E0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2347" y="2484418"/>
              <a:ext cx="907278" cy="907278"/>
            </a:xfrm>
            <a:prstGeom prst="rect">
              <a:avLst/>
            </a:prstGeom>
          </p:spPr>
        </p:pic>
      </p:grpSp>
      <p:grpSp>
        <p:nvGrpSpPr>
          <p:cNvPr id="33" name="Group 32">
            <a:extLst>
              <a:ext uri="{FF2B5EF4-FFF2-40B4-BE49-F238E27FC236}">
                <a16:creationId xmlns:a16="http://schemas.microsoft.com/office/drawing/2014/main" id="{F052AB98-D8E5-44FD-B3B4-1CD8D61FB0BF}"/>
              </a:ext>
            </a:extLst>
          </p:cNvPr>
          <p:cNvGrpSpPr/>
          <p:nvPr/>
        </p:nvGrpSpPr>
        <p:grpSpPr>
          <a:xfrm>
            <a:off x="4453782" y="1947501"/>
            <a:ext cx="3329135" cy="2174272"/>
            <a:chOff x="4422800" y="2239809"/>
            <a:chExt cx="3329135" cy="2174272"/>
          </a:xfrm>
        </p:grpSpPr>
        <p:sp>
          <p:nvSpPr>
            <p:cNvPr id="14" name="04R">
              <a:extLst>
                <a:ext uri="{FF2B5EF4-FFF2-40B4-BE49-F238E27FC236}">
                  <a16:creationId xmlns:a16="http://schemas.microsoft.com/office/drawing/2014/main" id="{3CE45A84-B88F-4B9E-8D0B-B862BE0DE388}"/>
                </a:ext>
              </a:extLst>
            </p:cNvPr>
            <p:cNvSpPr/>
            <p:nvPr/>
          </p:nvSpPr>
          <p:spPr bwMode="auto">
            <a:xfrm>
              <a:off x="4500555"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5" name="04R">
              <a:extLst>
                <a:ext uri="{FF2B5EF4-FFF2-40B4-BE49-F238E27FC236}">
                  <a16:creationId xmlns:a16="http://schemas.microsoft.com/office/drawing/2014/main" id="{9DF8DCF8-5A10-4715-8EA1-D4ED8444E477}"/>
                </a:ext>
              </a:extLst>
            </p:cNvPr>
            <p:cNvSpPr/>
            <p:nvPr/>
          </p:nvSpPr>
          <p:spPr bwMode="auto">
            <a:xfrm>
              <a:off x="4422800"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Enrichment + Investigation</a:t>
              </a:r>
            </a:p>
          </p:txBody>
        </p:sp>
        <p:sp>
          <p:nvSpPr>
            <p:cNvPr id="20" name="04R">
              <a:extLst>
                <a:ext uri="{FF2B5EF4-FFF2-40B4-BE49-F238E27FC236}">
                  <a16:creationId xmlns:a16="http://schemas.microsoft.com/office/drawing/2014/main" id="{510FBB01-3478-49B6-989F-DE70F2FBB8FB}"/>
                </a:ext>
              </a:extLst>
            </p:cNvPr>
            <p:cNvSpPr/>
            <p:nvPr/>
          </p:nvSpPr>
          <p:spPr bwMode="auto">
            <a:xfrm flipV="1">
              <a:off x="4502438"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pic>
          <p:nvPicPr>
            <p:cNvPr id="11" name="Graphic 10">
              <a:extLst>
                <a:ext uri="{FF2B5EF4-FFF2-40B4-BE49-F238E27FC236}">
                  <a16:creationId xmlns:a16="http://schemas.microsoft.com/office/drawing/2014/main" id="{75CF3233-FF49-4FD5-8565-67250D9DBC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071" y="2543000"/>
              <a:ext cx="790113" cy="790113"/>
            </a:xfrm>
            <a:prstGeom prst="rect">
              <a:avLst/>
            </a:prstGeom>
          </p:spPr>
        </p:pic>
      </p:grpSp>
      <p:sp>
        <p:nvSpPr>
          <p:cNvPr id="38" name="Rectangle 37">
            <a:extLst>
              <a:ext uri="{FF2B5EF4-FFF2-40B4-BE49-F238E27FC236}">
                <a16:creationId xmlns:a16="http://schemas.microsoft.com/office/drawing/2014/main" id="{4303760A-6723-48D4-B1E1-769573F15E0B}"/>
              </a:ext>
            </a:extLst>
          </p:cNvPr>
          <p:cNvSpPr/>
          <p:nvPr/>
        </p:nvSpPr>
        <p:spPr bwMode="auto">
          <a:xfrm>
            <a:off x="4318527"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9" name="Rectangle 38">
            <a:extLst>
              <a:ext uri="{FF2B5EF4-FFF2-40B4-BE49-F238E27FC236}">
                <a16:creationId xmlns:a16="http://schemas.microsoft.com/office/drawing/2014/main" id="{B120621B-284E-4500-956D-A3911BD04F77}"/>
              </a:ext>
            </a:extLst>
          </p:cNvPr>
          <p:cNvSpPr/>
          <p:nvPr/>
        </p:nvSpPr>
        <p:spPr bwMode="auto">
          <a:xfrm>
            <a:off x="8052856" y="1725404"/>
            <a:ext cx="3553927" cy="4251325"/>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5" name="Group 4">
            <a:extLst>
              <a:ext uri="{FF2B5EF4-FFF2-40B4-BE49-F238E27FC236}">
                <a16:creationId xmlns:a16="http://schemas.microsoft.com/office/drawing/2014/main" id="{91149240-5089-4298-BEB2-CBADD5078C7A}"/>
              </a:ext>
            </a:extLst>
          </p:cNvPr>
          <p:cNvGrpSpPr/>
          <p:nvPr/>
        </p:nvGrpSpPr>
        <p:grpSpPr>
          <a:xfrm>
            <a:off x="8165251" y="1947501"/>
            <a:ext cx="3329135" cy="2174272"/>
            <a:chOff x="8165251" y="1947501"/>
            <a:chExt cx="3329135" cy="2174272"/>
          </a:xfrm>
        </p:grpSpPr>
        <p:grpSp>
          <p:nvGrpSpPr>
            <p:cNvPr id="34" name="Group 33">
              <a:extLst>
                <a:ext uri="{FF2B5EF4-FFF2-40B4-BE49-F238E27FC236}">
                  <a16:creationId xmlns:a16="http://schemas.microsoft.com/office/drawing/2014/main" id="{BF94FD91-E66E-4C9F-9359-151459D8D508}"/>
                </a:ext>
              </a:extLst>
            </p:cNvPr>
            <p:cNvGrpSpPr/>
            <p:nvPr/>
          </p:nvGrpSpPr>
          <p:grpSpPr>
            <a:xfrm>
              <a:off x="8165251" y="1947501"/>
              <a:ext cx="3329135" cy="2174272"/>
              <a:chOff x="7998341" y="2239809"/>
              <a:chExt cx="3329135" cy="2174272"/>
            </a:xfrm>
          </p:grpSpPr>
          <p:sp>
            <p:nvSpPr>
              <p:cNvPr id="21" name="04R">
                <a:extLst>
                  <a:ext uri="{FF2B5EF4-FFF2-40B4-BE49-F238E27FC236}">
                    <a16:creationId xmlns:a16="http://schemas.microsoft.com/office/drawing/2014/main" id="{40A6D893-0F1C-40FC-9F16-F0D795732C9E}"/>
                  </a:ext>
                </a:extLst>
              </p:cNvPr>
              <p:cNvSpPr/>
              <p:nvPr/>
            </p:nvSpPr>
            <p:spPr bwMode="auto">
              <a:xfrm>
                <a:off x="8091336" y="2239809"/>
                <a:ext cx="3143145" cy="2174272"/>
              </a:xfrm>
              <a:prstGeom prst="rect">
                <a:avLst/>
              </a:prstGeom>
              <a:solidFill>
                <a:srgbClr val="FFFFFF"/>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2" name="04R">
                <a:extLst>
                  <a:ext uri="{FF2B5EF4-FFF2-40B4-BE49-F238E27FC236}">
                    <a16:creationId xmlns:a16="http://schemas.microsoft.com/office/drawing/2014/main" id="{8DBF13F6-62B9-4F84-A747-5C69B9E3A6AD}"/>
                  </a:ext>
                </a:extLst>
              </p:cNvPr>
              <p:cNvSpPr/>
              <p:nvPr/>
            </p:nvSpPr>
            <p:spPr bwMode="auto">
              <a:xfrm>
                <a:off x="7998341" y="3466304"/>
                <a:ext cx="3329135" cy="452648"/>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ctr" defTabSz="914192" rtl="0" eaLnBrk="1" fontAlgn="auto" latinLnBrk="0" hangingPunct="1">
                  <a:lnSpc>
                    <a:spcPct val="100000"/>
                  </a:lnSpc>
                  <a:spcBef>
                    <a:spcPct val="0"/>
                  </a:spcBef>
                  <a:spcAft>
                    <a:spcPts val="0"/>
                  </a:spcAft>
                  <a:buClrTx/>
                  <a:buSzTx/>
                  <a:buFontTx/>
                  <a:buNone/>
                  <a:tabLst/>
                  <a:defRPr/>
                </a:pPr>
                <a:r>
                  <a:rPr kumimoji="0" lang="en-US" sz="1765" b="0" i="0" u="none" strike="noStrike" kern="0" cap="none" spc="-10" normalizeH="0" baseline="0" noProof="0">
                    <a:ln w="3175">
                      <a:noFill/>
                    </a:ln>
                    <a:solidFill>
                      <a:srgbClr val="1A1A1A"/>
                    </a:solidFill>
                    <a:effectLst/>
                    <a:uLnTx/>
                    <a:uFillTx/>
                    <a:latin typeface="Segoe UI Semibold"/>
                    <a:ea typeface="+mn-ea"/>
                    <a:cs typeface="Segoe UI Semilight" panose="020B0402040204020203" pitchFamily="34" charset="0"/>
                  </a:rPr>
                  <a:t>Remediation</a:t>
                </a:r>
              </a:p>
            </p:txBody>
          </p:sp>
          <p:sp>
            <p:nvSpPr>
              <p:cNvPr id="24" name="04R">
                <a:extLst>
                  <a:ext uri="{FF2B5EF4-FFF2-40B4-BE49-F238E27FC236}">
                    <a16:creationId xmlns:a16="http://schemas.microsoft.com/office/drawing/2014/main" id="{FBB72C4D-3F05-41EB-B863-D3841ADC77B6}"/>
                  </a:ext>
                </a:extLst>
              </p:cNvPr>
              <p:cNvSpPr/>
              <p:nvPr/>
            </p:nvSpPr>
            <p:spPr bwMode="auto">
              <a:xfrm flipV="1">
                <a:off x="8091336" y="4289911"/>
                <a:ext cx="3143145"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grpSp>
        <p:pic>
          <p:nvPicPr>
            <p:cNvPr id="3" name="Graphic 2">
              <a:extLst>
                <a:ext uri="{FF2B5EF4-FFF2-40B4-BE49-F238E27FC236}">
                  <a16:creationId xmlns:a16="http://schemas.microsoft.com/office/drawing/2014/main" id="{26BE2041-8B78-4EFE-85E0-368F67FD43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4762" y="2250692"/>
              <a:ext cx="790113" cy="790113"/>
            </a:xfrm>
            <a:prstGeom prst="rect">
              <a:avLst/>
            </a:prstGeom>
          </p:spPr>
        </p:pic>
      </p:grpSp>
    </p:spTree>
    <p:extLst>
      <p:ext uri="{BB962C8B-B14F-4D97-AF65-F5344CB8AC3E}">
        <p14:creationId xmlns:p14="http://schemas.microsoft.com/office/powerpoint/2010/main" val="117154319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Energy City line">
            <a:extLst>
              <a:ext uri="{FF2B5EF4-FFF2-40B4-BE49-F238E27FC236}">
                <a16:creationId xmlns:a16="http://schemas.microsoft.com/office/drawing/2014/main" id="{4E38BE29-C3FE-4BFC-8BD0-253B1CCD2CD1}"/>
              </a:ext>
            </a:extLst>
          </p:cNvPr>
          <p:cNvCxnSpPr>
            <a:cxnSpLocks/>
            <a:stCxn id="3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5" name="Energy City line">
            <a:extLst>
              <a:ext uri="{FF2B5EF4-FFF2-40B4-BE49-F238E27FC236}">
                <a16:creationId xmlns:a16="http://schemas.microsoft.com/office/drawing/2014/main" id="{92CEF75D-DD5E-468C-A4C5-6396424D71CC}"/>
              </a:ext>
            </a:extLst>
          </p:cNvPr>
          <p:cNvCxnSpPr>
            <a:cxnSpLocks/>
            <a:endCxn id="3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6" name="Energy City line">
            <a:extLst>
              <a:ext uri="{FF2B5EF4-FFF2-40B4-BE49-F238E27FC236}">
                <a16:creationId xmlns:a16="http://schemas.microsoft.com/office/drawing/2014/main" id="{0525A17B-52F7-4E78-822A-AB6B83F4DA39}"/>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7" name="Energy City line">
            <a:extLst>
              <a:ext uri="{FF2B5EF4-FFF2-40B4-BE49-F238E27FC236}">
                <a16:creationId xmlns:a16="http://schemas.microsoft.com/office/drawing/2014/main" id="{972201D8-696E-4BF2-BBA7-372F4A4F22C5}"/>
              </a:ext>
            </a:extLst>
          </p:cNvPr>
          <p:cNvCxnSpPr>
            <a:cxnSpLocks/>
            <a:endCxn id="3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8" name="Energy City line">
            <a:extLst>
              <a:ext uri="{FF2B5EF4-FFF2-40B4-BE49-F238E27FC236}">
                <a16:creationId xmlns:a16="http://schemas.microsoft.com/office/drawing/2014/main" id="{2C8F8777-767C-4657-A248-A1711AC9ADB3}"/>
              </a:ext>
            </a:extLst>
          </p:cNvPr>
          <p:cNvCxnSpPr>
            <a:cxnSpLocks/>
            <a:stCxn id="24" idx="2"/>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9" name="Energy City line">
            <a:extLst>
              <a:ext uri="{FF2B5EF4-FFF2-40B4-BE49-F238E27FC236}">
                <a16:creationId xmlns:a16="http://schemas.microsoft.com/office/drawing/2014/main" id="{8326F911-8C5F-450A-A7B8-1F2310B89B2E}"/>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1" name="Energy City line">
            <a:extLst>
              <a:ext uri="{FF2B5EF4-FFF2-40B4-BE49-F238E27FC236}">
                <a16:creationId xmlns:a16="http://schemas.microsoft.com/office/drawing/2014/main" id="{EA438B2A-06A2-4307-9B8E-3A7C9557217D}"/>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2" name="Energy City line">
            <a:extLst>
              <a:ext uri="{FF2B5EF4-FFF2-40B4-BE49-F238E27FC236}">
                <a16:creationId xmlns:a16="http://schemas.microsoft.com/office/drawing/2014/main" id="{300BDECB-A1AF-497E-AA85-495ED7F6F1FE}"/>
              </a:ext>
            </a:extLst>
          </p:cNvPr>
          <p:cNvCxnSpPr>
            <a:cxnSpLocks/>
            <a:endCxn id="34"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13" name="Energy City line">
            <a:extLst>
              <a:ext uri="{FF2B5EF4-FFF2-40B4-BE49-F238E27FC236}">
                <a16:creationId xmlns:a16="http://schemas.microsoft.com/office/drawing/2014/main" id="{46E9BAAC-CAC5-424F-9AF2-ABD5CF08963E}"/>
              </a:ext>
            </a:extLst>
          </p:cNvPr>
          <p:cNvCxnSpPr>
            <a:cxnSpLocks/>
            <a:stCxn id="31"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14" name="04R">
            <a:extLst>
              <a:ext uri="{FF2B5EF4-FFF2-40B4-BE49-F238E27FC236}">
                <a16:creationId xmlns:a16="http://schemas.microsoft.com/office/drawing/2014/main" id="{05951825-25EB-41B1-9E56-EA2C4C0873C1}"/>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DEMO</a:t>
            </a:r>
          </a:p>
        </p:txBody>
      </p:sp>
      <p:cxnSp>
        <p:nvCxnSpPr>
          <p:cNvPr id="26" name="Energy City line">
            <a:extLst>
              <a:ext uri="{FF2B5EF4-FFF2-40B4-BE49-F238E27FC236}">
                <a16:creationId xmlns:a16="http://schemas.microsoft.com/office/drawing/2014/main" id="{6BA87E27-460F-47DA-9D4B-6E1AF8B126D5}"/>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7" name="Energy City line">
            <a:extLst>
              <a:ext uri="{FF2B5EF4-FFF2-40B4-BE49-F238E27FC236}">
                <a16:creationId xmlns:a16="http://schemas.microsoft.com/office/drawing/2014/main" id="{8D1B64D7-3AB1-483D-82C7-33749ABC01C6}"/>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73DE40AC-96FD-4BC2-91D5-E311E0A7DFB5}"/>
              </a:ext>
            </a:extLst>
          </p:cNvPr>
          <p:cNvGrpSpPr/>
          <p:nvPr/>
        </p:nvGrpSpPr>
        <p:grpSpPr>
          <a:xfrm>
            <a:off x="1043823" y="882785"/>
            <a:ext cx="494604" cy="494604"/>
            <a:chOff x="955596" y="437396"/>
            <a:chExt cx="910036" cy="910036"/>
          </a:xfrm>
        </p:grpSpPr>
        <p:sp>
          <p:nvSpPr>
            <p:cNvPr id="29" name="Oval 28">
              <a:extLst>
                <a:ext uri="{FF2B5EF4-FFF2-40B4-BE49-F238E27FC236}">
                  <a16:creationId xmlns:a16="http://schemas.microsoft.com/office/drawing/2014/main" id="{1827A729-B71E-48C9-B36F-FFD11469D67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binoculars" title="Icon of binoculars">
              <a:extLst>
                <a:ext uri="{FF2B5EF4-FFF2-40B4-BE49-F238E27FC236}">
                  <a16:creationId xmlns:a16="http://schemas.microsoft.com/office/drawing/2014/main" id="{5C3F13FD-0510-486D-A933-8B1D450A22A2}"/>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1" name="Oval 129">
            <a:extLst>
              <a:ext uri="{FF2B5EF4-FFF2-40B4-BE49-F238E27FC236}">
                <a16:creationId xmlns:a16="http://schemas.microsoft.com/office/drawing/2014/main" id="{AF89230E-117F-47AE-90F8-A6026FC589AE}"/>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 name="Oval 129">
            <a:extLst>
              <a:ext uri="{FF2B5EF4-FFF2-40B4-BE49-F238E27FC236}">
                <a16:creationId xmlns:a16="http://schemas.microsoft.com/office/drawing/2014/main" id="{C8EC9460-6D93-41CE-A82A-7C6168E92103}"/>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 name="Oval 129">
            <a:extLst>
              <a:ext uri="{FF2B5EF4-FFF2-40B4-BE49-F238E27FC236}">
                <a16:creationId xmlns:a16="http://schemas.microsoft.com/office/drawing/2014/main" id="{42FFA9B5-726B-4E94-B473-22A9532424CC}"/>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4" name="Oval 129">
            <a:extLst>
              <a:ext uri="{FF2B5EF4-FFF2-40B4-BE49-F238E27FC236}">
                <a16:creationId xmlns:a16="http://schemas.microsoft.com/office/drawing/2014/main" id="{CB88B290-5E99-4C2B-9FEC-63735F60AFF9}"/>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5" name="Oval 129">
            <a:extLst>
              <a:ext uri="{FF2B5EF4-FFF2-40B4-BE49-F238E27FC236}">
                <a16:creationId xmlns:a16="http://schemas.microsoft.com/office/drawing/2014/main" id="{1795F5B1-4C32-4760-BE6D-670AA94311DD}"/>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9" name="Group 38">
            <a:extLst>
              <a:ext uri="{FF2B5EF4-FFF2-40B4-BE49-F238E27FC236}">
                <a16:creationId xmlns:a16="http://schemas.microsoft.com/office/drawing/2014/main" id="{407B14A6-404B-4732-A0EF-F69840DA2E56}"/>
              </a:ext>
            </a:extLst>
          </p:cNvPr>
          <p:cNvGrpSpPr/>
          <p:nvPr/>
        </p:nvGrpSpPr>
        <p:grpSpPr>
          <a:xfrm>
            <a:off x="1538427" y="4485641"/>
            <a:ext cx="494604" cy="494604"/>
            <a:chOff x="587529" y="1945831"/>
            <a:chExt cx="494604" cy="494604"/>
          </a:xfrm>
        </p:grpSpPr>
        <p:sp>
          <p:nvSpPr>
            <p:cNvPr id="40" name="Oval 39">
              <a:extLst>
                <a:ext uri="{FF2B5EF4-FFF2-40B4-BE49-F238E27FC236}">
                  <a16:creationId xmlns:a16="http://schemas.microsoft.com/office/drawing/2014/main" id="{B246C19A-EF92-4F27-9737-CD5C820366CB}"/>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52AD7789-9199-4F6D-8F90-4B4EF98C9353}"/>
                </a:ext>
              </a:extLst>
            </p:cNvPr>
            <p:cNvGrpSpPr/>
            <p:nvPr/>
          </p:nvGrpSpPr>
          <p:grpSpPr>
            <a:xfrm>
              <a:off x="703568" y="2056528"/>
              <a:ext cx="259340" cy="252832"/>
              <a:chOff x="783093" y="-2783562"/>
              <a:chExt cx="1002275" cy="977133"/>
            </a:xfrm>
          </p:grpSpPr>
          <p:sp>
            <p:nvSpPr>
              <p:cNvPr id="42" name="Rectangle 41">
                <a:extLst>
                  <a:ext uri="{FF2B5EF4-FFF2-40B4-BE49-F238E27FC236}">
                    <a16:creationId xmlns:a16="http://schemas.microsoft.com/office/drawing/2014/main" id="{11775B03-D7D5-4DC1-9EBD-8AFE2F3BB8FE}"/>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3" name="Line 5">
                <a:extLst>
                  <a:ext uri="{FF2B5EF4-FFF2-40B4-BE49-F238E27FC236}">
                    <a16:creationId xmlns:a16="http://schemas.microsoft.com/office/drawing/2014/main" id="{97E841A4-AC28-4FCE-BE89-BAB1466C27EE}"/>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4" name="Line 6">
                <a:extLst>
                  <a:ext uri="{FF2B5EF4-FFF2-40B4-BE49-F238E27FC236}">
                    <a16:creationId xmlns:a16="http://schemas.microsoft.com/office/drawing/2014/main" id="{B155996A-2154-4C9A-A13C-7A94E7AF2FB4}"/>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5" name="Line 7">
                <a:extLst>
                  <a:ext uri="{FF2B5EF4-FFF2-40B4-BE49-F238E27FC236}">
                    <a16:creationId xmlns:a16="http://schemas.microsoft.com/office/drawing/2014/main" id="{43E76CBE-91B4-489F-82A6-494ACF6121A3}"/>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6" name="Line 8">
                <a:extLst>
                  <a:ext uri="{FF2B5EF4-FFF2-40B4-BE49-F238E27FC236}">
                    <a16:creationId xmlns:a16="http://schemas.microsoft.com/office/drawing/2014/main" id="{47D9FBC7-7486-4FD7-8A75-90085045A831}"/>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7" name="Line 9">
                <a:extLst>
                  <a:ext uri="{FF2B5EF4-FFF2-40B4-BE49-F238E27FC236}">
                    <a16:creationId xmlns:a16="http://schemas.microsoft.com/office/drawing/2014/main" id="{257FA888-F5E7-4763-8BF3-BA06782FB464}"/>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48" name="Freeform 10">
                <a:extLst>
                  <a:ext uri="{FF2B5EF4-FFF2-40B4-BE49-F238E27FC236}">
                    <a16:creationId xmlns:a16="http://schemas.microsoft.com/office/drawing/2014/main" id="{C4EA6EB6-8947-4587-AAE3-251ADF1495B8}"/>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 name="Group 1">
            <a:extLst>
              <a:ext uri="{FF2B5EF4-FFF2-40B4-BE49-F238E27FC236}">
                <a16:creationId xmlns:a16="http://schemas.microsoft.com/office/drawing/2014/main" id="{27F28CFA-8A92-4B93-9848-DB4748C48155}"/>
              </a:ext>
            </a:extLst>
          </p:cNvPr>
          <p:cNvGrpSpPr/>
          <p:nvPr/>
        </p:nvGrpSpPr>
        <p:grpSpPr>
          <a:xfrm>
            <a:off x="1368505" y="2781518"/>
            <a:ext cx="1288600" cy="1288596"/>
            <a:chOff x="1368505" y="2781518"/>
            <a:chExt cx="1288600" cy="1288596"/>
          </a:xfrm>
        </p:grpSpPr>
        <p:sp>
          <p:nvSpPr>
            <p:cNvPr id="37" name="Oval 36">
              <a:extLst>
                <a:ext uri="{FF2B5EF4-FFF2-40B4-BE49-F238E27FC236}">
                  <a16:creationId xmlns:a16="http://schemas.microsoft.com/office/drawing/2014/main" id="{2A21EA16-0C23-412E-9AEF-694C6031EA28}"/>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1" name="gear" title="Icon of a gear surrounded by a circle with lines of varying length">
              <a:extLst>
                <a:ext uri="{FF2B5EF4-FFF2-40B4-BE49-F238E27FC236}">
                  <a16:creationId xmlns:a16="http://schemas.microsoft.com/office/drawing/2014/main" id="{EF0A8687-B425-4FFC-9D5A-BFD2D1252543}"/>
                </a:ext>
              </a:extLst>
            </p:cNvPr>
            <p:cNvSpPr>
              <a:spLocks noChangeAspect="1" noEditPoints="1"/>
            </p:cNvSpPr>
            <p:nvPr/>
          </p:nvSpPr>
          <p:spPr bwMode="auto">
            <a:xfrm>
              <a:off x="1641464" y="3056084"/>
              <a:ext cx="742682" cy="739464"/>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254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EABC10D5-FB58-4FB6-8B16-E7715B4A4EC5}"/>
              </a:ext>
            </a:extLst>
          </p:cNvPr>
          <p:cNvGrpSpPr/>
          <p:nvPr/>
        </p:nvGrpSpPr>
        <p:grpSpPr>
          <a:xfrm>
            <a:off x="882861" y="5427958"/>
            <a:ext cx="494604" cy="494604"/>
            <a:chOff x="3181981" y="455880"/>
            <a:chExt cx="910036" cy="910036"/>
          </a:xfrm>
        </p:grpSpPr>
        <p:sp>
          <p:nvSpPr>
            <p:cNvPr id="53" name="Oval 52">
              <a:extLst>
                <a:ext uri="{FF2B5EF4-FFF2-40B4-BE49-F238E27FC236}">
                  <a16:creationId xmlns:a16="http://schemas.microsoft.com/office/drawing/2014/main" id="{F3F4C25B-9F02-43CE-A2BE-90A22A308EAB}"/>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4" name="target_2" title="Icon of a target with an arrow hitting the bullseye">
              <a:extLst>
                <a:ext uri="{FF2B5EF4-FFF2-40B4-BE49-F238E27FC236}">
                  <a16:creationId xmlns:a16="http://schemas.microsoft.com/office/drawing/2014/main" id="{EBDF01DF-5D21-477D-8296-893343EFE303}"/>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D0F3C717-8101-4307-9AE6-39B44EC08182}"/>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brain_2" title="Icon of a brain with circles and connection lines inside">
            <a:extLst>
              <a:ext uri="{FF2B5EF4-FFF2-40B4-BE49-F238E27FC236}">
                <a16:creationId xmlns:a16="http://schemas.microsoft.com/office/drawing/2014/main" id="{EC56477A-2752-4BAA-9773-0D5D14D93743}"/>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41883348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A6367D7-677F-4177-96AD-326A31742A1C}"/>
              </a:ext>
            </a:extLst>
          </p:cNvPr>
          <p:cNvSpPr/>
          <p:nvPr/>
        </p:nvSpPr>
        <p:spPr bwMode="auto">
          <a:xfrm>
            <a:off x="579539" y="1562100"/>
            <a:ext cx="5337344" cy="4724399"/>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4" name="TextBox 23">
            <a:extLst>
              <a:ext uri="{FF2B5EF4-FFF2-40B4-BE49-F238E27FC236}">
                <a16:creationId xmlns:a16="http://schemas.microsoft.com/office/drawing/2014/main" id="{9BFB811C-9276-4047-A6D4-C9C8E7621128}"/>
              </a:ext>
            </a:extLst>
          </p:cNvPr>
          <p:cNvSpPr txBox="1"/>
          <p:nvPr/>
        </p:nvSpPr>
        <p:spPr>
          <a:xfrm>
            <a:off x="1541791" y="1340096"/>
            <a:ext cx="3412841" cy="458034"/>
          </a:xfrm>
          <a:prstGeom prst="rect">
            <a:avLst/>
          </a:prstGeom>
          <a:solidFill>
            <a:srgbClr val="E6E6E6"/>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Delivered Since Public Preview</a:t>
            </a:r>
          </a:p>
        </p:txBody>
      </p:sp>
      <p:sp>
        <p:nvSpPr>
          <p:cNvPr id="38" name="Rectangle 37">
            <a:extLst>
              <a:ext uri="{FF2B5EF4-FFF2-40B4-BE49-F238E27FC236}">
                <a16:creationId xmlns:a16="http://schemas.microsoft.com/office/drawing/2014/main" id="{0E85FC0C-D8FF-4FDF-9FE3-8913C59D36E3}"/>
              </a:ext>
            </a:extLst>
          </p:cNvPr>
          <p:cNvSpPr/>
          <p:nvPr/>
        </p:nvSpPr>
        <p:spPr bwMode="auto">
          <a:xfrm>
            <a:off x="6275119" y="1562100"/>
            <a:ext cx="5337344" cy="4724399"/>
          </a:xfrm>
          <a:prstGeom prst="rect">
            <a:avLst/>
          </a:prstGeom>
          <a:noFill/>
          <a:ln w="19050" cap="flat" cmpd="sng" algn="ctr">
            <a:solidFill>
              <a:srgbClr val="0078D3"/>
            </a:solidFill>
            <a:prstDash val="dash"/>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9" name="TextBox 38">
            <a:extLst>
              <a:ext uri="{FF2B5EF4-FFF2-40B4-BE49-F238E27FC236}">
                <a16:creationId xmlns:a16="http://schemas.microsoft.com/office/drawing/2014/main" id="{3A5E8118-26DD-4FDB-9597-D48B15DEE7BC}"/>
              </a:ext>
            </a:extLst>
          </p:cNvPr>
          <p:cNvSpPr txBox="1"/>
          <p:nvPr/>
        </p:nvSpPr>
        <p:spPr>
          <a:xfrm>
            <a:off x="8121315" y="1340096"/>
            <a:ext cx="1644952" cy="458034"/>
          </a:xfrm>
          <a:prstGeom prst="rect">
            <a:avLst/>
          </a:prstGeom>
          <a:solidFill>
            <a:srgbClr val="E6E6E6"/>
          </a:solidFill>
        </p:spPr>
        <p:txBody>
          <a:bodyPr wrap="square" lIns="89642" tIns="89642" rIns="89642" bIns="89642" rtlCol="0">
            <a:spAutoFit/>
          </a:bodyPr>
          <a:lstStyle/>
          <a:p>
            <a:pPr marL="0" marR="0" lvl="0" indent="0" algn="ctr" defTabSz="93238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w="3175">
                  <a:noFill/>
                </a:ln>
                <a:solidFill>
                  <a:srgbClr val="0078D4"/>
                </a:solidFill>
                <a:effectLst/>
                <a:uLnTx/>
                <a:uFillTx/>
                <a:latin typeface="Segoe UI Semibold"/>
                <a:ea typeface="+mn-ea"/>
                <a:cs typeface="Segoe UI Semilight" panose="020B0402040204020203" pitchFamily="34" charset="0"/>
              </a:rPr>
              <a:t>Coming Soon</a:t>
            </a:r>
          </a:p>
        </p:txBody>
      </p:sp>
      <p:sp>
        <p:nvSpPr>
          <p:cNvPr id="16" name="Rectangle 15">
            <a:extLst>
              <a:ext uri="{FF2B5EF4-FFF2-40B4-BE49-F238E27FC236}">
                <a16:creationId xmlns:a16="http://schemas.microsoft.com/office/drawing/2014/main" id="{C969D330-2AC3-4405-816D-B75E24B18D46}"/>
              </a:ext>
            </a:extLst>
          </p:cNvPr>
          <p:cNvSpPr/>
          <p:nvPr/>
        </p:nvSpPr>
        <p:spPr bwMode="auto">
          <a:xfrm>
            <a:off x="871724" y="1906270"/>
            <a:ext cx="4752974" cy="4089400"/>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99B53062-E25C-4B4A-BF48-8D73AE51973C}"/>
              </a:ext>
            </a:extLst>
          </p:cNvPr>
          <p:cNvSpPr/>
          <p:nvPr/>
        </p:nvSpPr>
        <p:spPr bwMode="auto">
          <a:xfrm>
            <a:off x="6566351" y="1906269"/>
            <a:ext cx="4754880" cy="4089401"/>
          </a:xfrm>
          <a:prstGeom prst="rect">
            <a:avLst/>
          </a:prstGeom>
          <a:solidFill>
            <a:schemeClr val="bg1"/>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8" rIns="0" bIns="53778" numCol="1" rtlCol="0" anchor="ctr" anchorCtr="0" compatLnSpc="1">
            <a:prstTxWarp prst="textNoShape">
              <a:avLst/>
            </a:prstTxWarp>
          </a:bodyPr>
          <a:lstStyle/>
          <a:p>
            <a:pPr marL="285750" marR="0" lvl="0" indent="0" algn="l" defTabSz="914192" rtl="0" eaLnBrk="1" fontAlgn="auto"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a:ln>
                <a:noFill/>
              </a:ln>
              <a:solidFill>
                <a:srgbClr val="1A1A1A"/>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DF3F8B26-0017-428A-8AAC-0D2951608274}"/>
              </a:ext>
            </a:extLst>
          </p:cNvPr>
          <p:cNvSpPr txBox="1"/>
          <p:nvPr/>
        </p:nvSpPr>
        <p:spPr>
          <a:xfrm>
            <a:off x="6566351" y="1901506"/>
            <a:ext cx="4750070" cy="3600986"/>
          </a:xfrm>
          <a:prstGeom prst="rect">
            <a:avLst/>
          </a:prstGeom>
          <a:noFill/>
        </p:spPr>
        <p:txBody>
          <a:bodyPr wrap="square" lIns="365760" tIns="365760" rIns="274320" bIns="0" rtlCol="0">
            <a:spAutoFit/>
          </a:bodyPr>
          <a:lstStyle/>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Additional Data Connectors – More Microsoft Services, Logstash, …</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New Built-In Detections – Rule-Based and ML</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Additional Detections Powered by Microsoft Threat Intelligence</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Bring Your Own ML Models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Threat Intelligence Research, Including Full </a:t>
            </a:r>
            <a:b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b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STIX Objects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Entity Pages – Users, Domains, IPs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And much more…</a:t>
            </a:r>
          </a:p>
        </p:txBody>
      </p:sp>
      <p:sp>
        <p:nvSpPr>
          <p:cNvPr id="6" name="Title 5">
            <a:extLst>
              <a:ext uri="{FF2B5EF4-FFF2-40B4-BE49-F238E27FC236}">
                <a16:creationId xmlns:a16="http://schemas.microsoft.com/office/drawing/2014/main" id="{37AC0235-86BE-4861-920D-C06DAE7A1F5A}"/>
              </a:ext>
            </a:extLst>
          </p:cNvPr>
          <p:cNvSpPr>
            <a:spLocks noGrp="1"/>
          </p:cNvSpPr>
          <p:nvPr>
            <p:ph type="title"/>
          </p:nvPr>
        </p:nvSpPr>
        <p:spPr/>
        <p:txBody>
          <a:bodyPr/>
          <a:lstStyle/>
          <a:p>
            <a:r>
              <a:rPr lang="en-US"/>
              <a:t>Roadmap</a:t>
            </a:r>
          </a:p>
        </p:txBody>
      </p:sp>
      <p:sp>
        <p:nvSpPr>
          <p:cNvPr id="9" name="TextBox 8">
            <a:extLst>
              <a:ext uri="{FF2B5EF4-FFF2-40B4-BE49-F238E27FC236}">
                <a16:creationId xmlns:a16="http://schemas.microsoft.com/office/drawing/2014/main" id="{255AF56C-352A-4AD2-98D2-8D5EF941467F}"/>
              </a:ext>
            </a:extLst>
          </p:cNvPr>
          <p:cNvSpPr txBox="1"/>
          <p:nvPr/>
        </p:nvSpPr>
        <p:spPr>
          <a:xfrm>
            <a:off x="875578" y="1901506"/>
            <a:ext cx="4749117" cy="3960058"/>
          </a:xfrm>
          <a:prstGeom prst="rect">
            <a:avLst/>
          </a:prstGeom>
          <a:noFill/>
        </p:spPr>
        <p:txBody>
          <a:bodyPr wrap="square" lIns="365760" tIns="365760" rIns="274320" bIns="0" rtlCol="0">
            <a:spAutoFit/>
          </a:bodyPr>
          <a:lstStyle/>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Microsoft and 3P Data Connectors – Defender ATP, Cloud App Security, </a:t>
            </a:r>
            <a:r>
              <a:rPr kumimoji="0" lang="en-US" sz="1400" b="0" i="0" u="none" strike="noStrike" kern="0" cap="none" spc="0" normalizeH="0" baseline="0" noProof="0" err="1">
                <a:ln>
                  <a:noFill/>
                </a:ln>
                <a:solidFill>
                  <a:srgbClr val="000000"/>
                </a:solidFill>
                <a:effectLst/>
                <a:uLnTx/>
                <a:uFillTx/>
                <a:latin typeface="Segoe UI"/>
                <a:ea typeface="+mn-ea"/>
                <a:cs typeface="Segoe UI Semibold" panose="020B0702040204020203" pitchFamily="34" charset="0"/>
              </a:rPr>
              <a:t>Zscaler</a:t>
            </a: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 and More</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100+ Build-In Detections – Rule-Based and ML</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Investigation Graph and Entities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Workbooks with Improved Data Visualizations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Support for Incident Automation </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Embedded Azure Notebooks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Live Stream Monitoring of Notable Events</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GitHub Integration</a:t>
            </a:r>
          </a:p>
          <a:p>
            <a:pPr marL="0" marR="0" lvl="0" indent="0" algn="l" defTabSz="931937" rtl="0" eaLnBrk="1" fontAlgn="auto" latinLnBrk="0" hangingPunct="1">
              <a:lnSpc>
                <a:spcPct val="100000"/>
              </a:lnSpc>
              <a:spcBef>
                <a:spcPts val="0"/>
              </a:spcBef>
              <a:spcAft>
                <a:spcPts val="140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a:ln>
                  <a:noFill/>
                </a:ln>
                <a:solidFill>
                  <a:srgbClr val="000000"/>
                </a:solidFill>
                <a:effectLst/>
                <a:uLnTx/>
                <a:uFillTx/>
                <a:latin typeface="Segoe UI"/>
                <a:ea typeface="+mn-ea"/>
                <a:cs typeface="Segoe UI Semibold" panose="020B0702040204020203" pitchFamily="34" charset="0"/>
              </a:rPr>
              <a:t>URL Detonation</a:t>
            </a:r>
          </a:p>
        </p:txBody>
      </p:sp>
      <p:sp>
        <p:nvSpPr>
          <p:cNvPr id="40" name="04R">
            <a:extLst>
              <a:ext uri="{FF2B5EF4-FFF2-40B4-BE49-F238E27FC236}">
                <a16:creationId xmlns:a16="http://schemas.microsoft.com/office/drawing/2014/main" id="{3AC28F0A-D599-46FB-B30D-8D7A9E919DA3}"/>
              </a:ext>
            </a:extLst>
          </p:cNvPr>
          <p:cNvSpPr/>
          <p:nvPr/>
        </p:nvSpPr>
        <p:spPr bwMode="auto">
          <a:xfrm flipV="1">
            <a:off x="871723" y="5876263"/>
            <a:ext cx="4752973"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
        <p:nvSpPr>
          <p:cNvPr id="41" name="04R">
            <a:extLst>
              <a:ext uri="{FF2B5EF4-FFF2-40B4-BE49-F238E27FC236}">
                <a16:creationId xmlns:a16="http://schemas.microsoft.com/office/drawing/2014/main" id="{B48091D4-40DA-4AC6-A630-BF0FA6B97F09}"/>
              </a:ext>
            </a:extLst>
          </p:cNvPr>
          <p:cNvSpPr/>
          <p:nvPr/>
        </p:nvSpPr>
        <p:spPr bwMode="auto">
          <a:xfrm flipV="1">
            <a:off x="6566351" y="5876263"/>
            <a:ext cx="4752973" cy="12417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4"/>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135658319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5491" y="2040751"/>
            <a:ext cx="9556311" cy="2354491"/>
          </a:xfrm>
        </p:spPr>
        <p:txBody>
          <a:bodyPr anchor="ctr"/>
          <a:lstStyle/>
          <a:p>
            <a:r>
              <a:rPr lang="en-US" sz="5400"/>
              <a:t>Thank you!</a:t>
            </a:r>
            <a:br>
              <a:rPr lang="en-US"/>
            </a:br>
            <a:br>
              <a:rPr lang="en-US"/>
            </a:br>
            <a:r>
              <a:rPr lang="en-US" sz="2000"/>
              <a:t>Cristhofer Romeo Munoz</a:t>
            </a:r>
            <a:br>
              <a:rPr lang="en-US" sz="2000"/>
            </a:br>
            <a:r>
              <a:rPr lang="en-US" sz="2000"/>
              <a:t>Program Manager II, C+AI </a:t>
            </a:r>
            <a:br>
              <a:rPr lang="en-US" sz="2000"/>
            </a:br>
            <a:br>
              <a:rPr lang="en-US" sz="2000"/>
            </a:br>
            <a:r>
              <a:rPr lang="en-US" sz="2000"/>
              <a:t>crmuno@microsoft.com</a:t>
            </a:r>
            <a:endParaRPr lang="en-US"/>
          </a:p>
        </p:txBody>
      </p:sp>
    </p:spTree>
    <p:extLst>
      <p:ext uri="{BB962C8B-B14F-4D97-AF65-F5344CB8AC3E}">
        <p14:creationId xmlns:p14="http://schemas.microsoft.com/office/powerpoint/2010/main" val="26243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412193" y="2916522"/>
            <a:ext cx="9160113"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10 steps to Modernize your SIEM</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1606534" y="3146924"/>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642329" y="196246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1651373" y="3259018"/>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nvGrpSpPr>
          <p:cNvPr id="46" name="Group 45">
            <a:extLst>
              <a:ext uri="{FF2B5EF4-FFF2-40B4-BE49-F238E27FC236}">
                <a16:creationId xmlns:a16="http://schemas.microsoft.com/office/drawing/2014/main" id="{3D19FEBA-FBE2-42AB-851D-C80BF474A18B}"/>
              </a:ext>
            </a:extLst>
          </p:cNvPr>
          <p:cNvGrpSpPr/>
          <p:nvPr/>
        </p:nvGrpSpPr>
        <p:grpSpPr>
          <a:xfrm>
            <a:off x="1066682" y="902279"/>
            <a:ext cx="494604" cy="494604"/>
            <a:chOff x="587529" y="1945831"/>
            <a:chExt cx="494604" cy="494604"/>
          </a:xfrm>
        </p:grpSpPr>
        <p:sp>
          <p:nvSpPr>
            <p:cNvPr id="48" name="Oval 47">
              <a:extLst>
                <a:ext uri="{FF2B5EF4-FFF2-40B4-BE49-F238E27FC236}">
                  <a16:creationId xmlns:a16="http://schemas.microsoft.com/office/drawing/2014/main" id="{F256A3A1-3AA0-4927-84FD-C02CD55FB6AD}"/>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9" name="Group 48">
              <a:extLst>
                <a:ext uri="{FF2B5EF4-FFF2-40B4-BE49-F238E27FC236}">
                  <a16:creationId xmlns:a16="http://schemas.microsoft.com/office/drawing/2014/main" id="{BE417ADE-8E48-4FD7-8711-555F29A809B6}"/>
                </a:ext>
              </a:extLst>
            </p:cNvPr>
            <p:cNvGrpSpPr/>
            <p:nvPr/>
          </p:nvGrpSpPr>
          <p:grpSpPr>
            <a:xfrm>
              <a:off x="703568" y="2056528"/>
              <a:ext cx="259340" cy="252832"/>
              <a:chOff x="783093" y="-2783562"/>
              <a:chExt cx="1002275" cy="977133"/>
            </a:xfrm>
          </p:grpSpPr>
          <p:sp>
            <p:nvSpPr>
              <p:cNvPr id="50" name="Rectangle 49">
                <a:extLst>
                  <a:ext uri="{FF2B5EF4-FFF2-40B4-BE49-F238E27FC236}">
                    <a16:creationId xmlns:a16="http://schemas.microsoft.com/office/drawing/2014/main" id="{6F286A26-1E37-4917-A628-F3C3F5A41D69}"/>
                  </a:ext>
                </a:extLst>
              </p:cNvPr>
              <p:cNvSpPr>
                <a:spLocks noChangeArrowheads="1"/>
              </p:cNvSpPr>
              <p:nvPr/>
            </p:nvSpPr>
            <p:spPr bwMode="auto">
              <a:xfrm>
                <a:off x="783093" y="-2403620"/>
                <a:ext cx="835705" cy="597191"/>
              </a:xfrm>
              <a:prstGeom prst="rect">
                <a:avLst/>
              </a:pr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1" name="Line 5">
                <a:extLst>
                  <a:ext uri="{FF2B5EF4-FFF2-40B4-BE49-F238E27FC236}">
                    <a16:creationId xmlns:a16="http://schemas.microsoft.com/office/drawing/2014/main" id="{6CDB45F9-F7DF-4E25-9F93-C6FD89B84621}"/>
                  </a:ext>
                </a:extLst>
              </p:cNvPr>
              <p:cNvSpPr>
                <a:spLocks noChangeShapeType="1"/>
              </p:cNvSpPr>
              <p:nvPr/>
            </p:nvSpPr>
            <p:spPr bwMode="auto">
              <a:xfrm flipH="1">
                <a:off x="1074805" y="-2390191"/>
                <a:ext cx="4696" cy="581288"/>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2" name="Line 6">
                <a:extLst>
                  <a:ext uri="{FF2B5EF4-FFF2-40B4-BE49-F238E27FC236}">
                    <a16:creationId xmlns:a16="http://schemas.microsoft.com/office/drawing/2014/main" id="{ED96F71C-0044-4C47-996E-7219BF2D71D6}"/>
                  </a:ext>
                </a:extLst>
              </p:cNvPr>
              <p:cNvSpPr>
                <a:spLocks noChangeShapeType="1"/>
              </p:cNvSpPr>
              <p:nvPr/>
            </p:nvSpPr>
            <p:spPr bwMode="auto">
              <a:xfrm>
                <a:off x="1322388" y="-2403622"/>
                <a:ext cx="0" cy="594717"/>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3" name="Line 7">
                <a:extLst>
                  <a:ext uri="{FF2B5EF4-FFF2-40B4-BE49-F238E27FC236}">
                    <a16:creationId xmlns:a16="http://schemas.microsoft.com/office/drawing/2014/main" id="{6875E44E-B46E-4CD8-9CB5-CAC0A3C156C7}"/>
                  </a:ext>
                </a:extLst>
              </p:cNvPr>
              <p:cNvSpPr>
                <a:spLocks noChangeShapeType="1"/>
              </p:cNvSpPr>
              <p:nvPr/>
            </p:nvSpPr>
            <p:spPr bwMode="auto">
              <a:xfrm>
                <a:off x="783094" y="-2250798"/>
                <a:ext cx="833884"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4" name="Line 8">
                <a:extLst>
                  <a:ext uri="{FF2B5EF4-FFF2-40B4-BE49-F238E27FC236}">
                    <a16:creationId xmlns:a16="http://schemas.microsoft.com/office/drawing/2014/main" id="{326729AD-4608-4D3D-A3EA-2CF306149B40}"/>
                  </a:ext>
                </a:extLst>
              </p:cNvPr>
              <p:cNvSpPr>
                <a:spLocks noChangeShapeType="1"/>
              </p:cNvSpPr>
              <p:nvPr/>
            </p:nvSpPr>
            <p:spPr bwMode="auto">
              <a:xfrm>
                <a:off x="783093" y="-2104707"/>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5" name="Line 9">
                <a:extLst>
                  <a:ext uri="{FF2B5EF4-FFF2-40B4-BE49-F238E27FC236}">
                    <a16:creationId xmlns:a16="http://schemas.microsoft.com/office/drawing/2014/main" id="{2C32FDA3-D799-4078-8F04-ED6383B9F25C}"/>
                  </a:ext>
                </a:extLst>
              </p:cNvPr>
              <p:cNvSpPr>
                <a:spLocks noChangeShapeType="1"/>
              </p:cNvSpPr>
              <p:nvPr/>
            </p:nvSpPr>
            <p:spPr bwMode="auto">
              <a:xfrm>
                <a:off x="783093" y="-1949413"/>
                <a:ext cx="833886" cy="0"/>
              </a:xfrm>
              <a:prstGeom prst="line">
                <a:avLst/>
              </a:prstGeom>
              <a:noFill/>
              <a:ln w="15875" cap="flat">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56" name="Freeform 10">
                <a:extLst>
                  <a:ext uri="{FF2B5EF4-FFF2-40B4-BE49-F238E27FC236}">
                    <a16:creationId xmlns:a16="http://schemas.microsoft.com/office/drawing/2014/main" id="{D8A95A31-DBC9-427D-BE65-45388EC2F58C}"/>
                  </a:ext>
                </a:extLst>
              </p:cNvPr>
              <p:cNvSpPr>
                <a:spLocks/>
              </p:cNvSpPr>
              <p:nvPr/>
            </p:nvSpPr>
            <p:spPr bwMode="auto">
              <a:xfrm>
                <a:off x="951484" y="-2783562"/>
                <a:ext cx="833884" cy="653631"/>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15875"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Tree>
    <p:extLst>
      <p:ext uri="{BB962C8B-B14F-4D97-AF65-F5344CB8AC3E}">
        <p14:creationId xmlns:p14="http://schemas.microsoft.com/office/powerpoint/2010/main" val="15102000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8" name="Energy City line">
            <a:extLst>
              <a:ext uri="{FF2B5EF4-FFF2-40B4-BE49-F238E27FC236}">
                <a16:creationId xmlns:a16="http://schemas.microsoft.com/office/drawing/2014/main" id="{DFEECF14-7E9D-40E2-85C4-EDEB2F7BC6E0}"/>
              </a:ext>
            </a:extLst>
          </p:cNvPr>
          <p:cNvCxnSpPr>
            <a:cxnSpLocks/>
            <a:stCxn id="325" idx="3"/>
          </p:cNvCxnSpPr>
          <p:nvPr/>
        </p:nvCxnSpPr>
        <p:spPr>
          <a:xfrm flipH="1">
            <a:off x="-87715" y="3070832"/>
            <a:ext cx="373102" cy="304527"/>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311" name="Energy City line">
            <a:extLst>
              <a:ext uri="{FF2B5EF4-FFF2-40B4-BE49-F238E27FC236}">
                <a16:creationId xmlns:a16="http://schemas.microsoft.com/office/drawing/2014/main" id="{B4B70AEA-7388-4EDB-BAFF-26268683748D}"/>
              </a:ext>
            </a:extLst>
          </p:cNvPr>
          <p:cNvCxnSpPr>
            <a:cxnSpLocks/>
            <a:endCxn id="325" idx="6"/>
          </p:cNvCxnSpPr>
          <p:nvPr/>
        </p:nvCxnSpPr>
        <p:spPr>
          <a:xfrm flipH="1" flipV="1">
            <a:off x="449990" y="3052354"/>
            <a:ext cx="1461966" cy="318736"/>
          </a:xfrm>
          <a:prstGeom prst="line">
            <a:avLst/>
          </a:prstGeom>
          <a:noFill/>
          <a:ln w="25400" cap="flat">
            <a:solidFill>
              <a:srgbClr val="D2D2D2"/>
            </a:solidFill>
            <a:prstDash val="solid"/>
            <a:miter lim="800000"/>
            <a:headEnd type="oval"/>
            <a:tailEnd/>
          </a:ln>
          <a:extLst>
            <a:ext uri="{909E8E84-426E-40DD-AFC4-6F175D3DCCD1}">
              <a14:hiddenFill xmlns:a14="http://schemas.microsoft.com/office/drawing/2010/main">
                <a:noFill/>
              </a14:hiddenFill>
            </a:ext>
          </a:extLst>
        </p:spPr>
      </p:cxnSp>
      <p:cxnSp>
        <p:nvCxnSpPr>
          <p:cNvPr id="291" name="Energy City line">
            <a:extLst>
              <a:ext uri="{FF2B5EF4-FFF2-40B4-BE49-F238E27FC236}">
                <a16:creationId xmlns:a16="http://schemas.microsoft.com/office/drawing/2014/main" id="{A924D984-3722-482C-B787-79E9166CCDE2}"/>
              </a:ext>
            </a:extLst>
          </p:cNvPr>
          <p:cNvCxnSpPr>
            <a:cxnSpLocks/>
          </p:cNvCxnSpPr>
          <p:nvPr/>
        </p:nvCxnSpPr>
        <p:spPr>
          <a:xfrm flipH="1">
            <a:off x="1140358" y="6245238"/>
            <a:ext cx="854545" cy="778798"/>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9" name="Energy City line">
            <a:extLst>
              <a:ext uri="{FF2B5EF4-FFF2-40B4-BE49-F238E27FC236}">
                <a16:creationId xmlns:a16="http://schemas.microsoft.com/office/drawing/2014/main" id="{69DBEC3C-7E3E-4532-8259-95143D681EFE}"/>
              </a:ext>
            </a:extLst>
          </p:cNvPr>
          <p:cNvCxnSpPr>
            <a:cxnSpLocks/>
            <a:stCxn id="202" idx="14"/>
            <a:endCxn id="272" idx="4"/>
          </p:cNvCxnSpPr>
          <p:nvPr/>
        </p:nvCxnSpPr>
        <p:spPr>
          <a:xfrm>
            <a:off x="1763095" y="4735278"/>
            <a:ext cx="223038" cy="1613376"/>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65" name="Energy City line">
            <a:extLst>
              <a:ext uri="{FF2B5EF4-FFF2-40B4-BE49-F238E27FC236}">
                <a16:creationId xmlns:a16="http://schemas.microsoft.com/office/drawing/2014/main" id="{05A95B2F-F8CE-40D8-82D1-EC58476EBF49}"/>
              </a:ext>
            </a:extLst>
          </p:cNvPr>
          <p:cNvCxnSpPr>
            <a:cxnSpLocks/>
          </p:cNvCxnSpPr>
          <p:nvPr/>
        </p:nvCxnSpPr>
        <p:spPr>
          <a:xfrm>
            <a:off x="831511" y="2233164"/>
            <a:ext cx="1080445" cy="111452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7" name="Energy City line">
            <a:extLst>
              <a:ext uri="{FF2B5EF4-FFF2-40B4-BE49-F238E27FC236}">
                <a16:creationId xmlns:a16="http://schemas.microsoft.com/office/drawing/2014/main" id="{44F97261-CED1-40B2-8DB3-8C9A043C436C}"/>
              </a:ext>
            </a:extLst>
          </p:cNvPr>
          <p:cNvCxnSpPr>
            <a:cxnSpLocks/>
          </p:cNvCxnSpPr>
          <p:nvPr/>
        </p:nvCxnSpPr>
        <p:spPr>
          <a:xfrm>
            <a:off x="397810" y="5022362"/>
            <a:ext cx="768163" cy="74620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6" name="Energy City line">
            <a:extLst>
              <a:ext uri="{FF2B5EF4-FFF2-40B4-BE49-F238E27FC236}">
                <a16:creationId xmlns:a16="http://schemas.microsoft.com/office/drawing/2014/main" id="{11C0D6D2-7F1C-4CDF-A992-6A5AE1685C64}"/>
              </a:ext>
            </a:extLst>
          </p:cNvPr>
          <p:cNvCxnSpPr>
            <a:cxnSpLocks/>
          </p:cNvCxnSpPr>
          <p:nvPr/>
        </p:nvCxnSpPr>
        <p:spPr>
          <a:xfrm flipV="1">
            <a:off x="403225" y="4698131"/>
            <a:ext cx="1291659" cy="291741"/>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3" name="Energy City line">
            <a:extLst>
              <a:ext uri="{FF2B5EF4-FFF2-40B4-BE49-F238E27FC236}">
                <a16:creationId xmlns:a16="http://schemas.microsoft.com/office/drawing/2014/main" id="{B5DA3AD2-C539-4F28-B6B8-7C817FF09AF8}"/>
              </a:ext>
            </a:extLst>
          </p:cNvPr>
          <p:cNvCxnSpPr>
            <a:cxnSpLocks/>
            <a:endCxn id="318" idx="0"/>
          </p:cNvCxnSpPr>
          <p:nvPr/>
        </p:nvCxnSpPr>
        <p:spPr>
          <a:xfrm flipH="1">
            <a:off x="400471" y="3384119"/>
            <a:ext cx="1511485" cy="1540220"/>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11" name="Energy City line">
            <a:extLst>
              <a:ext uri="{FF2B5EF4-FFF2-40B4-BE49-F238E27FC236}">
                <a16:creationId xmlns:a16="http://schemas.microsoft.com/office/drawing/2014/main" id="{306CCEAE-9D4A-4B04-A189-A000D3F08078}"/>
              </a:ext>
            </a:extLst>
          </p:cNvPr>
          <p:cNvCxnSpPr>
            <a:cxnSpLocks/>
            <a:stCxn id="212" idx="3"/>
          </p:cNvCxnSpPr>
          <p:nvPr/>
        </p:nvCxnSpPr>
        <p:spPr>
          <a:xfrm flipH="1">
            <a:off x="854617" y="1653603"/>
            <a:ext cx="950831" cy="560724"/>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sp>
        <p:nvSpPr>
          <p:cNvPr id="63" name="04R">
            <a:extLst>
              <a:ext uri="{FF2B5EF4-FFF2-40B4-BE49-F238E27FC236}">
                <a16:creationId xmlns:a16="http://schemas.microsoft.com/office/drawing/2014/main" id="{A78AA9D6-9A55-4EBF-ABDC-C82674E455B0}"/>
              </a:ext>
            </a:extLst>
          </p:cNvPr>
          <p:cNvSpPr/>
          <p:nvPr/>
        </p:nvSpPr>
        <p:spPr bwMode="auto">
          <a:xfrm>
            <a:off x="2786267" y="2999928"/>
            <a:ext cx="5088192" cy="85814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algn="l" defTabSz="914192" rtl="0" eaLnBrk="1" fontAlgn="auto" latinLnBrk="0" hangingPunct="1">
              <a:lnSpc>
                <a:spcPct val="100000"/>
              </a:lnSpc>
              <a:spcBef>
                <a:spcPct val="0"/>
              </a:spcBef>
              <a:spcAft>
                <a:spcPts val="0"/>
              </a:spcAft>
              <a:buClrTx/>
              <a:buSzTx/>
              <a:buFontTx/>
              <a:buNone/>
              <a:tabLst/>
              <a:defRPr/>
            </a:pPr>
            <a:r>
              <a:rPr kumimoji="0" lang="en-US" sz="4400" b="0" i="0" u="none" strike="noStrike" kern="0" cap="none" spc="0" normalizeH="0" baseline="0" noProof="0">
                <a:ln w="3175">
                  <a:noFill/>
                </a:ln>
                <a:effectLst/>
                <a:uLnTx/>
                <a:uFillTx/>
                <a:latin typeface="Segoe UI Semibold"/>
                <a:ea typeface="+mn-ea"/>
                <a:cs typeface="Segoe UI Semilight" panose="020B0402040204020203" pitchFamily="34" charset="0"/>
              </a:rPr>
              <a:t>Visibility</a:t>
            </a:r>
          </a:p>
        </p:txBody>
      </p:sp>
      <p:grpSp>
        <p:nvGrpSpPr>
          <p:cNvPr id="14" name="Group 13">
            <a:extLst>
              <a:ext uri="{FF2B5EF4-FFF2-40B4-BE49-F238E27FC236}">
                <a16:creationId xmlns:a16="http://schemas.microsoft.com/office/drawing/2014/main" id="{3640A576-8733-47FF-B221-0C38360427E3}"/>
              </a:ext>
            </a:extLst>
          </p:cNvPr>
          <p:cNvGrpSpPr/>
          <p:nvPr/>
        </p:nvGrpSpPr>
        <p:grpSpPr>
          <a:xfrm>
            <a:off x="901854" y="5395643"/>
            <a:ext cx="494604" cy="494604"/>
            <a:chOff x="4498330" y="437396"/>
            <a:chExt cx="910036" cy="910036"/>
          </a:xfrm>
        </p:grpSpPr>
        <p:sp>
          <p:nvSpPr>
            <p:cNvPr id="206" name="Oval 205">
              <a:extLst>
                <a:ext uri="{FF2B5EF4-FFF2-40B4-BE49-F238E27FC236}">
                  <a16:creationId xmlns:a16="http://schemas.microsoft.com/office/drawing/2014/main" id="{87F0E413-7F3A-46B3-AA49-F4A5E056028D}"/>
                </a:ext>
              </a:extLst>
            </p:cNvPr>
            <p:cNvSpPr/>
            <p:nvPr/>
          </p:nvSpPr>
          <p:spPr bwMode="auto">
            <a:xfrm>
              <a:off x="4498330"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0" name="gear" title="Icon of a gear surrounded by a circle with lines of varying length">
              <a:extLst>
                <a:ext uri="{FF2B5EF4-FFF2-40B4-BE49-F238E27FC236}">
                  <a16:creationId xmlns:a16="http://schemas.microsoft.com/office/drawing/2014/main" id="{F6E24BB7-284C-4E03-A66B-57963E305A06}"/>
                </a:ext>
              </a:extLst>
            </p:cNvPr>
            <p:cNvSpPr>
              <a:spLocks noChangeAspect="1" noEditPoints="1"/>
            </p:cNvSpPr>
            <p:nvPr/>
          </p:nvSpPr>
          <p:spPr bwMode="auto">
            <a:xfrm>
              <a:off x="4692135" y="627905"/>
              <a:ext cx="522426" cy="529018"/>
            </a:xfrm>
            <a:custGeom>
              <a:avLst/>
              <a:gdLst>
                <a:gd name="T0" fmla="*/ 72 w 318"/>
                <a:gd name="T1" fmla="*/ 159 h 318"/>
                <a:gd name="T2" fmla="*/ 159 w 318"/>
                <a:gd name="T3" fmla="*/ 72 h 318"/>
                <a:gd name="T4" fmla="*/ 246 w 318"/>
                <a:gd name="T5" fmla="*/ 159 h 318"/>
                <a:gd name="T6" fmla="*/ 159 w 318"/>
                <a:gd name="T7" fmla="*/ 246 h 318"/>
                <a:gd name="T8" fmla="*/ 72 w 318"/>
                <a:gd name="T9" fmla="*/ 159 h 318"/>
                <a:gd name="T10" fmla="*/ 212 w 318"/>
                <a:gd name="T11" fmla="*/ 9 h 318"/>
                <a:gd name="T12" fmla="*/ 159 w 318"/>
                <a:gd name="T13" fmla="*/ 0 h 318"/>
                <a:gd name="T14" fmla="*/ 0 w 318"/>
                <a:gd name="T15" fmla="*/ 159 h 318"/>
                <a:gd name="T16" fmla="*/ 91 w 318"/>
                <a:gd name="T17" fmla="*/ 303 h 318"/>
                <a:gd name="T18" fmla="*/ 106 w 318"/>
                <a:gd name="T19" fmla="*/ 309 h 318"/>
                <a:gd name="T20" fmla="*/ 159 w 318"/>
                <a:gd name="T21" fmla="*/ 318 h 318"/>
                <a:gd name="T22" fmla="*/ 318 w 318"/>
                <a:gd name="T23" fmla="*/ 159 h 318"/>
                <a:gd name="T24" fmla="*/ 310 w 318"/>
                <a:gd name="T25" fmla="*/ 110 h 318"/>
                <a:gd name="T26" fmla="*/ 304 w 318"/>
                <a:gd name="T27" fmla="*/ 93 h 318"/>
                <a:gd name="T28" fmla="*/ 230 w 318"/>
                <a:gd name="T29" fmla="*/ 17 h 318"/>
                <a:gd name="T30" fmla="*/ 202 w 318"/>
                <a:gd name="T31" fmla="*/ 56 h 318"/>
                <a:gd name="T32" fmla="*/ 194 w 318"/>
                <a:gd name="T33" fmla="*/ 79 h 318"/>
                <a:gd name="T34" fmla="*/ 268 w 318"/>
                <a:gd name="T35" fmla="*/ 118 h 318"/>
                <a:gd name="T36" fmla="*/ 240 w 318"/>
                <a:gd name="T37" fmla="*/ 127 h 318"/>
                <a:gd name="T38" fmla="*/ 239 w 318"/>
                <a:gd name="T39" fmla="*/ 192 h 318"/>
                <a:gd name="T40" fmla="*/ 267 w 318"/>
                <a:gd name="T41" fmla="*/ 203 h 318"/>
                <a:gd name="T42" fmla="*/ 206 w 318"/>
                <a:gd name="T43" fmla="*/ 265 h 318"/>
                <a:gd name="T44" fmla="*/ 193 w 318"/>
                <a:gd name="T45" fmla="*/ 239 h 318"/>
                <a:gd name="T46" fmla="*/ 117 w 318"/>
                <a:gd name="T47" fmla="*/ 266 h 318"/>
                <a:gd name="T48" fmla="*/ 128 w 318"/>
                <a:gd name="T49" fmla="*/ 240 h 318"/>
                <a:gd name="T50" fmla="*/ 54 w 318"/>
                <a:gd name="T51" fmla="*/ 203 h 318"/>
                <a:gd name="T52" fmla="*/ 79 w 318"/>
                <a:gd name="T53" fmla="*/ 193 h 318"/>
                <a:gd name="T54" fmla="*/ 54 w 318"/>
                <a:gd name="T55" fmla="*/ 118 h 318"/>
                <a:gd name="T56" fmla="*/ 78 w 318"/>
                <a:gd name="T57" fmla="*/ 127 h 318"/>
                <a:gd name="T58" fmla="*/ 127 w 318"/>
                <a:gd name="T59" fmla="*/ 78 h 318"/>
                <a:gd name="T60" fmla="*/ 116 w 318"/>
                <a:gd name="T61" fmla="*/ 5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8" h="318">
                  <a:moveTo>
                    <a:pt x="72" y="159"/>
                  </a:moveTo>
                  <a:cubicBezTo>
                    <a:pt x="72" y="111"/>
                    <a:pt x="111" y="72"/>
                    <a:pt x="159" y="72"/>
                  </a:cubicBezTo>
                  <a:cubicBezTo>
                    <a:pt x="207" y="72"/>
                    <a:pt x="246" y="111"/>
                    <a:pt x="246" y="159"/>
                  </a:cubicBezTo>
                  <a:cubicBezTo>
                    <a:pt x="246" y="207"/>
                    <a:pt x="207" y="246"/>
                    <a:pt x="159" y="246"/>
                  </a:cubicBezTo>
                  <a:cubicBezTo>
                    <a:pt x="111" y="246"/>
                    <a:pt x="72" y="207"/>
                    <a:pt x="72" y="159"/>
                  </a:cubicBezTo>
                  <a:close/>
                  <a:moveTo>
                    <a:pt x="212" y="9"/>
                  </a:moveTo>
                  <a:cubicBezTo>
                    <a:pt x="195" y="3"/>
                    <a:pt x="177" y="0"/>
                    <a:pt x="159" y="0"/>
                  </a:cubicBezTo>
                  <a:cubicBezTo>
                    <a:pt x="71" y="0"/>
                    <a:pt x="0" y="71"/>
                    <a:pt x="0" y="159"/>
                  </a:cubicBezTo>
                  <a:cubicBezTo>
                    <a:pt x="0" y="223"/>
                    <a:pt x="37" y="277"/>
                    <a:pt x="91" y="303"/>
                  </a:cubicBezTo>
                  <a:moveTo>
                    <a:pt x="106" y="309"/>
                  </a:moveTo>
                  <a:cubicBezTo>
                    <a:pt x="122" y="315"/>
                    <a:pt x="140" y="318"/>
                    <a:pt x="159" y="318"/>
                  </a:cubicBezTo>
                  <a:cubicBezTo>
                    <a:pt x="247" y="318"/>
                    <a:pt x="318" y="247"/>
                    <a:pt x="318" y="159"/>
                  </a:cubicBezTo>
                  <a:cubicBezTo>
                    <a:pt x="318" y="142"/>
                    <a:pt x="315" y="126"/>
                    <a:pt x="310" y="110"/>
                  </a:cubicBezTo>
                  <a:moveTo>
                    <a:pt x="304" y="93"/>
                  </a:moveTo>
                  <a:cubicBezTo>
                    <a:pt x="289" y="60"/>
                    <a:pt x="262" y="33"/>
                    <a:pt x="230" y="17"/>
                  </a:cubicBezTo>
                  <a:moveTo>
                    <a:pt x="202" y="56"/>
                  </a:moveTo>
                  <a:cubicBezTo>
                    <a:pt x="194" y="79"/>
                    <a:pt x="194" y="79"/>
                    <a:pt x="194" y="79"/>
                  </a:cubicBezTo>
                  <a:moveTo>
                    <a:pt x="268" y="118"/>
                  </a:moveTo>
                  <a:cubicBezTo>
                    <a:pt x="240" y="127"/>
                    <a:pt x="240" y="127"/>
                    <a:pt x="240" y="127"/>
                  </a:cubicBezTo>
                  <a:moveTo>
                    <a:pt x="239" y="192"/>
                  </a:moveTo>
                  <a:cubicBezTo>
                    <a:pt x="267" y="203"/>
                    <a:pt x="267" y="203"/>
                    <a:pt x="267" y="203"/>
                  </a:cubicBezTo>
                  <a:moveTo>
                    <a:pt x="206" y="265"/>
                  </a:moveTo>
                  <a:cubicBezTo>
                    <a:pt x="193" y="239"/>
                    <a:pt x="193" y="239"/>
                    <a:pt x="193" y="239"/>
                  </a:cubicBezTo>
                  <a:moveTo>
                    <a:pt x="117" y="266"/>
                  </a:moveTo>
                  <a:cubicBezTo>
                    <a:pt x="128" y="240"/>
                    <a:pt x="128" y="240"/>
                    <a:pt x="128" y="240"/>
                  </a:cubicBezTo>
                  <a:moveTo>
                    <a:pt x="54" y="203"/>
                  </a:moveTo>
                  <a:cubicBezTo>
                    <a:pt x="79" y="193"/>
                    <a:pt x="79" y="193"/>
                    <a:pt x="79" y="193"/>
                  </a:cubicBezTo>
                  <a:moveTo>
                    <a:pt x="54" y="118"/>
                  </a:moveTo>
                  <a:cubicBezTo>
                    <a:pt x="78" y="127"/>
                    <a:pt x="78" y="127"/>
                    <a:pt x="78" y="127"/>
                  </a:cubicBezTo>
                  <a:moveTo>
                    <a:pt x="127" y="78"/>
                  </a:moveTo>
                  <a:cubicBezTo>
                    <a:pt x="116" y="56"/>
                    <a:pt x="116" y="56"/>
                    <a:pt x="116" y="56"/>
                  </a:cubicBezTo>
                </a:path>
              </a:pathLst>
            </a:custGeom>
            <a:noFill/>
            <a:ln w="15875"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8527D2F9-224B-4941-99E4-E73C1E175104}"/>
              </a:ext>
            </a:extLst>
          </p:cNvPr>
          <p:cNvGrpSpPr/>
          <p:nvPr/>
        </p:nvGrpSpPr>
        <p:grpSpPr>
          <a:xfrm>
            <a:off x="1538427" y="4487976"/>
            <a:ext cx="494604" cy="494604"/>
            <a:chOff x="3181981" y="455880"/>
            <a:chExt cx="910036" cy="910036"/>
          </a:xfrm>
        </p:grpSpPr>
        <p:sp>
          <p:nvSpPr>
            <p:cNvPr id="205" name="Oval 204">
              <a:extLst>
                <a:ext uri="{FF2B5EF4-FFF2-40B4-BE49-F238E27FC236}">
                  <a16:creationId xmlns:a16="http://schemas.microsoft.com/office/drawing/2014/main" id="{87FC7694-AD7F-475E-B990-DA524894C04E}"/>
                </a:ext>
              </a:extLst>
            </p:cNvPr>
            <p:cNvSpPr/>
            <p:nvPr/>
          </p:nvSpPr>
          <p:spPr bwMode="auto">
            <a:xfrm>
              <a:off x="3181981" y="455880"/>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2" name="target_2" title="Icon of a target with an arrow hitting the bullseye">
              <a:extLst>
                <a:ext uri="{FF2B5EF4-FFF2-40B4-BE49-F238E27FC236}">
                  <a16:creationId xmlns:a16="http://schemas.microsoft.com/office/drawing/2014/main" id="{82116E05-0AA6-4065-ABA7-8FF12802BDC9}"/>
                </a:ext>
              </a:extLst>
            </p:cNvPr>
            <p:cNvSpPr>
              <a:spLocks noChangeAspect="1" noEditPoints="1"/>
            </p:cNvSpPr>
            <p:nvPr/>
          </p:nvSpPr>
          <p:spPr bwMode="auto">
            <a:xfrm>
              <a:off x="3396840" y="667625"/>
              <a:ext cx="480318" cy="486546"/>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6"/>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04" name="Oval 203">
            <a:extLst>
              <a:ext uri="{FF2B5EF4-FFF2-40B4-BE49-F238E27FC236}">
                <a16:creationId xmlns:a16="http://schemas.microsoft.com/office/drawing/2014/main" id="{5236773F-0F38-46DA-B53B-9333E28A060F}"/>
              </a:ext>
            </a:extLst>
          </p:cNvPr>
          <p:cNvSpPr/>
          <p:nvPr/>
        </p:nvSpPr>
        <p:spPr bwMode="auto">
          <a:xfrm>
            <a:off x="587529" y="1945831"/>
            <a:ext cx="494604" cy="494604"/>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208" name="Energy City line">
            <a:extLst>
              <a:ext uri="{FF2B5EF4-FFF2-40B4-BE49-F238E27FC236}">
                <a16:creationId xmlns:a16="http://schemas.microsoft.com/office/drawing/2014/main" id="{FC9F54EC-F77A-4966-80AD-F895829E91AD}"/>
              </a:ext>
            </a:extLst>
          </p:cNvPr>
          <p:cNvCxnSpPr>
            <a:cxnSpLocks/>
          </p:cNvCxnSpPr>
          <p:nvPr/>
        </p:nvCxnSpPr>
        <p:spPr>
          <a:xfrm>
            <a:off x="703568" y="651244"/>
            <a:ext cx="1159609" cy="932849"/>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cxnSp>
        <p:nvCxnSpPr>
          <p:cNvPr id="209" name="Energy City line">
            <a:extLst>
              <a:ext uri="{FF2B5EF4-FFF2-40B4-BE49-F238E27FC236}">
                <a16:creationId xmlns:a16="http://schemas.microsoft.com/office/drawing/2014/main" id="{383D55FC-F8DD-4289-BBED-B11FFBEB95F0}"/>
              </a:ext>
            </a:extLst>
          </p:cNvPr>
          <p:cNvCxnSpPr>
            <a:cxnSpLocks/>
          </p:cNvCxnSpPr>
          <p:nvPr/>
        </p:nvCxnSpPr>
        <p:spPr>
          <a:xfrm flipV="1">
            <a:off x="686574" y="-43937"/>
            <a:ext cx="168043" cy="629725"/>
          </a:xfrm>
          <a:prstGeom prst="line">
            <a:avLst/>
          </a:prstGeom>
          <a:noFill/>
          <a:ln w="25400" cap="flat">
            <a:solidFill>
              <a:srgbClr val="D2D2D2"/>
            </a:solidFill>
            <a:prstDash val="solid"/>
            <a:miter lim="800000"/>
            <a:headEnd/>
            <a:tailEn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1FB2B977-6F9F-475A-B391-EA1B7E1311C4}"/>
              </a:ext>
            </a:extLst>
          </p:cNvPr>
          <p:cNvGrpSpPr/>
          <p:nvPr/>
        </p:nvGrpSpPr>
        <p:grpSpPr>
          <a:xfrm>
            <a:off x="1043823" y="882785"/>
            <a:ext cx="494604" cy="494604"/>
            <a:chOff x="955596" y="437396"/>
            <a:chExt cx="910036" cy="910036"/>
          </a:xfrm>
        </p:grpSpPr>
        <p:sp>
          <p:nvSpPr>
            <p:cNvPr id="203" name="Oval 202">
              <a:extLst>
                <a:ext uri="{FF2B5EF4-FFF2-40B4-BE49-F238E27FC236}">
                  <a16:creationId xmlns:a16="http://schemas.microsoft.com/office/drawing/2014/main" id="{BA9D3B96-8523-4F24-89B1-C30D2A36C29E}"/>
                </a:ext>
              </a:extLst>
            </p:cNvPr>
            <p:cNvSpPr/>
            <p:nvPr/>
          </p:nvSpPr>
          <p:spPr bwMode="auto">
            <a:xfrm>
              <a:off x="955596" y="437396"/>
              <a:ext cx="910036" cy="910036"/>
            </a:xfrm>
            <a:prstGeom prst="ellipse">
              <a:avLst/>
            </a:prstGeom>
            <a:solidFill>
              <a:schemeClr val="bg2"/>
            </a:solidFill>
            <a:ln>
              <a:noFill/>
            </a:ln>
            <a:effectLst>
              <a:outerShdw blurRad="190500" dist="508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1" name="binoculars" title="Icon of binoculars">
              <a:extLst>
                <a:ext uri="{FF2B5EF4-FFF2-40B4-BE49-F238E27FC236}">
                  <a16:creationId xmlns:a16="http://schemas.microsoft.com/office/drawing/2014/main" id="{5C010750-9780-43A4-A2E3-B9708A4846EF}"/>
                </a:ext>
              </a:extLst>
            </p:cNvPr>
            <p:cNvSpPr>
              <a:spLocks noChangeAspect="1" noEditPoints="1"/>
            </p:cNvSpPr>
            <p:nvPr/>
          </p:nvSpPr>
          <p:spPr bwMode="auto">
            <a:xfrm>
              <a:off x="1160945" y="658597"/>
              <a:ext cx="499338" cy="467634"/>
            </a:xfrm>
            <a:custGeom>
              <a:avLst/>
              <a:gdLst>
                <a:gd name="T0" fmla="*/ 0 w 331"/>
                <a:gd name="T1" fmla="*/ 239 h 306"/>
                <a:gd name="T2" fmla="*/ 67 w 331"/>
                <a:gd name="T3" fmla="*/ 172 h 306"/>
                <a:gd name="T4" fmla="*/ 134 w 331"/>
                <a:gd name="T5" fmla="*/ 239 h 306"/>
                <a:gd name="T6" fmla="*/ 67 w 331"/>
                <a:gd name="T7" fmla="*/ 306 h 306"/>
                <a:gd name="T8" fmla="*/ 0 w 331"/>
                <a:gd name="T9" fmla="*/ 239 h 306"/>
                <a:gd name="T10" fmla="*/ 264 w 331"/>
                <a:gd name="T11" fmla="*/ 306 h 306"/>
                <a:gd name="T12" fmla="*/ 331 w 331"/>
                <a:gd name="T13" fmla="*/ 239 h 306"/>
                <a:gd name="T14" fmla="*/ 264 w 331"/>
                <a:gd name="T15" fmla="*/ 172 h 306"/>
                <a:gd name="T16" fmla="*/ 197 w 331"/>
                <a:gd name="T17" fmla="*/ 239 h 306"/>
                <a:gd name="T18" fmla="*/ 264 w 331"/>
                <a:gd name="T19" fmla="*/ 306 h 306"/>
                <a:gd name="T20" fmla="*/ 324 w 331"/>
                <a:gd name="T21" fmla="*/ 209 h 306"/>
                <a:gd name="T22" fmla="*/ 264 w 331"/>
                <a:gd name="T23" fmla="*/ 34 h 306"/>
                <a:gd name="T24" fmla="*/ 231 w 331"/>
                <a:gd name="T25" fmla="*/ 0 h 306"/>
                <a:gd name="T26" fmla="*/ 197 w 331"/>
                <a:gd name="T27" fmla="*/ 34 h 306"/>
                <a:gd name="T28" fmla="*/ 197 w 331"/>
                <a:gd name="T29" fmla="*/ 239 h 306"/>
                <a:gd name="T30" fmla="*/ 134 w 331"/>
                <a:gd name="T31" fmla="*/ 239 h 306"/>
                <a:gd name="T32" fmla="*/ 134 w 331"/>
                <a:gd name="T33" fmla="*/ 34 h 306"/>
                <a:gd name="T34" fmla="*/ 100 w 331"/>
                <a:gd name="T35" fmla="*/ 0 h 306"/>
                <a:gd name="T36" fmla="*/ 67 w 331"/>
                <a:gd name="T37" fmla="*/ 34 h 306"/>
                <a:gd name="T38" fmla="*/ 4 w 331"/>
                <a:gd name="T39" fmla="*/ 217 h 306"/>
                <a:gd name="T40" fmla="*/ 134 w 331"/>
                <a:gd name="T41" fmla="*/ 87 h 306"/>
                <a:gd name="T42" fmla="*/ 197 w 331"/>
                <a:gd name="T43" fmla="*/ 87 h 306"/>
                <a:gd name="T44" fmla="*/ 134 w 331"/>
                <a:gd name="T45" fmla="*/ 154 h 306"/>
                <a:gd name="T46" fmla="*/ 197 w 331"/>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1" h="306">
                  <a:moveTo>
                    <a:pt x="0" y="239"/>
                  </a:moveTo>
                  <a:cubicBezTo>
                    <a:pt x="0" y="202"/>
                    <a:pt x="30" y="172"/>
                    <a:pt x="67" y="172"/>
                  </a:cubicBezTo>
                  <a:cubicBezTo>
                    <a:pt x="104" y="172"/>
                    <a:pt x="134" y="202"/>
                    <a:pt x="134" y="239"/>
                  </a:cubicBezTo>
                  <a:cubicBezTo>
                    <a:pt x="134" y="276"/>
                    <a:pt x="104" y="306"/>
                    <a:pt x="67" y="306"/>
                  </a:cubicBezTo>
                  <a:cubicBezTo>
                    <a:pt x="30" y="306"/>
                    <a:pt x="0" y="276"/>
                    <a:pt x="0" y="239"/>
                  </a:cubicBezTo>
                  <a:close/>
                  <a:moveTo>
                    <a:pt x="264" y="306"/>
                  </a:moveTo>
                  <a:cubicBezTo>
                    <a:pt x="301" y="306"/>
                    <a:pt x="331" y="276"/>
                    <a:pt x="331" y="239"/>
                  </a:cubicBezTo>
                  <a:cubicBezTo>
                    <a:pt x="331" y="202"/>
                    <a:pt x="301" y="172"/>
                    <a:pt x="264" y="172"/>
                  </a:cubicBezTo>
                  <a:cubicBezTo>
                    <a:pt x="227" y="172"/>
                    <a:pt x="197" y="202"/>
                    <a:pt x="197" y="239"/>
                  </a:cubicBezTo>
                  <a:cubicBezTo>
                    <a:pt x="197" y="276"/>
                    <a:pt x="227" y="306"/>
                    <a:pt x="264" y="306"/>
                  </a:cubicBezTo>
                  <a:close/>
                  <a:moveTo>
                    <a:pt x="324" y="209"/>
                  </a:moveTo>
                  <a:cubicBezTo>
                    <a:pt x="264" y="34"/>
                    <a:pt x="264" y="34"/>
                    <a:pt x="264" y="34"/>
                  </a:cubicBezTo>
                  <a:cubicBezTo>
                    <a:pt x="258" y="15"/>
                    <a:pt x="249" y="0"/>
                    <a:pt x="231" y="0"/>
                  </a:cubicBezTo>
                  <a:cubicBezTo>
                    <a:pt x="212" y="0"/>
                    <a:pt x="197" y="15"/>
                    <a:pt x="197" y="34"/>
                  </a:cubicBezTo>
                  <a:cubicBezTo>
                    <a:pt x="197" y="239"/>
                    <a:pt x="197" y="239"/>
                    <a:pt x="197" y="239"/>
                  </a:cubicBezTo>
                  <a:moveTo>
                    <a:pt x="134" y="239"/>
                  </a:moveTo>
                  <a:cubicBezTo>
                    <a:pt x="134" y="34"/>
                    <a:pt x="134" y="34"/>
                    <a:pt x="134" y="34"/>
                  </a:cubicBezTo>
                  <a:cubicBezTo>
                    <a:pt x="134" y="15"/>
                    <a:pt x="119" y="0"/>
                    <a:pt x="100" y="0"/>
                  </a:cubicBezTo>
                  <a:cubicBezTo>
                    <a:pt x="82" y="0"/>
                    <a:pt x="72" y="15"/>
                    <a:pt x="67" y="34"/>
                  </a:cubicBezTo>
                  <a:cubicBezTo>
                    <a:pt x="4" y="217"/>
                    <a:pt x="4" y="217"/>
                    <a:pt x="4" y="217"/>
                  </a:cubicBezTo>
                  <a:moveTo>
                    <a:pt x="134" y="87"/>
                  </a:moveTo>
                  <a:cubicBezTo>
                    <a:pt x="197" y="87"/>
                    <a:pt x="197" y="87"/>
                    <a:pt x="197" y="87"/>
                  </a:cubicBezTo>
                  <a:moveTo>
                    <a:pt x="134" y="154"/>
                  </a:moveTo>
                  <a:cubicBezTo>
                    <a:pt x="197" y="154"/>
                    <a:pt x="197" y="154"/>
                    <a:pt x="197" y="154"/>
                  </a:cubicBez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12" name="Oval 129">
            <a:extLst>
              <a:ext uri="{FF2B5EF4-FFF2-40B4-BE49-F238E27FC236}">
                <a16:creationId xmlns:a16="http://schemas.microsoft.com/office/drawing/2014/main" id="{87E4C039-B978-44D9-95E3-D74DC23D049D}"/>
              </a:ext>
            </a:extLst>
          </p:cNvPr>
          <p:cNvSpPr>
            <a:spLocks noChangeArrowheads="1"/>
          </p:cNvSpPr>
          <p:nvPr/>
        </p:nvSpPr>
        <p:spPr bwMode="auto">
          <a:xfrm rot="965671">
            <a:off x="1794280" y="15206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72" name="Oval 129">
            <a:extLst>
              <a:ext uri="{FF2B5EF4-FFF2-40B4-BE49-F238E27FC236}">
                <a16:creationId xmlns:a16="http://schemas.microsoft.com/office/drawing/2014/main" id="{0782D2FE-3DFF-4286-A8E2-C2A5B3037980}"/>
              </a:ext>
            </a:extLst>
          </p:cNvPr>
          <p:cNvSpPr>
            <a:spLocks noChangeArrowheads="1"/>
          </p:cNvSpPr>
          <p:nvPr/>
        </p:nvSpPr>
        <p:spPr bwMode="auto">
          <a:xfrm rot="21402438">
            <a:off x="1891341" y="6169517"/>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9" name="Oval 129">
            <a:extLst>
              <a:ext uri="{FF2B5EF4-FFF2-40B4-BE49-F238E27FC236}">
                <a16:creationId xmlns:a16="http://schemas.microsoft.com/office/drawing/2014/main" id="{E8911B05-C24D-4C80-8FFB-F158973FAAF4}"/>
              </a:ext>
            </a:extLst>
          </p:cNvPr>
          <p:cNvSpPr>
            <a:spLocks noChangeArrowheads="1"/>
          </p:cNvSpPr>
          <p:nvPr/>
        </p:nvSpPr>
        <p:spPr bwMode="auto">
          <a:xfrm rot="965671">
            <a:off x="581507" y="525931"/>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8" name="Oval 129">
            <a:extLst>
              <a:ext uri="{FF2B5EF4-FFF2-40B4-BE49-F238E27FC236}">
                <a16:creationId xmlns:a16="http://schemas.microsoft.com/office/drawing/2014/main" id="{BE14DE5C-1155-4B9F-8C3A-C671DF612E47}"/>
              </a:ext>
            </a:extLst>
          </p:cNvPr>
          <p:cNvSpPr>
            <a:spLocks noChangeArrowheads="1"/>
          </p:cNvSpPr>
          <p:nvPr/>
        </p:nvSpPr>
        <p:spPr bwMode="auto">
          <a:xfrm rot="1440981">
            <a:off x="274344" y="4916578"/>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5" name="Oval 129">
            <a:extLst>
              <a:ext uri="{FF2B5EF4-FFF2-40B4-BE49-F238E27FC236}">
                <a16:creationId xmlns:a16="http://schemas.microsoft.com/office/drawing/2014/main" id="{D28D92CC-B2BB-48C7-A4F5-5D8E0713C788}"/>
              </a:ext>
            </a:extLst>
          </p:cNvPr>
          <p:cNvSpPr>
            <a:spLocks noChangeArrowheads="1"/>
          </p:cNvSpPr>
          <p:nvPr/>
        </p:nvSpPr>
        <p:spPr bwMode="auto">
          <a:xfrm rot="965671">
            <a:off x="274219" y="2937860"/>
            <a:ext cx="179285" cy="179285"/>
          </a:xfrm>
          <a:prstGeom prst="ellipse">
            <a:avLst/>
          </a:prstGeom>
          <a:solidFill>
            <a:schemeClr val="accent1"/>
          </a:solidFill>
          <a:ln>
            <a:noFill/>
          </a:ln>
          <a:effectLst>
            <a:outerShdw blurRad="101600" sx="101000" sy="101000" algn="ctr" rotWithShape="0">
              <a:prstClr val="black">
                <a:alpha val="27000"/>
              </a:prstClr>
            </a:outerShdw>
          </a:effec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69" name="Group 368">
            <a:extLst>
              <a:ext uri="{FF2B5EF4-FFF2-40B4-BE49-F238E27FC236}">
                <a16:creationId xmlns:a16="http://schemas.microsoft.com/office/drawing/2014/main" id="{FD995077-63A8-407E-844A-F0C369C7AC02}"/>
              </a:ext>
            </a:extLst>
          </p:cNvPr>
          <p:cNvGrpSpPr/>
          <p:nvPr/>
        </p:nvGrpSpPr>
        <p:grpSpPr>
          <a:xfrm>
            <a:off x="1368505" y="2781518"/>
            <a:ext cx="1288600" cy="1288596"/>
            <a:chOff x="1368505" y="2781518"/>
            <a:chExt cx="1288600" cy="1288596"/>
          </a:xfrm>
        </p:grpSpPr>
        <p:sp>
          <p:nvSpPr>
            <p:cNvPr id="351" name="Oval 350">
              <a:extLst>
                <a:ext uri="{FF2B5EF4-FFF2-40B4-BE49-F238E27FC236}">
                  <a16:creationId xmlns:a16="http://schemas.microsoft.com/office/drawing/2014/main" id="{B24DAD59-BF8E-451B-8BA0-E05D71C7FAF9}"/>
                </a:ext>
              </a:extLst>
            </p:cNvPr>
            <p:cNvSpPr/>
            <p:nvPr/>
          </p:nvSpPr>
          <p:spPr bwMode="auto">
            <a:xfrm>
              <a:off x="1368505" y="2781518"/>
              <a:ext cx="1288600" cy="1288596"/>
            </a:xfrm>
            <a:prstGeom prst="ellipse">
              <a:avLst/>
            </a:prstGeom>
            <a:solidFill>
              <a:schemeClr val="bg1"/>
            </a:solidFill>
            <a:ln>
              <a:noFill/>
            </a:ln>
            <a:effectLst>
              <a:outerShdw blurRad="114300" dist="25400" dir="2700000" sx="101000" sy="101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52" name="Group 351">
              <a:extLst>
                <a:ext uri="{FF2B5EF4-FFF2-40B4-BE49-F238E27FC236}">
                  <a16:creationId xmlns:a16="http://schemas.microsoft.com/office/drawing/2014/main" id="{06F8ADFC-132E-4A20-85AA-E6422240E451}"/>
                </a:ext>
              </a:extLst>
            </p:cNvPr>
            <p:cNvGrpSpPr/>
            <p:nvPr/>
          </p:nvGrpSpPr>
          <p:grpSpPr>
            <a:xfrm>
              <a:off x="1685695" y="3078164"/>
              <a:ext cx="654219" cy="657697"/>
              <a:chOff x="836613" y="-2738438"/>
              <a:chExt cx="895350" cy="900113"/>
            </a:xfrm>
          </p:grpSpPr>
          <p:sp>
            <p:nvSpPr>
              <p:cNvPr id="353" name="Rectangle 352">
                <a:extLst>
                  <a:ext uri="{FF2B5EF4-FFF2-40B4-BE49-F238E27FC236}">
                    <a16:creationId xmlns:a16="http://schemas.microsoft.com/office/drawing/2014/main" id="{3D2AF147-04E6-4650-89FF-8A1C2AB2C68E}"/>
                  </a:ext>
                </a:extLst>
              </p:cNvPr>
              <p:cNvSpPr>
                <a:spLocks noChangeArrowheads="1"/>
              </p:cNvSpPr>
              <p:nvPr/>
            </p:nvSpPr>
            <p:spPr bwMode="auto">
              <a:xfrm>
                <a:off x="836613" y="-2365375"/>
                <a:ext cx="728663" cy="520700"/>
              </a:xfrm>
              <a:prstGeom prst="rect">
                <a:avLst/>
              </a:pr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4" name="Line 5">
                <a:extLst>
                  <a:ext uri="{FF2B5EF4-FFF2-40B4-BE49-F238E27FC236}">
                    <a16:creationId xmlns:a16="http://schemas.microsoft.com/office/drawing/2014/main" id="{CAE8CC2C-E0FF-470B-80F1-FD062B807EDA}"/>
                  </a:ext>
                </a:extLst>
              </p:cNvPr>
              <p:cNvSpPr>
                <a:spLocks noChangeShapeType="1"/>
              </p:cNvSpPr>
              <p:nvPr/>
            </p:nvSpPr>
            <p:spPr bwMode="auto">
              <a:xfrm>
                <a:off x="1079501" y="-2365375"/>
                <a:ext cx="0" cy="52705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5" name="Line 6">
                <a:extLst>
                  <a:ext uri="{FF2B5EF4-FFF2-40B4-BE49-F238E27FC236}">
                    <a16:creationId xmlns:a16="http://schemas.microsoft.com/office/drawing/2014/main" id="{0F3EB567-25B7-4C63-B933-16F3D62DFA5B}"/>
                  </a:ext>
                </a:extLst>
              </p:cNvPr>
              <p:cNvSpPr>
                <a:spLocks noChangeShapeType="1"/>
              </p:cNvSpPr>
              <p:nvPr/>
            </p:nvSpPr>
            <p:spPr bwMode="auto">
              <a:xfrm>
                <a:off x="1322388" y="-2365375"/>
                <a:ext cx="0" cy="52070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6" name="Line 7">
                <a:extLst>
                  <a:ext uri="{FF2B5EF4-FFF2-40B4-BE49-F238E27FC236}">
                    <a16:creationId xmlns:a16="http://schemas.microsoft.com/office/drawing/2014/main" id="{81BAA3AF-6756-4AA7-895A-4FF1BFB5BC64}"/>
                  </a:ext>
                </a:extLst>
              </p:cNvPr>
              <p:cNvSpPr>
                <a:spLocks noChangeShapeType="1"/>
              </p:cNvSpPr>
              <p:nvPr/>
            </p:nvSpPr>
            <p:spPr bwMode="auto">
              <a:xfrm>
                <a:off x="836613" y="-2233613"/>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7" name="Line 8">
                <a:extLst>
                  <a:ext uri="{FF2B5EF4-FFF2-40B4-BE49-F238E27FC236}">
                    <a16:creationId xmlns:a16="http://schemas.microsoft.com/office/drawing/2014/main" id="{582C9A57-7877-4AB4-9DB3-2F9BCBD625B1}"/>
                  </a:ext>
                </a:extLst>
              </p:cNvPr>
              <p:cNvSpPr>
                <a:spLocks noChangeShapeType="1"/>
              </p:cNvSpPr>
              <p:nvPr/>
            </p:nvSpPr>
            <p:spPr bwMode="auto">
              <a:xfrm>
                <a:off x="836613" y="-2103438"/>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8" name="Line 9">
                <a:extLst>
                  <a:ext uri="{FF2B5EF4-FFF2-40B4-BE49-F238E27FC236}">
                    <a16:creationId xmlns:a16="http://schemas.microsoft.com/office/drawing/2014/main" id="{F7F60250-A1CB-4F90-B097-7C72CCB6BD58}"/>
                  </a:ext>
                </a:extLst>
              </p:cNvPr>
              <p:cNvSpPr>
                <a:spLocks noChangeShapeType="1"/>
              </p:cNvSpPr>
              <p:nvPr/>
            </p:nvSpPr>
            <p:spPr bwMode="auto">
              <a:xfrm>
                <a:off x="836613" y="-1971675"/>
                <a:ext cx="728663" cy="0"/>
              </a:xfrm>
              <a:prstGeom prst="line">
                <a:avLst/>
              </a:prstGeom>
              <a:noFill/>
              <a:ln w="2540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sp>
            <p:nvSpPr>
              <p:cNvPr id="359" name="Freeform 10">
                <a:extLst>
                  <a:ext uri="{FF2B5EF4-FFF2-40B4-BE49-F238E27FC236}">
                    <a16:creationId xmlns:a16="http://schemas.microsoft.com/office/drawing/2014/main" id="{6C7E1E3A-6A93-4BF3-84F9-7AD17AE14F25}"/>
                  </a:ext>
                </a:extLst>
              </p:cNvPr>
              <p:cNvSpPr>
                <a:spLocks/>
              </p:cNvSpPr>
              <p:nvPr/>
            </p:nvSpPr>
            <p:spPr bwMode="auto">
              <a:xfrm>
                <a:off x="1004888" y="-2738438"/>
                <a:ext cx="727075" cy="569912"/>
              </a:xfrm>
              <a:custGeom>
                <a:avLst/>
                <a:gdLst>
                  <a:gd name="T0" fmla="*/ 0 w 224"/>
                  <a:gd name="T1" fmla="*/ 92 h 174"/>
                  <a:gd name="T2" fmla="*/ 49 w 224"/>
                  <a:gd name="T3" fmla="*/ 57 h 174"/>
                  <a:gd name="T4" fmla="*/ 49 w 224"/>
                  <a:gd name="T5" fmla="*/ 57 h 174"/>
                  <a:gd name="T6" fmla="*/ 117 w 224"/>
                  <a:gd name="T7" fmla="*/ 0 h 174"/>
                  <a:gd name="T8" fmla="*/ 186 w 224"/>
                  <a:gd name="T9" fmla="*/ 69 h 174"/>
                  <a:gd name="T10" fmla="*/ 184 w 224"/>
                  <a:gd name="T11" fmla="*/ 82 h 174"/>
                  <a:gd name="T12" fmla="*/ 224 w 224"/>
                  <a:gd name="T13" fmla="*/ 129 h 174"/>
                  <a:gd name="T14" fmla="*/ 197 w 22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74">
                    <a:moveTo>
                      <a:pt x="0" y="92"/>
                    </a:moveTo>
                    <a:cubicBezTo>
                      <a:pt x="9" y="73"/>
                      <a:pt x="28" y="59"/>
                      <a:pt x="49" y="57"/>
                    </a:cubicBezTo>
                    <a:cubicBezTo>
                      <a:pt x="49" y="57"/>
                      <a:pt x="49" y="57"/>
                      <a:pt x="49" y="57"/>
                    </a:cubicBezTo>
                    <a:cubicBezTo>
                      <a:pt x="55" y="25"/>
                      <a:pt x="83" y="0"/>
                      <a:pt x="117" y="0"/>
                    </a:cubicBezTo>
                    <a:cubicBezTo>
                      <a:pt x="155" y="0"/>
                      <a:pt x="186" y="31"/>
                      <a:pt x="186" y="69"/>
                    </a:cubicBezTo>
                    <a:cubicBezTo>
                      <a:pt x="186" y="73"/>
                      <a:pt x="185" y="77"/>
                      <a:pt x="184" y="82"/>
                    </a:cubicBezTo>
                    <a:cubicBezTo>
                      <a:pt x="207" y="84"/>
                      <a:pt x="224" y="105"/>
                      <a:pt x="224" y="129"/>
                    </a:cubicBezTo>
                    <a:cubicBezTo>
                      <a:pt x="224" y="149"/>
                      <a:pt x="213" y="167"/>
                      <a:pt x="197" y="174"/>
                    </a:cubicBezTo>
                  </a:path>
                </a:pathLst>
              </a:custGeom>
              <a:noFill/>
              <a:ln w="254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1A1A1A"/>
                  </a:solidFill>
                  <a:effectLst/>
                  <a:uLnTx/>
                  <a:uFillTx/>
                  <a:latin typeface="Segoe UI"/>
                  <a:ea typeface="+mn-ea"/>
                  <a:cs typeface="+mn-cs"/>
                </a:endParaRPr>
              </a:p>
            </p:txBody>
          </p:sp>
        </p:grpSp>
      </p:grpSp>
      <p:sp>
        <p:nvSpPr>
          <p:cNvPr id="47" name="brain_2" title="Icon of a brain with circles and connection lines inside">
            <a:extLst>
              <a:ext uri="{FF2B5EF4-FFF2-40B4-BE49-F238E27FC236}">
                <a16:creationId xmlns:a16="http://schemas.microsoft.com/office/drawing/2014/main" id="{82789F42-4368-493A-8FB2-F7B26D5FC215}"/>
              </a:ext>
            </a:extLst>
          </p:cNvPr>
          <p:cNvSpPr>
            <a:spLocks noChangeAspect="1" noEditPoints="1"/>
          </p:cNvSpPr>
          <p:nvPr/>
        </p:nvSpPr>
        <p:spPr bwMode="auto">
          <a:xfrm>
            <a:off x="632368" y="2057925"/>
            <a:ext cx="402311" cy="26976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2700" cap="sq">
            <a:solidFill>
              <a:srgbClr val="73737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7578726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ight Gray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7DC80C9C-86B1-4F35-B460-A3753A68F4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E8077F40FAB14486B36B0668DFF9C0" ma:contentTypeVersion="2" ma:contentTypeDescription="Create a new document." ma:contentTypeScope="" ma:versionID="1c255a27408a3574d1d176b385b3a9ca">
  <xsd:schema xmlns:xsd="http://www.w3.org/2001/XMLSchema" xmlns:xs="http://www.w3.org/2001/XMLSchema" xmlns:p="http://schemas.microsoft.com/office/2006/metadata/properties" xmlns:ns2="53a5883d-39b9-4fd0-a021-b94a390b5e50" targetNamespace="http://schemas.microsoft.com/office/2006/metadata/properties" ma:root="true" ma:fieldsID="88b4620183691b0316f8212da9e2be4e" ns2:_="">
    <xsd:import namespace="53a5883d-39b9-4fd0-a021-b94a390b5e5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5883d-39b9-4fd0-a021-b94a390b5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C4B9A-F5FB-4DCD-917C-450A7B143B6A}"/>
</file>

<file path=customXml/itemProps2.xml><?xml version="1.0" encoding="utf-8"?>
<ds:datastoreItem xmlns:ds="http://schemas.openxmlformats.org/officeDocument/2006/customXml" ds:itemID="{381BBDF4-A8CF-4410-AB54-1AC0EC650082}"/>
</file>

<file path=customXml/itemProps3.xml><?xml version="1.0" encoding="utf-8"?>
<ds:datastoreItem xmlns:ds="http://schemas.openxmlformats.org/officeDocument/2006/customXml" ds:itemID="{7E9913BA-80B4-4D5A-BB96-DF0A88E4A357}"/>
</file>

<file path=docProps/app.xml><?xml version="1.0" encoding="utf-8"?>
<Properties xmlns="http://schemas.openxmlformats.org/officeDocument/2006/extended-properties" xmlns:vt="http://schemas.openxmlformats.org/officeDocument/2006/docPropsVTypes">
  <TotalTime>0</TotalTime>
  <Words>8550</Words>
  <Application>Microsoft Office PowerPoint</Application>
  <PresentationFormat>Widescreen</PresentationFormat>
  <Paragraphs>778</Paragraphs>
  <Slides>78</Slides>
  <Notes>62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78</vt:i4>
      </vt:variant>
    </vt:vector>
  </HeadingPairs>
  <TitlesOfParts>
    <vt:vector size="89" baseType="lpstr">
      <vt:lpstr>Arial</vt:lpstr>
      <vt:lpstr>Calibri</vt:lpstr>
      <vt:lpstr>Calibri Light</vt:lpstr>
      <vt:lpstr>Consolas</vt:lpstr>
      <vt:lpstr>Segoe UI</vt:lpstr>
      <vt:lpstr>Segoe UI Light</vt:lpstr>
      <vt:lpstr>Segoe UI Semibold</vt:lpstr>
      <vt:lpstr>Segoe UI Semilight</vt:lpstr>
      <vt:lpstr>Wingdings</vt:lpstr>
      <vt:lpstr>Office Theme</vt:lpstr>
      <vt:lpstr>2_Light Gray Template</vt:lpstr>
      <vt:lpstr>Modernize your SIEM in the cloud with  Azure Sentinel</vt:lpstr>
      <vt:lpstr>PowerPoint Presentation</vt:lpstr>
      <vt:lpstr>PowerPoint Presentation</vt:lpstr>
      <vt:lpstr>Introducing Azure Sentinel INTELLIGENT, CLOUD-NATIVE SIEM</vt:lpstr>
      <vt:lpstr>Introducing Azure Sentinel INTELLIGENT, CLOUD-NATIVE SIEM</vt:lpstr>
      <vt:lpstr>Introducing Azure Sentinel INTELLIGENT, CLOUD-NATIVE SIEM</vt:lpstr>
      <vt:lpstr>End-to-end solution for security operations</vt:lpstr>
      <vt:lpstr>PowerPoint Presentation</vt:lpstr>
      <vt:lpstr>PowerPoint Presentation</vt:lpstr>
      <vt:lpstr>Collect security data at cloud scale from any source</vt:lpstr>
      <vt:lpstr>Use workbooks to power interactive dashboards </vt:lpstr>
      <vt:lpstr>PowerPoint Presentation</vt:lpstr>
      <vt:lpstr>PowerPoint Presentation</vt:lpstr>
      <vt:lpstr>PowerPoint Presentation</vt:lpstr>
      <vt:lpstr>PowerPoint Presentation</vt:lpstr>
      <vt:lpstr>Leverage analytics to detect threats</vt:lpstr>
      <vt:lpstr>Tap into the power of ML increase your catch rate without increasing noise </vt:lpstr>
      <vt:lpstr>PowerPoint Presentation</vt:lpstr>
      <vt:lpstr>PowerPoint Presentation</vt:lpstr>
      <vt:lpstr>Start hunting over security data with fast, flexible queries  </vt:lpstr>
      <vt:lpstr>Use bookmarks and live stream to manage your hunts </vt:lpstr>
      <vt:lpstr>Use Jupyter notebooks for advanced hunting</vt:lpstr>
      <vt:lpstr>PowerPoint Presentation</vt:lpstr>
      <vt:lpstr>PowerPoint Presentation</vt:lpstr>
      <vt:lpstr>PowerPoint Presentation</vt:lpstr>
      <vt:lpstr>PowerPoint Presentation</vt:lpstr>
      <vt:lpstr>PowerPoint Presentation</vt:lpstr>
      <vt:lpstr>Start and track investigations from prioritized, actionable security incidents </vt:lpstr>
      <vt:lpstr>Visualize the entire attack to determine scope and impact</vt:lpstr>
      <vt:lpstr>Gain deeper insight with built-in automated detonation</vt:lpstr>
      <vt:lpstr>PowerPoint Presentation</vt:lpstr>
      <vt:lpstr>PowerPoint Presentation</vt:lpstr>
      <vt:lpstr>PowerPoint Presentation</vt:lpstr>
      <vt:lpstr>PowerPoint Presentation</vt:lpstr>
      <vt:lpstr>Automate and orchestrate security operations using integrated Azure Logic Apps</vt:lpstr>
      <vt:lpstr>Example playbooks</vt:lpstr>
      <vt:lpstr>PowerPoint Presentation</vt:lpstr>
      <vt:lpstr>Roadmap</vt:lpstr>
      <vt:lpstr>Thank you!  Cristhofer Romeo Munoz Program Manager II, C+AI   crmuno@microsoft.com</vt:lpstr>
      <vt:lpstr>Modernize your SIEM in the cloud with  Azure Sentinel</vt:lpstr>
      <vt:lpstr>PowerPoint Presentation</vt:lpstr>
      <vt:lpstr>PowerPoint Presentation</vt:lpstr>
      <vt:lpstr>Introducing Azure Sentinel INTELLIGENT, CLOUD-NATIVE SIEM</vt:lpstr>
      <vt:lpstr>Introducing Azure Sentinel INTELLIGENT, CLOUD-NATIVE SIEM</vt:lpstr>
      <vt:lpstr>Introducing Azure Sentinel INTELLIGENT, CLOUD-NATIVE SIEM</vt:lpstr>
      <vt:lpstr>End-to-end solution for security operations</vt:lpstr>
      <vt:lpstr>PowerPoint Presentation</vt:lpstr>
      <vt:lpstr>PowerPoint Presentation</vt:lpstr>
      <vt:lpstr>Collect security data at cloud scale from any source</vt:lpstr>
      <vt:lpstr>Use workbooks to power interactive dashboards </vt:lpstr>
      <vt:lpstr>PowerPoint Presentation</vt:lpstr>
      <vt:lpstr>PowerPoint Presentation</vt:lpstr>
      <vt:lpstr>PowerPoint Presentation</vt:lpstr>
      <vt:lpstr>PowerPoint Presentation</vt:lpstr>
      <vt:lpstr>Leverage analytics to detect threats</vt:lpstr>
      <vt:lpstr>Tap into the power of ML increase your catch rate without increasing noise </vt:lpstr>
      <vt:lpstr>PowerPoint Presentation</vt:lpstr>
      <vt:lpstr>PowerPoint Presentation</vt:lpstr>
      <vt:lpstr>Start hunting over security data with fast, flexible queries  </vt:lpstr>
      <vt:lpstr>Use bookmarks and live stream to manage your hunts </vt:lpstr>
      <vt:lpstr>Use Jupyter notebooks for advanced hunting</vt:lpstr>
      <vt:lpstr>PowerPoint Presentation</vt:lpstr>
      <vt:lpstr>PowerPoint Presentation</vt:lpstr>
      <vt:lpstr>PowerPoint Presentation</vt:lpstr>
      <vt:lpstr>PowerPoint Presentation</vt:lpstr>
      <vt:lpstr>PowerPoint Presentation</vt:lpstr>
      <vt:lpstr>Start and track investigations from prioritized, actionable security incidents </vt:lpstr>
      <vt:lpstr>Visualize the entire attack to determine scope and impact</vt:lpstr>
      <vt:lpstr>Gain deeper insight with built-in automated detonation</vt:lpstr>
      <vt:lpstr>PowerPoint Presentation</vt:lpstr>
      <vt:lpstr>PowerPoint Presentation</vt:lpstr>
      <vt:lpstr>PowerPoint Presentation</vt:lpstr>
      <vt:lpstr>PowerPoint Presentation</vt:lpstr>
      <vt:lpstr>Automate and orchestrate security operations using integrated Azure Logic Apps</vt:lpstr>
      <vt:lpstr>Example playbooks</vt:lpstr>
      <vt:lpstr>PowerPoint Presentation</vt:lpstr>
      <vt:lpstr>Roadmap</vt:lpstr>
      <vt:lpstr>Thank you!  Cristhofer Romeo Munoz Program Manager II, C+AI   crmuno@microsoft.com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Modernize your SIEM in the cloud with  Azure Sentinel</dc:title>
  <dc:creator>Cristhofer Romeo Muñoz</dc:creator>
  <cp:lastModifiedBy>Steve Scholz</cp:lastModifiedBy>
  <cp:revision>1</cp:revision>
  <dcterms:created xsi:type="dcterms:W3CDTF">2020-10-20T18:01:41Z</dcterms:created>
  <dcterms:modified xsi:type="dcterms:W3CDTF">2020-10-20T18:10:07Z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0x0101000EE8077F40FAB14486B36B0668DFF9C0</vt:lpwstr>
  </property>
</Properties>
</file>